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Lst>
  <p:sldSz cx="12192000" cy="6858000"/>
  <p:notesSz cx="7315200" cy="9601200"/>
  <p:embeddedFontLst>
    <p:embeddedFont>
      <p:font typeface="Source Sans Pro" panose="020B0604020202020204" charset="0"/>
      <p:regular r:id="rId280"/>
      <p:bold r:id="rId281"/>
      <p:italic r:id="rId282"/>
      <p:boldItalic r:id="rId283"/>
    </p:embeddedFont>
    <p:embeddedFont>
      <p:font typeface="Calibri" panose="020F0502020204030204" pitchFamily="34" charset="0"/>
      <p:regular r:id="rId284"/>
      <p:bold r:id="rId285"/>
      <p:italic r:id="rId286"/>
      <p:boldItalic r:id="rId287"/>
    </p:embeddedFont>
    <p:embeddedFont>
      <p:font typeface="Cambria" panose="02040503050406030204" pitchFamily="18" charset="0"/>
      <p:regular r:id="rId288"/>
      <p:bold r:id="rId289"/>
      <p:italic r:id="rId290"/>
      <p:boldItalic r:id="rId2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2" roundtripDataSignature="AMtx7miChs7EQ82siZHbwQIGG2gfN7xHU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3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11.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font" Target="fonts/font1.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font" Target="fonts/font12.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2.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customschemas.google.com/relationships/presentationmetadata" Target="meta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3.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4.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5.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7.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8.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9.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0.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324895096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 name="Google Shape;61;p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a:t>Bienvenido al primer día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10:notes"/>
          <p:cNvSpPr txBox="1">
            <a:spLocks noGrp="1"/>
          </p:cNvSpPr>
          <p:nvPr>
            <p:ph type="body" idx="1"/>
          </p:nvPr>
        </p:nvSpPr>
        <p:spPr>
          <a:xfrm>
            <a:off x="975360" y="1508088"/>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a:t>Debemos hacer cumplir las mejores prácticas del Libro de reglas y el Manual de arbitraje de USAP.</a:t>
            </a:r>
            <a:endParaRPr/>
          </a:p>
          <a:p>
            <a:pPr marL="0" lvl="0" indent="0" algn="l" rtl="0">
              <a:spcBef>
                <a:spcPts val="0"/>
              </a:spcBef>
              <a:spcAft>
                <a:spcPts val="0"/>
              </a:spcAft>
              <a:buNone/>
            </a:pPr>
            <a:r>
              <a:rPr lang="es"/>
              <a:t>Si una situación no está cubierta por el libro de reglas o el manual, use buen sentido común y juicio para abordar la situación. También puede llamar al árbitro principal.</a:t>
            </a:r>
            <a:endParaRPr/>
          </a:p>
          <a:p>
            <a:pPr marL="0" marR="0" lvl="0" indent="0" algn="l" rtl="0">
              <a:lnSpc>
                <a:spcPct val="100000"/>
              </a:lnSpc>
              <a:spcBef>
                <a:spcPts val="0"/>
              </a:spcBef>
              <a:spcAft>
                <a:spcPts val="0"/>
              </a:spcAft>
              <a:buSzPts val="1200"/>
              <a:buFont typeface="Calibri"/>
              <a:buNone/>
            </a:pPr>
            <a:r>
              <a:rPr lang="es"/>
              <a:t>Si no sonamos confiados y evitamos errores, los jugadores no tendrán confianza en nosotros.</a:t>
            </a:r>
            <a:endParaRPr/>
          </a:p>
          <a:p>
            <a:pPr marL="0" lvl="0" indent="0" algn="l" rtl="0">
              <a:spcBef>
                <a:spcPts val="0"/>
              </a:spcBef>
              <a:spcAft>
                <a:spcPts val="0"/>
              </a:spcAft>
              <a:buNone/>
            </a:pPr>
            <a:endParaRPr/>
          </a:p>
          <a:p>
            <a:pPr marL="0" lvl="0" indent="0" algn="l" rtl="0">
              <a:spcBef>
                <a:spcPts val="0"/>
              </a:spcBef>
              <a:spcAft>
                <a:spcPts val="0"/>
              </a:spcAft>
              <a:buNone/>
            </a:pPr>
            <a:r>
              <a:rPr lang="es"/>
              <a:t>Sea respetuoso con todos: confiado, seguro, pero no dictatorialmente, utilizando una conducta profesional en todo momento.</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0" name="Google Shape;760;p10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1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p10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0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2" name="Google Shape;772;p10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10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8" name="Google Shape;778;p10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4" name="Google Shape;784;p10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s" sz="1800">
                <a:latin typeface="Calibri"/>
                <a:ea typeface="Calibri"/>
                <a:cs typeface="Calibri"/>
                <a:sym typeface="Calibri"/>
              </a:rPr>
              <a:t>Utilice la barra inclinada que muestra el clip del servidor para marcar cada punto. En este ejemplo, estamos en el primer servidor, por lo que usaríamos una barra diagonal.</a:t>
            </a:r>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p10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marR="0" lvl="0" indent="0" algn="l" rtl="0">
              <a:lnSpc>
                <a:spcPct val="100000"/>
              </a:lnSpc>
              <a:spcBef>
                <a:spcPts val="0"/>
              </a:spcBef>
              <a:spcAft>
                <a:spcPts val="0"/>
              </a:spcAft>
              <a:buSzPts val="1800"/>
              <a:buFont typeface="Calibri"/>
              <a:buNone/>
            </a:pPr>
            <a:r>
              <a:rPr lang="es" sz="1800">
                <a:latin typeface="Calibri"/>
                <a:ea typeface="Calibri"/>
                <a:cs typeface="Calibri"/>
                <a:sym typeface="Calibri"/>
              </a:rPr>
              <a:t>En este ejemplo, estamos en el segundo servidor, por lo que marcaríamos un punto con una barra inclinada hacia atrás.</a:t>
            </a:r>
            <a:endParaRPr/>
          </a:p>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9" name="Google Shape;799;p10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s" sz="1800">
                <a:latin typeface="Calibri"/>
                <a:ea typeface="Calibri"/>
                <a:cs typeface="Calibri"/>
                <a:sym typeface="Calibri"/>
              </a:rPr>
              <a:t>Cuando hay un lado hacia afuera, marca el lado hacia afuera en la hoja de puntaje antes de voltear el portapapeles. Colocas la marca a la derecha del puntaje actual del equipo.</a:t>
            </a:r>
            <a:endParaRPr/>
          </a:p>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10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s" sz="1800">
                <a:latin typeface="Calibri"/>
                <a:ea typeface="Calibri"/>
                <a:cs typeface="Calibri"/>
                <a:sym typeface="Calibri"/>
              </a:rPr>
              <a:t>Después de marcar cada marca de lado, debe voltearla para que la información del nuevo equipo de servicio esté en la parte superior. También debe volver a colocar el clip del servidor sobre el servidor correcto, en función de la puntuación del equipo que realiza el servicio. Hay un par de maneras eficientes de hacer esto. Aquí hay un video clip que muestra el proceso lateral. Tenga en cuenta que quitan el clip primero.</a:t>
            </a:r>
            <a:endParaRPr/>
          </a:p>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1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2" name="Google Shape;812;p10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9" name="Google Shape;819;p10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p11:notes"/>
          <p:cNvSpPr txBox="1">
            <a:spLocks noGrp="1"/>
          </p:cNvSpPr>
          <p:nvPr>
            <p:ph type="body" idx="1"/>
          </p:nvPr>
        </p:nvSpPr>
        <p:spPr>
          <a:xfrm>
            <a:off x="975360" y="1508088"/>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a:t>Debemos hacer cumplir las mejores prácticas del Libro de reglas y el Manual de arbitraje de USAP.</a:t>
            </a:r>
            <a:endParaRPr/>
          </a:p>
          <a:p>
            <a:pPr marL="0" lvl="0" indent="0" algn="l" rtl="0">
              <a:spcBef>
                <a:spcPts val="0"/>
              </a:spcBef>
              <a:spcAft>
                <a:spcPts val="0"/>
              </a:spcAft>
              <a:buNone/>
            </a:pPr>
            <a:r>
              <a:rPr lang="es"/>
              <a:t>Si una situación no está cubierta por el libro de reglas o el manual, use buen sentido común y juicio para abordar la situación. También puede llamar al árbitro principal.</a:t>
            </a:r>
            <a:endParaRPr/>
          </a:p>
          <a:p>
            <a:pPr marL="0" marR="0" lvl="0" indent="0" algn="l" rtl="0">
              <a:lnSpc>
                <a:spcPct val="100000"/>
              </a:lnSpc>
              <a:spcBef>
                <a:spcPts val="0"/>
              </a:spcBef>
              <a:spcAft>
                <a:spcPts val="0"/>
              </a:spcAft>
              <a:buSzPts val="1200"/>
              <a:buFont typeface="Calibri"/>
              <a:buNone/>
            </a:pPr>
            <a:r>
              <a:rPr lang="es"/>
              <a:t>Si no sonamos confiados y evitamos errores, los jugadores no tendrán confianza en nosotros.</a:t>
            </a:r>
            <a:endParaRPr/>
          </a:p>
          <a:p>
            <a:pPr marL="0" lvl="0" indent="0" algn="l" rtl="0">
              <a:spcBef>
                <a:spcPts val="0"/>
              </a:spcBef>
              <a:spcAft>
                <a:spcPts val="0"/>
              </a:spcAft>
              <a:buNone/>
            </a:pPr>
            <a:endParaRPr/>
          </a:p>
          <a:p>
            <a:pPr marL="0" lvl="0" indent="0" algn="l" rtl="0">
              <a:spcBef>
                <a:spcPts val="0"/>
              </a:spcBef>
              <a:spcAft>
                <a:spcPts val="0"/>
              </a:spcAft>
              <a:buNone/>
            </a:pPr>
            <a:r>
              <a:rPr lang="es"/>
              <a:t>Sea respetuoso con todos: confiado, seguro, pero no dictatorialmente, utilizando una conducta profesional en todo momento.</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5" name="Google Shape;825;p11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1" name="Google Shape;831;p11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7" name="Google Shape;837;p11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4" name="Google Shape;844;p11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1" name="Google Shape;851;p1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8" name="Google Shape;858;p11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5" name="Google Shape;865;p1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4" name="Google Shape;874;p1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5" name="Google Shape;885;p11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1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1" name="Google Shape;891;p11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p12:notes"/>
          <p:cNvSpPr txBox="1">
            <a:spLocks noGrp="1"/>
          </p:cNvSpPr>
          <p:nvPr>
            <p:ph type="body" idx="1"/>
          </p:nvPr>
        </p:nvSpPr>
        <p:spPr>
          <a:xfrm>
            <a:off x="975360" y="1508088"/>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a:t>Se espera que permanezca de pie durante todo el partido. Debes dedicar toda tu atención y no perder la concentración durante el partido.</a:t>
            </a:r>
            <a:endParaRPr/>
          </a:p>
          <a:p>
            <a:pPr marL="0" lvl="0" indent="0" algn="l" rtl="0">
              <a:spcBef>
                <a:spcPts val="0"/>
              </a:spcBef>
              <a:spcAft>
                <a:spcPts val="0"/>
              </a:spcAft>
              <a:buNone/>
            </a:pPr>
            <a:r>
              <a:rPr lang="es"/>
              <a:t>Los jugadores a veces actúan de manera agresiva o se enojan. Recuerde, no es personal y no se enoje ni intensifique la confrontación: mantenga una actitud de almeja y disipe/disminuya la situación.</a:t>
            </a:r>
            <a:endParaRPr/>
          </a:p>
          <a:p>
            <a:pPr marL="0" lvl="0" indent="0" algn="l" rtl="0">
              <a:spcBef>
                <a:spcPts val="0"/>
              </a:spcBef>
              <a:spcAft>
                <a:spcPts val="0"/>
              </a:spcAft>
              <a:buNone/>
            </a:pPr>
            <a:r>
              <a:rPr lang="es"/>
              <a:t>Evite el exceso de amistad haciendo comentarios sobre el juego (gran jugada/gran tiro). Necesitamos ser totalmente imparciales sin ninguna apariencia de favoritismo.</a:t>
            </a:r>
            <a:endParaRPr/>
          </a:p>
          <a:p>
            <a:pPr marL="0" lvl="0" indent="0" algn="l" rtl="0">
              <a:spcBef>
                <a:spcPts val="0"/>
              </a:spcBef>
              <a:spcAft>
                <a:spcPts val="0"/>
              </a:spcAft>
              <a:buNone/>
            </a:pPr>
            <a:r>
              <a:rPr lang="es"/>
              <a:t>Ahora veamos algunos "hacer" y "no hacer"</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1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7" name="Google Shape;897;p1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1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4" name="Google Shape;904;p1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1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0" name="Google Shape;910;p12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1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6" name="Google Shape;916;p12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3" name="Google Shape;923;p12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1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9" name="Google Shape;929;p1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6" name="Google Shape;936;p1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2" name="Google Shape;942;p1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8" name="Google Shape;948;p12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129:notes"/>
          <p:cNvSpPr txBox="1">
            <a:spLocks noGrp="1"/>
          </p:cNvSpPr>
          <p:nvPr>
            <p:ph type="body" idx="1"/>
          </p:nvPr>
        </p:nvSpPr>
        <p:spPr>
          <a:xfrm>
            <a:off x="975360" y="4560570"/>
            <a:ext cx="536448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54" name="Google Shape;954;p1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p1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a:t>Si usa su teléfono para obtener información sobre las asignaciones de la corte, asegúrese de que esté en vibración. Asegúrese de que cualquier configuración de alarma esté desactivada.</a:t>
            </a:r>
            <a:endParaRPr/>
          </a:p>
          <a:p>
            <a:pPr marL="0" lvl="0" indent="0" algn="l" rtl="0">
              <a:spcBef>
                <a:spcPts val="0"/>
              </a:spcBef>
              <a:spcAft>
                <a:spcPts val="0"/>
              </a:spcAft>
              <a:buNone/>
            </a:pPr>
            <a:r>
              <a:rPr lang="es"/>
              <a:t>Arbitrar un partido con alguien que conoces bien puede parecer favoritismo.</a:t>
            </a:r>
            <a:endParaRPr/>
          </a:p>
          <a:p>
            <a:pPr marL="0" lvl="0" indent="0" algn="l" rtl="0">
              <a:spcBef>
                <a:spcPts val="0"/>
              </a:spcBef>
              <a:spcAft>
                <a:spcPts val="0"/>
              </a:spcAft>
              <a:buNone/>
            </a:pPr>
            <a:r>
              <a:rPr lang="es"/>
              <a:t>Cada vez más torneos tienen requisitos de vestimenta específicos para los árbitros. Asegúrese de conocerlos y cumplirlos.</a:t>
            </a:r>
            <a:endParaRPr/>
          </a:p>
          <a:p>
            <a:pPr marL="0" lvl="0" indent="0" algn="l" rtl="0">
              <a:spcBef>
                <a:spcPts val="0"/>
              </a:spcBef>
              <a:spcAft>
                <a:spcPts val="0"/>
              </a:spcAft>
              <a:buNone/>
            </a:pPr>
            <a:endParaRPr/>
          </a:p>
          <a:p>
            <a:pPr marL="0" lvl="0" indent="0" algn="l" rtl="0">
              <a:spcBef>
                <a:spcPts val="0"/>
              </a:spcBef>
              <a:spcAft>
                <a:spcPts val="0"/>
              </a:spcAft>
              <a:buNone/>
            </a:pPr>
            <a:r>
              <a:rPr lang="es"/>
              <a:t>Lo más importante que debe recordar es “ser lo que le gustaría que fuera su árbitro”</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1" name="Google Shape;961;p1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1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7" name="Google Shape;967;p1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1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3" name="Google Shape;973;p13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9" name="Google Shape;979;p13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p1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3" name="Google Shape;993;p1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9" name="Google Shape;999;p13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7" name="Google Shape;1007;p1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1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3" name="Google Shape;1013;p13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1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9" name="Google Shape;1019;p1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a:t>Estas responsabilidades se enumeran en orden de importancia.</a:t>
            </a:r>
            <a:endParaRPr/>
          </a:p>
          <a:p>
            <a:pPr marL="0" lvl="0" indent="0" algn="l" rtl="0">
              <a:spcBef>
                <a:spcPts val="0"/>
              </a:spcBef>
              <a:spcAft>
                <a:spcPts val="0"/>
              </a:spcAft>
              <a:buNone/>
            </a:pPr>
            <a:r>
              <a:rPr lang="es"/>
              <a:t>No hay nada que erosione la confianza de un jugador en un árbitro si no puede llevar el marcador con precisión.</a:t>
            </a:r>
            <a:endParaRPr/>
          </a:p>
          <a:p>
            <a:pPr marL="0" lvl="0" indent="0" algn="l" rtl="0">
              <a:spcBef>
                <a:spcPts val="0"/>
              </a:spcBef>
              <a:spcAft>
                <a:spcPts val="0"/>
              </a:spcAft>
              <a:buNone/>
            </a:pPr>
            <a:r>
              <a:rPr lang="es"/>
              <a:t>Igual de importante es la capacidad de rastrear y reconocer el servidor/receptor correcto y la posición correcta del servidor/receptor: son fallas potenciales.</a:t>
            </a:r>
            <a:endParaRPr/>
          </a:p>
          <a:p>
            <a:pPr marL="0" lvl="0" indent="0" algn="l" rtl="0">
              <a:spcBef>
                <a:spcPts val="0"/>
              </a:spcBef>
              <a:spcAft>
                <a:spcPts val="0"/>
              </a:spcAft>
              <a:buNone/>
            </a:pPr>
            <a:r>
              <a:rPr lang="es"/>
              <a:t>Recuerde, todas las demás llamadas de línea son responsabilidad de los jugadores o jueces de línea.</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1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6" name="Google Shape;1026;p14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1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2" name="Google Shape;1032;p14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9" name="Google Shape;1039;p1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6" name="Google Shape;1046;p14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3" name="Google Shape;1053;p1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0" name="Google Shape;1060;p1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1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7" name="Google Shape;1067;p14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4" name="Google Shape;1074;p1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14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0" name="Google Shape;1080;p14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1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1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a:t>Mantener el control del partido y hacer que el partido avance de manera eficiente es importante para los jugadores, además de ayudar a mantener el calendario del torneo.</a:t>
            </a:r>
            <a:endParaRPr/>
          </a:p>
          <a:p>
            <a:pPr marL="0" lvl="0" indent="0" algn="l" rtl="0">
              <a:spcBef>
                <a:spcPts val="0"/>
              </a:spcBef>
              <a:spcAft>
                <a:spcPts val="0"/>
              </a:spcAft>
              <a:buNone/>
            </a:pPr>
            <a:r>
              <a:rPr lang="es"/>
              <a:t>La resolución de disputas no sucede muy a menudo, pero cuando ocurren, debe mantener el control: usted tiene la última palabra en la cancha. Hablaremos sobre cómo hacerlo y evitar una confrontación más adelante.</a:t>
            </a:r>
            <a:endParaRPr/>
          </a:p>
          <a:p>
            <a:pPr marL="0" lvl="0" indent="0" algn="l" rtl="0">
              <a:spcBef>
                <a:spcPts val="0"/>
              </a:spcBef>
              <a:spcAft>
                <a:spcPts val="0"/>
              </a:spcAft>
              <a:buNone/>
            </a:pPr>
            <a:r>
              <a:rPr lang="es"/>
              <a:t>La emisión y el seguimiento de advertencias y faltas son una de las herramientas más importantes de los árbitros para mantener el control de los jugadores rebeldes; cubriremos eso en el futuro.</a:t>
            </a:r>
            <a:endParaRPr/>
          </a:p>
          <a:p>
            <a:pPr marL="0" lvl="0" indent="0" algn="l" rtl="0">
              <a:spcBef>
                <a:spcPts val="0"/>
              </a:spcBef>
              <a:spcAft>
                <a:spcPts val="0"/>
              </a:spcAft>
              <a:buNone/>
            </a:pPr>
            <a:r>
              <a:rPr lang="es"/>
              <a:t>Garantizar la seguridad de la cancha incluye obstáculos/pelota rodando por la cancha, sustancias extrañas o escombros/arena que vuelan y jugadores de una cancha adyacente corriendo en la cancha.</a:t>
            </a:r>
            <a:endParaRPr/>
          </a:p>
          <a:p>
            <a:pPr marL="0" lvl="0" indent="0" algn="l" rtl="0">
              <a:spcBef>
                <a:spcPts val="0"/>
              </a:spcBef>
              <a:spcAft>
                <a:spcPts val="0"/>
              </a:spcAft>
              <a:buNone/>
            </a:pPr>
            <a:r>
              <a:rPr lang="es"/>
              <a:t>Reconocer las infracciones e interpretar y hacer cumplir las normas, con discreción y sentido común.</a:t>
            </a:r>
            <a:endParaRPr/>
          </a:p>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15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4" name="Google Shape;1104;p15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1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4" name="Google Shape;1114;p15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1" name="Google Shape;1121;p15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1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7" name="Google Shape;1127;p15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1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3" name="Google Shape;1133;p15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1" name="Google Shape;1161;p15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1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7" name="Google Shape;1167;p15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1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5" name="Google Shape;1195;p15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15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7" name="Google Shape;1227;p15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15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5" name="Google Shape;1235;p15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a:t>El mejor árbitro es aquel que no recuerdas: no hubo errores significativos, el partido progresó sin problemas y no pasó nada malo que nosotros estemos bajo el control del árbitro.</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1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5" name="Google Shape;1245;p16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1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1" name="Google Shape;1251;p16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7" name="Google Shape;1277;p16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7" name="Google Shape;1307;p16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1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7" name="Google Shape;1317;p16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1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6" name="Google Shape;1326;p16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p1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2" name="Google Shape;1332;p16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1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0" name="Google Shape;1340;p16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9" name="Google Shape;1349;p16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1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5" name="Google Shape;1355;p16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 name="Google Shape;165;p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5" name="Google Shape;1365;p17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17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1" name="Google Shape;1371;p17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1" name="Google Shape;1381;p17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1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7" name="Google Shape;1387;p17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1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3" name="Google Shape;1393;p17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1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0" name="Google Shape;1400;p17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1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6" name="Google Shape;1406;p17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1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2" name="Google Shape;1412;p17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1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8" name="Google Shape;1418;p17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5" name="Google Shape;1425;p17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 name="Google Shape;171;p1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p18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1" name="Google Shape;1431;p18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18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7" name="Google Shape;1437;p18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3" name="Google Shape;1443;p18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p18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9" name="Google Shape;1449;p18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1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5" name="Google Shape;1455;p18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1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1" name="Google Shape;1461;p18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18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7" name="Google Shape;1467;p18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18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3" name="Google Shape;1473;p18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18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0" name="Google Shape;1480;p18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1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8" name="Google Shape;1488;p18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1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p19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5" name="Google Shape;1495;p19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p1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3" name="Google Shape;1503;p19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1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1" name="Google Shape;1511;p19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1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8" name="Google Shape;1518;p19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p19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6" name="Google Shape;1526;p19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p1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3" name="Google Shape;1533;p19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0" name="Google Shape;1540;p19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p1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7" name="Google Shape;1547;p19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p19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4" name="Google Shape;1554;p19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p19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1" name="Google Shape;1561;p19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 name="Google Shape;69;p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2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7" name="Google Shape;1567;p20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2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3" name="Google Shape;1573;p20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20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9" name="Google Shape;1579;p20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p20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5" name="Google Shape;1585;p20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2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3" name="Google Shape;1593;p20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p2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9" name="Google Shape;1599;p20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p2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5" name="Google Shape;1605;p20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p2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1" name="Google Shape;1611;p20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2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8" name="Google Shape;1618;p20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p2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4" name="Google Shape;1624;p20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2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0" name="Google Shape;1630;p21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2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7" name="Google Shape;1637;p21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2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4" name="Google Shape;1644;p21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2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1" name="Google Shape;1651;p21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2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9" name="Google Shape;1659;p21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p2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8" name="Google Shape;1668;p21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p2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9" name="Google Shape;1679;p21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2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5" name="Google Shape;1685;p21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p2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2" name="Google Shape;1692;p21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2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8" name="Google Shape;1698;p21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 name="Google Shape;196;p2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2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4" name="Google Shape;1704;p22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2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2" name="Google Shape;1712;p22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p2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0" name="Google Shape;1720;p22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p2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7" name="Google Shape;1727;p22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4" name="Google Shape;1734;p22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0" name="Google Shape;1740;p2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2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6" name="Google Shape;1746;p2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p2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3" name="Google Shape;1753;p2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0" name="Google Shape;1760;p22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6" name="Google Shape;1766;p22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2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2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3" name="Google Shape;1773;p2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2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0" name="Google Shape;1780;p2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p2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6" name="Google Shape;1786;p23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p2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2" name="Google Shape;1792;p23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2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9" name="Google Shape;1799;p2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2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5" name="Google Shape;1805;p2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2" name="Google Shape;1812;p23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p2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8" name="Google Shape;1818;p2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p2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5" name="Google Shape;1825;p23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2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2" name="Google Shape;1832;p2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 name="Google Shape;210;p2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s"/>
              <a:t>No estamos aquí para obligar o empujar a las personas al proceso de Certificación</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2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1" name="Google Shape;1841;p24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p2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7" name="Google Shape;1847;p24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2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3" name="Google Shape;1853;p24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2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9" name="Google Shape;1859;p24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5" name="Google Shape;1865;p2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s"/>
              <a:t>Para garantizar la TRANSPARENCIA</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p2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1" name="Google Shape;1871;p2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2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9" name="Google Shape;1879;p24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5" name="Google Shape;1885;p2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p24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3" name="Google Shape;1893;p24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2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0" name="Google Shape;1900;p2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2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s"/>
              <a:t>No estamos aquí para obligar o empujar a las personas al proceso de Certificación</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p25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7" name="Google Shape;1907;p25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p2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4" name="Google Shape;1914;p25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p2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0" name="Google Shape;1920;p25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2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6" name="Google Shape;1926;p25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p2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2" name="Google Shape;1932;p25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8" name="Google Shape;1938;p25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p2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4" name="Google Shape;1944;p25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p2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0" name="Google Shape;1950;p25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p25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9" name="Google Shape;1959;p25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p25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8" name="Google Shape;1968;p25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p2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260:notes"/>
          <p:cNvSpPr txBox="1">
            <a:spLocks noGrp="1"/>
          </p:cNvSpPr>
          <p:nvPr>
            <p:ph type="body" idx="1"/>
          </p:nvPr>
        </p:nvSpPr>
        <p:spPr>
          <a:xfrm>
            <a:off x="975360" y="4560570"/>
            <a:ext cx="536448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77" name="Google Shape;1977;p2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p2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5" name="Google Shape;1985;p26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2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2" name="Google Shape;1992;p26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p2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9" name="Google Shape;1999;p26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p2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6" name="Google Shape;2006;p26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p2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3" name="Google Shape;2013;p26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p2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0" name="Google Shape;2020;p26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p2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6" name="Google Shape;2026;p26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p2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2" name="Google Shape;2032;p26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p2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8" name="Google Shape;2038;p26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 name="Google Shape;229;p2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p2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4" name="Google Shape;2044;p27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1" name="Google Shape;2051;p27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2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7" name="Google Shape;2057;p27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2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3" name="Google Shape;2063;p27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p2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1" name="Google Shape;2071;p27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p2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9" name="Google Shape;2079;p27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p2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7" name="Google Shape;2087;p27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p2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5" name="Google Shape;2095;p27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p2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 name="Google Shape;245;p2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 name="Google Shape;77;p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a:t>Todos lo hacemos: creemos que podemos hacerlo mejor que lo que vemos en la televisión y en las canchas de los torneos.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p3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p3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3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3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 name="Google Shape;297;p3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p3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3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7" name="Google Shape;317;p3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p3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p3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a:t>Su participación en este curso y, con suerte, continuar su viaje como árbitro después le da la oportunidad de mostrarles a todos lo que es y lo que hace un buen árbitro: todos preferimos no tener un árbitro que tener un mal árbitro. Convertirse en árbitro no significa que tenga que convertirse en un árbitro certificado. Hay niveles de árbitros escalonados a lo largo del camino. Puede elegir hasta dónde quiere que llegue su viaje de árbitro.</a:t>
            </a:r>
            <a:endParaRPr/>
          </a:p>
          <a:p>
            <a:pPr marL="0" lvl="0" indent="0" algn="l" rtl="0">
              <a:spcBef>
                <a:spcPts val="0"/>
              </a:spcBef>
              <a:spcAft>
                <a:spcPts val="0"/>
              </a:spcAft>
              <a:buNone/>
            </a:pPr>
            <a:r>
              <a:rPr lang="es"/>
              <a:t>¿Por qué convertirse en árbitro? Hay varias razones:</a:t>
            </a:r>
            <a:endParaRPr/>
          </a:p>
          <a:p>
            <a:pPr marL="171450" lvl="0" indent="-171450" algn="l" rtl="0">
              <a:spcBef>
                <a:spcPts val="0"/>
              </a:spcBef>
              <a:spcAft>
                <a:spcPts val="0"/>
              </a:spcAft>
              <a:buSzPts val="1200"/>
              <a:buFont typeface="Calibri"/>
              <a:buChar char="-"/>
            </a:pPr>
            <a:r>
              <a:rPr lang="es"/>
              <a:t>Ayudarte a aprender sobre todas las reglas de pickleball</a:t>
            </a:r>
            <a:endParaRPr/>
          </a:p>
          <a:p>
            <a:pPr marL="171450" lvl="0" indent="-171450" algn="l" rtl="0">
              <a:spcBef>
                <a:spcPts val="0"/>
              </a:spcBef>
              <a:spcAft>
                <a:spcPts val="0"/>
              </a:spcAft>
              <a:buSzPts val="1200"/>
              <a:buFont typeface="Calibri"/>
              <a:buChar char="-"/>
            </a:pPr>
            <a:r>
              <a:rPr lang="es"/>
              <a:t>Darle algo divertido para hacer entre juegos o en sus días libres en los torneos</a:t>
            </a:r>
            <a:endParaRPr/>
          </a:p>
          <a:p>
            <a:pPr marL="171450" lvl="0" indent="-171450" algn="l" rtl="0">
              <a:spcBef>
                <a:spcPts val="0"/>
              </a:spcBef>
              <a:spcAft>
                <a:spcPts val="0"/>
              </a:spcAft>
              <a:buSzPts val="1200"/>
              <a:buFont typeface="Calibri"/>
              <a:buChar char="-"/>
            </a:pPr>
            <a:r>
              <a:rPr lang="es"/>
              <a:t>Ayude a mantenerse involucrado en el deporte que ama incluso si está lesionado y no puede jugar</a:t>
            </a:r>
            <a:endParaRPr/>
          </a:p>
          <a:p>
            <a:pPr marL="171450" lvl="0" indent="-171450" algn="l" rtl="0">
              <a:spcBef>
                <a:spcPts val="0"/>
              </a:spcBef>
              <a:spcAft>
                <a:spcPts val="0"/>
              </a:spcAft>
              <a:buSzPts val="1200"/>
              <a:buFont typeface="Calibri"/>
              <a:buChar char="-"/>
            </a:pPr>
            <a:r>
              <a:rPr lang="es"/>
              <a:t>Conviértete en un recurso para otros jugadores y</a:t>
            </a:r>
            <a:endParaRPr/>
          </a:p>
          <a:p>
            <a:pPr marL="171450" lvl="0" indent="-171450" algn="l" rtl="0">
              <a:spcBef>
                <a:spcPts val="0"/>
              </a:spcBef>
              <a:spcAft>
                <a:spcPts val="0"/>
              </a:spcAft>
              <a:buSzPts val="1200"/>
              <a:buFont typeface="Calibri"/>
              <a:buChar char="-"/>
            </a:pPr>
            <a:r>
              <a:rPr lang="es"/>
              <a:t>- Gana un poco de dinero de bolsillo en los torneos.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p4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a:t>Esta es una parte clave del objetivo de "consistencia". Todos los funcionarios de la NFL/NBA dicen las mismas palabras en el mismo orden cada vez: recuerda "Tú eres el actor y la cancha es tu escenario" = Memoriza tus líneas para lograr consistencia.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4" name="Google Shape;344;p4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 name="Google Shape;351;p4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8" name="Google Shape;358;p4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p4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4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9" name="Google Shape;379;p4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4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p4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4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 name="Google Shape;89;p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 name="Google Shape;409;p5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5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p5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 name="Google Shape;432;p5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5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97000"/>
              </a:lnSpc>
              <a:spcBef>
                <a:spcPts val="0"/>
              </a:spcBef>
              <a:spcAft>
                <a:spcPts val="0"/>
              </a:spcAft>
              <a:buNone/>
            </a:pPr>
            <a:r>
              <a:rPr lang="es" sz="1530">
                <a:latin typeface="Calibri"/>
                <a:ea typeface="Calibri"/>
                <a:cs typeface="Calibri"/>
                <a:sym typeface="Calibri"/>
              </a:rPr>
              <a:t>Comencemos con el que posiblemente sea el consejo más importante que recibirá. </a:t>
            </a:r>
            <a:r>
              <a:rPr lang="es" sz="1530" b="1">
                <a:latin typeface="Calibri"/>
                <a:ea typeface="Calibri"/>
                <a:cs typeface="Calibri"/>
                <a:sym typeface="Calibri"/>
              </a:rPr>
              <a:t>Cada </a:t>
            </a:r>
            <a:r>
              <a:rPr lang="es" sz="1530">
                <a:latin typeface="Calibri"/>
                <a:ea typeface="Calibri"/>
                <a:cs typeface="Calibri"/>
                <a:sym typeface="Calibri"/>
              </a:rPr>
              <a:t>vez antes de anunciar el puntaje, mire la hoja de puntaje para confirmar el puntaje y las posiciones de los jugadores. Antes de levantar la vista del acta, asegúrese de saber lo que espera ver cuando mire hacia arriba. En este ejemplo, podrías describir la situación en tu mente de varias maneras:</a:t>
            </a:r>
            <a:endParaRPr/>
          </a:p>
          <a:p>
            <a:pPr marL="342900" marR="0" lvl="0" indent="-342900" algn="l" rtl="0">
              <a:lnSpc>
                <a:spcPct val="97000"/>
              </a:lnSpc>
              <a:spcBef>
                <a:spcPts val="800"/>
              </a:spcBef>
              <a:spcAft>
                <a:spcPts val="0"/>
              </a:spcAft>
              <a:buSzPts val="1530"/>
              <a:buFont typeface="Calibri"/>
              <a:buChar char="-"/>
            </a:pPr>
            <a:r>
              <a:rPr lang="es" sz="1530">
                <a:latin typeface="Calibri"/>
                <a:ea typeface="Calibri"/>
                <a:cs typeface="Calibri"/>
                <a:sym typeface="Calibri"/>
              </a:rPr>
              <a:t>La banda de la derecha está sirviendo a la banda del otro equipo</a:t>
            </a:r>
            <a:endParaRPr/>
          </a:p>
          <a:p>
            <a:pPr marL="342900" marR="0" lvl="0" indent="-342900" algn="l" rtl="0">
              <a:lnSpc>
                <a:spcPct val="97000"/>
              </a:lnSpc>
              <a:spcBef>
                <a:spcPts val="0"/>
              </a:spcBef>
              <a:spcAft>
                <a:spcPts val="0"/>
              </a:spcAft>
              <a:buSzPts val="1530"/>
              <a:buFont typeface="Calibri"/>
              <a:buChar char="-"/>
            </a:pPr>
            <a:r>
              <a:rPr lang="es" sz="1530">
                <a:latin typeface="Calibri"/>
                <a:ea typeface="Calibri"/>
                <a:cs typeface="Calibri"/>
                <a:sym typeface="Calibri"/>
              </a:rPr>
              <a:t>El hombre de la derecha está sirviendo al hombre del otro equipo.</a:t>
            </a:r>
            <a:endParaRPr/>
          </a:p>
          <a:p>
            <a:pPr marL="342900" marR="0" lvl="0" indent="-342900" algn="l" rtl="0">
              <a:lnSpc>
                <a:spcPct val="97000"/>
              </a:lnSpc>
              <a:spcBef>
                <a:spcPts val="0"/>
              </a:spcBef>
              <a:spcAft>
                <a:spcPts val="0"/>
              </a:spcAft>
              <a:buSzPts val="1530"/>
              <a:buFont typeface="Calibri"/>
              <a:buChar char="-"/>
            </a:pPr>
            <a:r>
              <a:rPr lang="es" sz="1530">
                <a:latin typeface="Calibri"/>
                <a:ea typeface="Calibri"/>
                <a:cs typeface="Calibri"/>
                <a:sym typeface="Calibri"/>
              </a:rPr>
              <a:t>La persona que no lleva la gorra roja está sirviendo desde la derecha hacia la persona rubia del otro equipo.</a:t>
            </a:r>
            <a:endParaRPr/>
          </a:p>
          <a:p>
            <a:pPr marL="0" marR="0" lvl="0" indent="0" algn="l" rtl="0">
              <a:lnSpc>
                <a:spcPct val="97000"/>
              </a:lnSpc>
              <a:spcBef>
                <a:spcPts val="800"/>
              </a:spcBef>
              <a:spcAft>
                <a:spcPts val="0"/>
              </a:spcAft>
              <a:buNone/>
            </a:pPr>
            <a:r>
              <a:rPr lang="es" sz="1530">
                <a:latin typeface="Calibri"/>
                <a:ea typeface="Calibri"/>
                <a:cs typeface="Calibri"/>
                <a:sym typeface="Calibri"/>
              </a:rPr>
              <a:t>Independientemente de sus elecciones específicas sobre cómo identificar a los jugadores, debe tenerlos identificados en su cabeza antes de mirar hacia arriba para confirmar que ve lo que espera ver.</a:t>
            </a:r>
            <a:endParaRPr/>
          </a:p>
          <a:p>
            <a:pPr marL="0" lvl="0" indent="0" algn="l" rtl="0">
              <a:lnSpc>
                <a:spcPct val="90000"/>
              </a:lnSpc>
              <a:spcBef>
                <a:spcPts val="800"/>
              </a:spcBef>
              <a:spcAft>
                <a:spcPts val="0"/>
              </a:spcAft>
              <a:buSzPts val="1020"/>
              <a:buFont typeface="Calibri"/>
              <a:buNone/>
            </a:pPr>
            <a:endParaRPr sz="102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5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5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s" sz="1800">
                <a:latin typeface="Calibri"/>
                <a:ea typeface="Calibri"/>
                <a:cs typeface="Calibri"/>
                <a:sym typeface="Calibri"/>
              </a:rPr>
              <a:t>Ahora debe confirmar la preparación del jugador antes de anunciar la puntuación. A partir de 2020, las reglas se cambiaron para establecer que cualquier jugador puede mostrar una señal de que no está listo, no solo el servidor y el receptor. Las señales de no estar listo incluyen estar de espaldas a la red o tener cualquier mano levantada. Debe permitir a los jugadores un tiempo razonable para prepararse.</a:t>
            </a:r>
            <a:endParaRPr/>
          </a:p>
          <a:p>
            <a:pPr marL="0" marR="0" lvl="0" indent="0" algn="l" rtl="0">
              <a:lnSpc>
                <a:spcPct val="100000"/>
              </a:lnSpc>
              <a:spcBef>
                <a:spcPts val="0"/>
              </a:spcBef>
              <a:spcAft>
                <a:spcPts val="0"/>
              </a:spcAft>
              <a:buSzPts val="1800"/>
              <a:buFont typeface="Calibri"/>
              <a:buNone/>
            </a:pPr>
            <a:r>
              <a:rPr lang="es" sz="1800">
                <a:latin typeface="Calibri"/>
                <a:ea typeface="Calibri"/>
                <a:cs typeface="Calibri"/>
                <a:sym typeface="Calibri"/>
              </a:rPr>
              <a:t>Sin embargo, si cualquiera de los equipos levanta sus paletas para tener una conversación prolongada tratando de evitar la necesidad de tomar un tiempo de espera, podría razonablemente llamar al marcador, ya que deberían estar listos.</a:t>
            </a:r>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5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p5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marR="0" lvl="0" indent="0" algn="l" rtl="0">
              <a:lnSpc>
                <a:spcPct val="87000"/>
              </a:lnSpc>
              <a:spcBef>
                <a:spcPts val="0"/>
              </a:spcBef>
              <a:spcAft>
                <a:spcPts val="0"/>
              </a:spcAft>
              <a:buNone/>
            </a:pPr>
            <a:r>
              <a:rPr lang="es" sz="1260">
                <a:latin typeface="Calibri"/>
                <a:ea typeface="Calibri"/>
                <a:cs typeface="Calibri"/>
                <a:sym typeface="Calibri"/>
              </a:rPr>
              <a:t>Cuando diga la partitura, hágalo en voz alta, con una cadencia constante. La mayoría de los lugares de pickleball tienen mucho ruido de fondo. Es importante que haga sus llamadas lo suficientemente alto para que sus jugadores lo escuchen. Si tiene un jugador que le dice que tiene una discapacidad auditiva, es posible que desee aumentar su volumen o agregar señales con las manos para darle al jugador indicaciones visuales de cuándo ha marcado la puntuación.</a:t>
            </a:r>
            <a:endParaRPr/>
          </a:p>
          <a:p>
            <a:pPr marL="0" marR="0" lvl="0" indent="0" algn="l" rtl="0">
              <a:lnSpc>
                <a:spcPct val="87000"/>
              </a:lnSpc>
              <a:spcBef>
                <a:spcPts val="800"/>
              </a:spcBef>
              <a:spcAft>
                <a:spcPts val="0"/>
              </a:spcAft>
              <a:buNone/>
            </a:pPr>
            <a:r>
              <a:rPr lang="es" sz="1260">
                <a:latin typeface="Calibri"/>
                <a:ea typeface="Calibri"/>
                <a:cs typeface="Calibri"/>
                <a:sym typeface="Calibri"/>
              </a:rPr>
              <a:t>También es importante que use una cadencia constante cuando cante la partitura. Ahora que los jugadores pueden comenzar su movimiento de servicio antes de que completes la puntuación, pueden prestar atención a tu cadencia y cronometrar su servicio para que suceda inmediatamente después de que completes la puntuación. Esto es perfectamente aceptable. Si cambia accidentalmente su cadencia (como toser durante la llamada) y eso hace que el jugador golpee la pelota antes de tiempo, debe detener el juego, señalar un error del árbitro y recordar el marcador.</a:t>
            </a:r>
            <a:endParaRPr/>
          </a:p>
          <a:p>
            <a:pPr marL="0" marR="0" lvl="0" indent="0" algn="l" rtl="0">
              <a:lnSpc>
                <a:spcPct val="87000"/>
              </a:lnSpc>
              <a:spcBef>
                <a:spcPts val="800"/>
              </a:spcBef>
              <a:spcAft>
                <a:spcPts val="0"/>
              </a:spcAft>
              <a:buNone/>
            </a:pPr>
            <a:r>
              <a:rPr lang="es" sz="1260">
                <a:latin typeface="Calibri"/>
                <a:ea typeface="Calibri"/>
                <a:cs typeface="Calibri"/>
                <a:sym typeface="Calibri"/>
              </a:rPr>
              <a:t>Dado que se permite que el receptor no esté listo hasta el momento en que comience a llamar a la partitura, puede optar por mirar al receptor cuando comience y luego transferir su atención al servidor a medida que completa la partitura. Por lo tanto, la secuencia podría ser: verificar la preparación del receptor, verificar la preparación del servidor, mirar al receptor, comenzar a cantar el marcador, mirar al servidor para ver su servicio.</a:t>
            </a:r>
            <a:endParaRPr/>
          </a:p>
          <a:p>
            <a:pPr marL="0" marR="0" lvl="0" indent="0" algn="l" rtl="0">
              <a:lnSpc>
                <a:spcPct val="87000"/>
              </a:lnSpc>
              <a:spcBef>
                <a:spcPts val="800"/>
              </a:spcBef>
              <a:spcAft>
                <a:spcPts val="0"/>
              </a:spcAft>
              <a:buNone/>
            </a:pPr>
            <a:r>
              <a:rPr lang="es" sz="1260">
                <a:latin typeface="Calibri"/>
                <a:ea typeface="Calibri"/>
                <a:cs typeface="Calibri"/>
                <a:sym typeface="Calibri"/>
              </a:rPr>
              <a:t>Una vez que digas el puntaje, comienza tu cuenta de 10 segundos en tu cabeza</a:t>
            </a:r>
            <a:endParaRPr/>
          </a:p>
          <a:p>
            <a:pPr marL="0" lvl="0" indent="0" algn="l" rtl="0">
              <a:lnSpc>
                <a:spcPct val="80000"/>
              </a:lnSpc>
              <a:spcBef>
                <a:spcPts val="800"/>
              </a:spcBef>
              <a:spcAft>
                <a:spcPts val="0"/>
              </a:spcAft>
              <a:buNone/>
            </a:pPr>
            <a:endParaRPr sz="839"/>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 name="Google Shape;96;p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marR="0" lvl="0" indent="0" algn="l" rtl="0">
              <a:lnSpc>
                <a:spcPct val="107000"/>
              </a:lnSpc>
              <a:spcBef>
                <a:spcPts val="0"/>
              </a:spcBef>
              <a:spcAft>
                <a:spcPts val="0"/>
              </a:spcAft>
              <a:buNone/>
            </a:pPr>
            <a:r>
              <a:rPr lang="es" sz="1800">
                <a:solidFill>
                  <a:srgbClr val="000000"/>
                </a:solidFill>
                <a:latin typeface="Calibri"/>
                <a:ea typeface="Calibri"/>
                <a:cs typeface="Calibri"/>
                <a:sym typeface="Calibri"/>
              </a:rPr>
              <a:t>Las próximas diapositivas se centrarán en las responsabilidades de los árbitros y las expectativas de la conducta de los árbitros dentro y fuera de la cancha.</a:t>
            </a:r>
            <a:endParaRPr/>
          </a:p>
          <a:p>
            <a:pPr marL="0" marR="0" lvl="0" indent="0" algn="l" rtl="0">
              <a:lnSpc>
                <a:spcPct val="107000"/>
              </a:lnSpc>
              <a:spcBef>
                <a:spcPts val="0"/>
              </a:spcBef>
              <a:spcAft>
                <a:spcPts val="0"/>
              </a:spcAft>
              <a:buNone/>
            </a:pPr>
            <a:endParaRPr sz="1800">
              <a:latin typeface="Calibri"/>
              <a:ea typeface="Calibri"/>
              <a:cs typeface="Calibri"/>
              <a:sym typeface="Calibri"/>
            </a:endParaRPr>
          </a:p>
          <a:p>
            <a:pPr marL="0" marR="0" lvl="0" indent="0" algn="l" rtl="0">
              <a:lnSpc>
                <a:spcPct val="107000"/>
              </a:lnSpc>
              <a:spcBef>
                <a:spcPts val="0"/>
              </a:spcBef>
              <a:spcAft>
                <a:spcPts val="0"/>
              </a:spcAft>
              <a:buNone/>
            </a:pPr>
            <a:r>
              <a:rPr lang="es" sz="1800">
                <a:solidFill>
                  <a:srgbClr val="000000"/>
                </a:solidFill>
                <a:latin typeface="Calibri"/>
                <a:ea typeface="Calibri"/>
                <a:cs typeface="Calibri"/>
                <a:sym typeface="Calibri"/>
              </a:rPr>
              <a:t>¿Por qué tenemos árbitros? Para que los partidos se lleven a cabo de manera justa y fluida durante todo el torneo.</a:t>
            </a:r>
            <a:endParaRPr sz="1800">
              <a:latin typeface="Calibri"/>
              <a:ea typeface="Calibri"/>
              <a:cs typeface="Calibri"/>
              <a:sym typeface="Calibri"/>
            </a:endParaRPr>
          </a:p>
          <a:p>
            <a:pPr marL="0" marR="0" lvl="0" indent="0" algn="l" rtl="0">
              <a:lnSpc>
                <a:spcPct val="107000"/>
              </a:lnSpc>
              <a:spcBef>
                <a:spcPts val="0"/>
              </a:spcBef>
              <a:spcAft>
                <a:spcPts val="0"/>
              </a:spcAft>
              <a:buNone/>
            </a:pPr>
            <a:endParaRPr sz="1800">
              <a:latin typeface="Calibri"/>
              <a:ea typeface="Calibri"/>
              <a:cs typeface="Calibri"/>
              <a:sym typeface="Calibri"/>
            </a:endParaRPr>
          </a:p>
          <a:p>
            <a:pPr marL="0" marR="0" lvl="0" indent="0" algn="l" rtl="0">
              <a:lnSpc>
                <a:spcPct val="107000"/>
              </a:lnSpc>
              <a:spcBef>
                <a:spcPts val="0"/>
              </a:spcBef>
              <a:spcAft>
                <a:spcPts val="0"/>
              </a:spcAft>
              <a:buNone/>
            </a:pPr>
            <a:r>
              <a:rPr lang="es" sz="1800">
                <a:solidFill>
                  <a:srgbClr val="000000"/>
                </a:solidFill>
                <a:latin typeface="Calibri"/>
                <a:ea typeface="Calibri"/>
                <a:cs typeface="Calibri"/>
                <a:sym typeface="Calibri"/>
              </a:rPr>
              <a:t>El árbitro es un habilitador, no un inhibidor = los partidos son sobre los jugadores y el juego, NO sobre el árbitro</a:t>
            </a:r>
            <a:endParaRPr sz="1800">
              <a:latin typeface="Calibri"/>
              <a:ea typeface="Calibri"/>
              <a:cs typeface="Calibri"/>
              <a:sym typeface="Calibri"/>
            </a:endParaRPr>
          </a:p>
          <a:p>
            <a:pPr marL="0" marR="0" lvl="0" indent="0" algn="l" rtl="0">
              <a:lnSpc>
                <a:spcPct val="107000"/>
              </a:lnSpc>
              <a:spcBef>
                <a:spcPts val="0"/>
              </a:spcBef>
              <a:spcAft>
                <a:spcPts val="0"/>
              </a:spcAft>
              <a:buNone/>
            </a:pPr>
            <a:r>
              <a:rPr lang="es" sz="1800">
                <a:solidFill>
                  <a:srgbClr val="000000"/>
                </a:solidFill>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p6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s" sz="1800">
                <a:latin typeface="Calibri"/>
                <a:ea typeface="Calibri"/>
                <a:cs typeface="Calibri"/>
                <a:sym typeface="Calibri"/>
              </a:rPr>
              <a:t>El tiempo inmediatamente después de anunciar el marcador es uno de los más ocupados para un árbitro. Tienes muchas cosas en las que pensar:</a:t>
            </a:r>
            <a:endParaRPr/>
          </a:p>
          <a:p>
            <a:pPr marL="342900" marR="0" lvl="0" indent="-342900" algn="l" rtl="0">
              <a:lnSpc>
                <a:spcPct val="107000"/>
              </a:lnSpc>
              <a:spcBef>
                <a:spcPts val="800"/>
              </a:spcBef>
              <a:spcAft>
                <a:spcPts val="0"/>
              </a:spcAft>
              <a:buSzPts val="1800"/>
              <a:buFont typeface="Calibri"/>
              <a:buChar char="-"/>
            </a:pPr>
            <a:r>
              <a:rPr lang="es" sz="1800">
                <a:latin typeface="Calibri"/>
                <a:ea typeface="Calibri"/>
                <a:cs typeface="Calibri"/>
                <a:sym typeface="Calibri"/>
              </a:rPr>
              <a:t>Estás contando en tu cabeza</a:t>
            </a:r>
            <a:endParaRPr/>
          </a:p>
          <a:p>
            <a:pPr marL="342900" marR="0" lvl="0" indent="-342900" algn="l" rtl="0">
              <a:lnSpc>
                <a:spcPct val="107000"/>
              </a:lnSpc>
              <a:spcBef>
                <a:spcPts val="0"/>
              </a:spcBef>
              <a:spcAft>
                <a:spcPts val="0"/>
              </a:spcAft>
              <a:buSzPts val="1800"/>
              <a:buFont typeface="Calibri"/>
              <a:buChar char="-"/>
            </a:pPr>
            <a:r>
              <a:rPr lang="es" sz="1800">
                <a:latin typeface="Calibri"/>
                <a:ea typeface="Calibri"/>
                <a:cs typeface="Calibri"/>
                <a:sym typeface="Calibri"/>
              </a:rPr>
              <a:t>Está atento a fallas en el movimiento del servicio, servicio de volea o servicio caído</a:t>
            </a:r>
            <a:endParaRPr/>
          </a:p>
          <a:p>
            <a:pPr marL="342900" marR="0" lvl="0" indent="-342900" algn="l" rtl="0">
              <a:lnSpc>
                <a:spcPct val="107000"/>
              </a:lnSpc>
              <a:spcBef>
                <a:spcPts val="0"/>
              </a:spcBef>
              <a:spcAft>
                <a:spcPts val="0"/>
              </a:spcAft>
              <a:buSzPts val="1800"/>
              <a:buFont typeface="Calibri"/>
              <a:buChar char="-"/>
            </a:pPr>
            <a:r>
              <a:rPr lang="es" sz="1800">
                <a:latin typeface="Calibri"/>
                <a:ea typeface="Calibri"/>
                <a:cs typeface="Calibri"/>
                <a:sym typeface="Calibri"/>
              </a:rPr>
              <a:t>Está atento a las fallas del pie de servicio.</a:t>
            </a:r>
            <a:endParaRPr/>
          </a:p>
          <a:p>
            <a:pPr marL="0" marR="0" lvl="0" indent="0" algn="l" rtl="0">
              <a:lnSpc>
                <a:spcPct val="107000"/>
              </a:lnSpc>
              <a:spcBef>
                <a:spcPts val="800"/>
              </a:spcBef>
              <a:spcAft>
                <a:spcPts val="0"/>
              </a:spcAft>
              <a:buNone/>
            </a:pPr>
            <a:r>
              <a:rPr lang="es" sz="1800">
                <a:latin typeface="Calibri"/>
                <a:ea typeface="Calibri"/>
                <a:cs typeface="Calibri"/>
                <a:sym typeface="Calibri"/>
              </a:rPr>
              <a:t>Entonces, la combinación de enfoque y conciencia periférica es importante.</a:t>
            </a:r>
            <a:endParaRPr/>
          </a:p>
          <a:p>
            <a:pPr marL="0" marR="0" lvl="0" indent="0" algn="l" rtl="0">
              <a:lnSpc>
                <a:spcPct val="107000"/>
              </a:lnSpc>
              <a:spcBef>
                <a:spcPts val="800"/>
              </a:spcBef>
              <a:spcAft>
                <a:spcPts val="0"/>
              </a:spcAft>
              <a:buNone/>
            </a:pPr>
            <a:r>
              <a:rPr lang="es" sz="1800">
                <a:latin typeface="Calibri"/>
                <a:ea typeface="Calibri"/>
                <a:cs typeface="Calibri"/>
                <a:sym typeface="Calibri"/>
              </a:rPr>
              <a:t>Si el servidor no sirve de inmediato, continúa contando en tu cabeza. A medida que se acerca al límite de 10 segundos, el manual dice que puede comenzar a hacer movimientos de mano 'sutiles' para indicar que está contando. Algunos árbitros extenderán su mano a los 5 segundos, luego moverán su mano hacia arriba y hacia abajo para contar 6, 7, 8, 9 y 10. Si aún no han servido para entonces, sancionarán una violación de 10 segundos.</a:t>
            </a:r>
            <a:endParaRPr/>
          </a:p>
          <a:p>
            <a:pPr marL="0" lvl="0" indent="0" algn="l" rtl="0">
              <a:spcBef>
                <a:spcPts val="80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2" name="Google Shape;482;p6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8" name="Google Shape;488;p6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4" name="Google Shape;494;p6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0" name="Google Shape;500;p6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p6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p6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p6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2" name="Google Shape;532;p6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8" name="Google Shape;538;p6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 name="Google Shape;102;p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 sz="1800">
                <a:solidFill>
                  <a:srgbClr val="000000"/>
                </a:solidFill>
                <a:latin typeface="Calibri"/>
                <a:ea typeface="Calibri"/>
                <a:cs typeface="Calibri"/>
                <a:sym typeface="Calibri"/>
              </a:rPr>
              <a:t>El objetivo principal de la formación de árbitros es mejorar la competencia de los árbitros; esto se logra de tres maneras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7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7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4" name="Google Shape;554;p7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1" name="Google Shape;561;p7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7" name="Google Shape;567;p7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p7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2" name="Google Shape;582;p7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9" name="Google Shape;589;p7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7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3" name="Google Shape;603;p7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p7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8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7" name="Google Shape;617;p8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8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8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s" sz="1800">
                <a:latin typeface="Calibri"/>
                <a:ea typeface="Calibri"/>
                <a:cs typeface="Calibri"/>
                <a:sym typeface="Calibri"/>
              </a:rPr>
              <a:t>Cuando vea una falla, llámela de inmediato, en voz alta y con confianza.</a:t>
            </a:r>
            <a:endParaRPr/>
          </a:p>
          <a:p>
            <a:pPr marL="0" marR="0" lvl="0" indent="0" algn="l" rtl="0">
              <a:lnSpc>
                <a:spcPct val="107000"/>
              </a:lnSpc>
              <a:spcBef>
                <a:spcPts val="800"/>
              </a:spcBef>
              <a:spcAft>
                <a:spcPts val="0"/>
              </a:spcAft>
              <a:buNone/>
            </a:pPr>
            <a:r>
              <a:rPr lang="es" sz="1800">
                <a:latin typeface="Calibri"/>
                <a:ea typeface="Calibri"/>
                <a:cs typeface="Calibri"/>
                <a:sym typeface="Calibri"/>
              </a:rPr>
              <a:t>Cuando llame a una falta, debe incluir suficiente información para explicar la falta al jugador. Ejemplos incluyen:</a:t>
            </a:r>
            <a:endParaRPr/>
          </a:p>
          <a:p>
            <a:pPr marL="342900" marR="0" lvl="0" indent="-342900" algn="l" rtl="0">
              <a:lnSpc>
                <a:spcPct val="107000"/>
              </a:lnSpc>
              <a:spcBef>
                <a:spcPts val="800"/>
              </a:spcBef>
              <a:spcAft>
                <a:spcPts val="0"/>
              </a:spcAft>
              <a:buSzPts val="1800"/>
              <a:buFont typeface="Calibri"/>
              <a:buChar char="-"/>
            </a:pPr>
            <a:r>
              <a:rPr lang="es" sz="1800">
                <a:latin typeface="Calibri"/>
                <a:ea typeface="Calibri"/>
                <a:cs typeface="Calibri"/>
                <a:sym typeface="Calibri"/>
              </a:rPr>
              <a:t>Fallo de servicio: Receptor incorrecto</a:t>
            </a:r>
            <a:endParaRPr/>
          </a:p>
          <a:p>
            <a:pPr marL="342900" marR="0" lvl="0" indent="-342900" algn="l" rtl="0">
              <a:lnSpc>
                <a:spcPct val="107000"/>
              </a:lnSpc>
              <a:spcBef>
                <a:spcPts val="0"/>
              </a:spcBef>
              <a:spcAft>
                <a:spcPts val="0"/>
              </a:spcAft>
              <a:buSzPts val="1800"/>
              <a:buFont typeface="Calibri"/>
              <a:buChar char="-"/>
            </a:pPr>
            <a:r>
              <a:rPr lang="es" sz="1800">
                <a:latin typeface="Calibri"/>
                <a:ea typeface="Calibri"/>
                <a:cs typeface="Calibri"/>
                <a:sym typeface="Calibri"/>
              </a:rPr>
              <a:t>Falta de servicio: Golpeaste la pelota antes de que se anunciara por completo el marcador.</a:t>
            </a:r>
            <a:endParaRPr/>
          </a:p>
          <a:p>
            <a:pPr marL="342900" marR="0" lvl="0" indent="-342900" algn="l" rtl="0">
              <a:lnSpc>
                <a:spcPct val="107000"/>
              </a:lnSpc>
              <a:spcBef>
                <a:spcPts val="0"/>
              </a:spcBef>
              <a:spcAft>
                <a:spcPts val="0"/>
              </a:spcAft>
              <a:buSzPts val="1800"/>
              <a:buFont typeface="Calibri"/>
              <a:buChar char="-"/>
            </a:pPr>
            <a:r>
              <a:rPr lang="es" sz="1800">
                <a:latin typeface="Calibri"/>
                <a:ea typeface="Calibri"/>
                <a:cs typeface="Calibri"/>
                <a:sym typeface="Calibri"/>
              </a:rPr>
              <a:t>Falta de pie: Pie derecho (falla NVZ)</a:t>
            </a:r>
            <a:endParaRPr/>
          </a:p>
          <a:p>
            <a:pPr marL="342900" marR="0" lvl="0" indent="-342900" algn="l" rtl="0">
              <a:lnSpc>
                <a:spcPct val="107000"/>
              </a:lnSpc>
              <a:spcBef>
                <a:spcPts val="800"/>
              </a:spcBef>
              <a:spcAft>
                <a:spcPts val="0"/>
              </a:spcAft>
              <a:buSzPts val="1800"/>
              <a:buFont typeface="Calibri"/>
              <a:buChar char="-"/>
            </a:pPr>
            <a:r>
              <a:rPr lang="es" sz="1800">
                <a:latin typeface="Calibri"/>
                <a:ea typeface="Calibri"/>
                <a:cs typeface="Calibri"/>
                <a:sym typeface="Calibri"/>
              </a:rPr>
              <a:t>Falta de pie: el pie derecho no se restableció (falla de empuje NVZ)</a:t>
            </a:r>
            <a:endParaRPr/>
          </a:p>
          <a:p>
            <a:pPr marL="0" marR="0" lvl="0" indent="0" algn="l" rtl="0">
              <a:lnSpc>
                <a:spcPct val="107000"/>
              </a:lnSpc>
              <a:spcBef>
                <a:spcPts val="800"/>
              </a:spcBef>
              <a:spcAft>
                <a:spcPts val="0"/>
              </a:spcAft>
              <a:buNone/>
            </a:pPr>
            <a:r>
              <a:rPr lang="es" sz="1800">
                <a:latin typeface="Calibri"/>
                <a:ea typeface="Calibri"/>
                <a:cs typeface="Calibri"/>
                <a:sym typeface="Calibri"/>
              </a:rPr>
              <a:t>Siga la llamada con el resultado apropiado: Punto, Segundo Saque, Lado Fuera</a:t>
            </a:r>
            <a:endParaRPr/>
          </a:p>
          <a:p>
            <a:pPr marL="0" lvl="0" indent="0" algn="l" rtl="0">
              <a:spcBef>
                <a:spcPts val="80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8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0" name="Google Shape;630;p8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8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9" name="Google Shape;639;p8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7" name="Google Shape;647;p8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s" sz="1800">
                <a:latin typeface="Calibri"/>
                <a:ea typeface="Calibri"/>
                <a:cs typeface="Calibri"/>
                <a:sym typeface="Calibri"/>
              </a:rPr>
              <a:t>Vigilar las faltas de NVZ es una de las funciones más importantes de un árbitro. Entrénate para mantenerte enfocado.</a:t>
            </a:r>
            <a:endParaRPr/>
          </a:p>
          <a:p>
            <a:pPr marL="342900" marR="0" lvl="0" indent="-342900" algn="l" rtl="0">
              <a:lnSpc>
                <a:spcPct val="107000"/>
              </a:lnSpc>
              <a:spcBef>
                <a:spcPts val="800"/>
              </a:spcBef>
              <a:spcAft>
                <a:spcPts val="0"/>
              </a:spcAft>
              <a:buSzPts val="1800"/>
              <a:buFont typeface="Calibri"/>
              <a:buChar char="-"/>
            </a:pPr>
            <a:r>
              <a:rPr lang="es" sz="1800">
                <a:latin typeface="Calibri"/>
                <a:ea typeface="Calibri"/>
                <a:cs typeface="Calibri"/>
                <a:sym typeface="Calibri"/>
              </a:rPr>
              <a:t>Manténgase enfocado en el jugador con mayor probabilidad de fallar, incluso si el juego se ha alejado de él.</a:t>
            </a:r>
            <a:endParaRPr/>
          </a:p>
          <a:p>
            <a:pPr marL="342900" marR="0" lvl="0" indent="-342900" algn="l" rtl="0">
              <a:lnSpc>
                <a:spcPct val="107000"/>
              </a:lnSpc>
              <a:spcBef>
                <a:spcPts val="0"/>
              </a:spcBef>
              <a:spcAft>
                <a:spcPts val="0"/>
              </a:spcAft>
              <a:buSzPts val="1800"/>
              <a:buFont typeface="Calibri"/>
              <a:buChar char="-"/>
            </a:pPr>
            <a:r>
              <a:rPr lang="es" sz="1800">
                <a:latin typeface="Calibri"/>
                <a:ea typeface="Calibri"/>
                <a:cs typeface="Calibri"/>
                <a:sym typeface="Calibri"/>
              </a:rPr>
              <a:t>Mantén la cabeza quieta. No lo muevas de un lado a otro. Puede volver a enfocar más rápido y con mayor precisión simplemente moviendo los ojos.</a:t>
            </a:r>
            <a:endParaRPr/>
          </a:p>
          <a:p>
            <a:pPr marL="342900" marR="0" lvl="0" indent="-342900" algn="l" rtl="0">
              <a:lnSpc>
                <a:spcPct val="107000"/>
              </a:lnSpc>
              <a:spcBef>
                <a:spcPts val="0"/>
              </a:spcBef>
              <a:spcAft>
                <a:spcPts val="0"/>
              </a:spcAft>
              <a:buSzPts val="1800"/>
              <a:buFont typeface="Calibri"/>
              <a:buChar char="-"/>
            </a:pPr>
            <a:r>
              <a:rPr lang="es" sz="1800">
                <a:latin typeface="Calibri"/>
                <a:ea typeface="Calibri"/>
                <a:cs typeface="Calibri"/>
                <a:sym typeface="Calibri"/>
              </a:rPr>
              <a:t>No sigas la pelota. Centrarse en los pies.</a:t>
            </a:r>
            <a:endParaRPr/>
          </a:p>
          <a:p>
            <a:pPr marL="342900" marR="0" lvl="0" indent="-342900" algn="l" rtl="0">
              <a:lnSpc>
                <a:spcPct val="107000"/>
              </a:lnSpc>
              <a:spcBef>
                <a:spcPts val="0"/>
              </a:spcBef>
              <a:spcAft>
                <a:spcPts val="0"/>
              </a:spcAft>
              <a:buSzPts val="1800"/>
              <a:buFont typeface="Calibri"/>
              <a:buChar char="-"/>
            </a:pPr>
            <a:r>
              <a:rPr lang="es" sz="1800">
                <a:latin typeface="Calibri"/>
                <a:ea typeface="Calibri"/>
                <a:cs typeface="Calibri"/>
                <a:sym typeface="Calibri"/>
              </a:rPr>
              <a:t>Si le toma un segundo estar 100% seguro acerca de una falla, está bien. Llame a la falla, incluso si se han producido un par de golpes adicionales.</a:t>
            </a:r>
            <a:endParaRPr/>
          </a:p>
          <a:p>
            <a:pPr marL="0" lvl="0" indent="0" algn="l" rtl="0">
              <a:spcBef>
                <a:spcPts val="80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3" name="Google Shape;653;p8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8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3" name="Google Shape;663;p8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
        <p:nvSpPr>
          <p:cNvPr id="673" name="Google Shape;673;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Calibri"/>
              <a:buNone/>
            </a:pPr>
            <a:r>
              <a:rPr lang="es" sz="1800">
                <a:latin typeface="Calibri"/>
                <a:ea typeface="Calibri"/>
                <a:cs typeface="Calibri"/>
                <a:sym typeface="Calibri"/>
              </a:rPr>
              <a:t>Recuerde que tratar con apelaciones de llamadas de línea está mucho más abajo en su lista de prioridades que llamar fallas de NVZ. Si recibe una apelación de llamada de línea que no vio porque estaba haciendo su trabajo de NVZ, dígalo sin</a:t>
            </a:r>
            <a:endParaRPr/>
          </a:p>
          <a:p>
            <a:pPr marL="0" lvl="0" indent="0" algn="l" rtl="0">
              <a:spcBef>
                <a:spcPts val="0"/>
              </a:spcBef>
              <a:spcAft>
                <a:spcPts val="0"/>
              </a:spcAft>
              <a:buSzPts val="1800"/>
              <a:buFont typeface="Calibri"/>
              <a:buNone/>
            </a:pPr>
            <a:r>
              <a:rPr lang="es" sz="1800">
                <a:latin typeface="Calibri"/>
                <a:ea typeface="Calibri"/>
                <a:cs typeface="Calibri"/>
                <a:sym typeface="Calibri"/>
              </a:rPr>
              <a:t>disculpa. Ref, ¿viste eso? </a:t>
            </a:r>
            <a:r>
              <a:rPr lang="es" sz="1800">
                <a:solidFill>
                  <a:srgbClr val="FF0000"/>
                </a:solidFill>
                <a:latin typeface="Calibri"/>
                <a:ea typeface="Calibri"/>
                <a:cs typeface="Calibri"/>
                <a:sym typeface="Calibri"/>
              </a:rPr>
              <a:t>'No, no lo vi claro'</a:t>
            </a:r>
            <a:endParaRPr/>
          </a:p>
        </p:txBody>
      </p:sp>
      <p:sp>
        <p:nvSpPr>
          <p:cNvPr id="679" name="Google Shape;67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00"/>
              <a:buFont typeface="Calibri"/>
              <a:buNone/>
            </a:pPr>
            <a:endParaRPr/>
          </a:p>
        </p:txBody>
      </p:sp>
      <p:sp>
        <p:nvSpPr>
          <p:cNvPr id="685" name="Google Shape;685;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 name="Google Shape;114;p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s" sz="1800">
                <a:solidFill>
                  <a:srgbClr val="000000"/>
                </a:solidFill>
                <a:latin typeface="Calibri"/>
                <a:ea typeface="Calibri"/>
                <a:cs typeface="Calibri"/>
                <a:sym typeface="Calibri"/>
              </a:rPr>
              <a:t>La consistencia se mide por el hecho de que cada árbitro oficia de la misma manera en todos los partidos de todos los torneos.</a:t>
            </a:r>
            <a:endParaRPr/>
          </a:p>
          <a:p>
            <a:pPr marL="0" marR="0" lvl="0" indent="0" algn="l" rtl="0">
              <a:lnSpc>
                <a:spcPct val="107000"/>
              </a:lnSpc>
              <a:spcBef>
                <a:spcPts val="0"/>
              </a:spcBef>
              <a:spcAft>
                <a:spcPts val="0"/>
              </a:spcAft>
              <a:buNone/>
            </a:pPr>
            <a:endParaRPr sz="1800">
              <a:solidFill>
                <a:srgbClr val="000000"/>
              </a:solidFill>
              <a:latin typeface="Calibri"/>
              <a:ea typeface="Calibri"/>
              <a:cs typeface="Calibri"/>
              <a:sym typeface="Calibri"/>
            </a:endParaRPr>
          </a:p>
          <a:p>
            <a:pPr marL="0" marR="0" lvl="0" indent="0" algn="l" rtl="0">
              <a:lnSpc>
                <a:spcPct val="107000"/>
              </a:lnSpc>
              <a:spcBef>
                <a:spcPts val="0"/>
              </a:spcBef>
              <a:spcAft>
                <a:spcPts val="0"/>
              </a:spcAft>
              <a:buNone/>
            </a:pPr>
            <a:r>
              <a:rPr lang="es" sz="1800">
                <a:solidFill>
                  <a:srgbClr val="000000"/>
                </a:solidFill>
                <a:latin typeface="Calibri"/>
                <a:ea typeface="Calibri"/>
                <a:cs typeface="Calibri"/>
                <a:sym typeface="Calibri"/>
              </a:rPr>
              <a:t>También significa que si un jugador participa en un torneo en AZ, CA o FL, merece que los árbitros se adhieran a los mismos estándares y procedimientos: saben qué esperar.</a:t>
            </a:r>
            <a:endParaRPr/>
          </a:p>
          <a:p>
            <a:pPr marL="0" marR="0" lvl="0" indent="0" algn="l" rtl="0">
              <a:lnSpc>
                <a:spcPct val="107000"/>
              </a:lnSpc>
              <a:spcBef>
                <a:spcPts val="0"/>
              </a:spcBef>
              <a:spcAft>
                <a:spcPts val="0"/>
              </a:spcAft>
              <a:buNone/>
            </a:pPr>
            <a:endParaRPr sz="1800">
              <a:solidFill>
                <a:srgbClr val="000000"/>
              </a:solidFill>
              <a:latin typeface="Calibri"/>
              <a:ea typeface="Calibri"/>
              <a:cs typeface="Calibri"/>
              <a:sym typeface="Calibri"/>
            </a:endParaRPr>
          </a:p>
          <a:p>
            <a:pPr marL="0" marR="0" lvl="0" indent="0" algn="l" rtl="0">
              <a:lnSpc>
                <a:spcPct val="107000"/>
              </a:lnSpc>
              <a:spcBef>
                <a:spcPts val="0"/>
              </a:spcBef>
              <a:spcAft>
                <a:spcPts val="0"/>
              </a:spcAft>
              <a:buNone/>
            </a:pPr>
            <a:r>
              <a:rPr lang="es" sz="1800">
                <a:solidFill>
                  <a:srgbClr val="000000"/>
                </a:solidFill>
                <a:latin typeface="Calibri"/>
                <a:ea typeface="Calibri"/>
                <a:cs typeface="Calibri"/>
                <a:sym typeface="Calibri"/>
              </a:rPr>
              <a:t>¡La clave para lograr la consistencia es practicar, practicar, practicar!</a:t>
            </a:r>
            <a:endParaRPr/>
          </a:p>
          <a:p>
            <a:pPr marL="0" marR="0" lvl="0" indent="0" algn="l" rtl="0">
              <a:lnSpc>
                <a:spcPct val="107000"/>
              </a:lnSpc>
              <a:spcBef>
                <a:spcPts val="0"/>
              </a:spcBef>
              <a:spcAft>
                <a:spcPts val="0"/>
              </a:spcAft>
              <a:buNone/>
            </a:pPr>
            <a:endParaRPr sz="1800">
              <a:solidFill>
                <a:srgbClr val="000000"/>
              </a:solidFill>
              <a:latin typeface="Calibri"/>
              <a:ea typeface="Calibri"/>
              <a:cs typeface="Calibri"/>
              <a:sym typeface="Calibri"/>
            </a:endParaRPr>
          </a:p>
          <a:p>
            <a:pPr marL="0" marR="0" lvl="0" indent="0" algn="l" rtl="0">
              <a:lnSpc>
                <a:spcPct val="107000"/>
              </a:lnSpc>
              <a:spcBef>
                <a:spcPts val="0"/>
              </a:spcBef>
              <a:spcAft>
                <a:spcPts val="0"/>
              </a:spcAft>
              <a:buNone/>
            </a:pPr>
            <a:r>
              <a:rPr lang="es" sz="1800">
                <a:solidFill>
                  <a:srgbClr val="000000"/>
                </a:solidFill>
                <a:latin typeface="Calibri"/>
                <a:ea typeface="Calibri"/>
                <a:cs typeface="Calibri"/>
                <a:sym typeface="Calibri"/>
              </a:rPr>
              <a:t>El profesionalismo se define además en el código de conducta arbitral como "profesional con un comportamiento agradable".</a:t>
            </a:r>
            <a:endParaRPr sz="1800">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9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1" name="Google Shape;691;p90: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s" sz="1800">
                <a:latin typeface="Calibri"/>
                <a:ea typeface="Calibri"/>
                <a:cs typeface="Calibri"/>
                <a:sym typeface="Calibri"/>
              </a:rPr>
              <a:t>Cuando cambia de Primer servidor a Segundo servidor, quita el clip, lo voltea y lo coloca sobre el nombre del otro miembro del equipo. No volteas el portapapeles.</a:t>
            </a:r>
            <a:endParaRPr/>
          </a:p>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7" name="Google Shape;697;p91: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7000"/>
              </a:lnSpc>
              <a:spcBef>
                <a:spcPts val="0"/>
              </a:spcBef>
              <a:spcAft>
                <a:spcPts val="0"/>
              </a:spcAft>
              <a:buNone/>
            </a:pPr>
            <a:r>
              <a:rPr lang="es" sz="1800">
                <a:latin typeface="Calibri"/>
                <a:ea typeface="Calibri"/>
                <a:cs typeface="Calibri"/>
                <a:sym typeface="Calibri"/>
              </a:rPr>
              <a:t>El nuevo formato de hoja de puntuación ahora tiene un cuadro 0. Si el equipo no anota en su primera posesión, coloque la marca de lado a la derecha del 0. Es posible que aún encuentre la hoja de anotación anterior, que no tiene un 0 en la casilla. En ese caso, coloque la marca de lado hacia afuera a la izquierda de la casilla 1.</a:t>
            </a:r>
            <a:endParaRPr/>
          </a:p>
          <a:p>
            <a:pPr marL="0" marR="0" lvl="0" indent="0" algn="l" rtl="0">
              <a:lnSpc>
                <a:spcPct val="107000"/>
              </a:lnSpc>
              <a:spcBef>
                <a:spcPts val="800"/>
              </a:spcBef>
              <a:spcAft>
                <a:spcPts val="0"/>
              </a:spcAft>
              <a:buNone/>
            </a:pPr>
            <a:r>
              <a:rPr lang="es" sz="1800">
                <a:latin typeface="Calibri"/>
                <a:ea typeface="Calibri"/>
                <a:cs typeface="Calibri"/>
                <a:sym typeface="Calibri"/>
              </a:rPr>
              <a:t>Si estás en medio del juego y el equipo no anotó nada en el lado externo actual, ya tendrás una marca lateral a la derecha de su puntaje actual. No es necesario hacer otra marca. Sin embargo, es posible que su memoria muscular le haga trazar sobre la marca existente. Eso ciertamente está bien.</a:t>
            </a:r>
            <a:endParaRPr/>
          </a:p>
          <a:p>
            <a:pPr marL="0" lvl="0" indent="0" algn="l" rtl="0">
              <a:spcBef>
                <a:spcPts val="80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4" name="Google Shape;704;p92: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800"/>
              <a:buFont typeface="Calibri"/>
              <a:buNone/>
            </a:pPr>
            <a:r>
              <a:rPr lang="es" sz="1800">
                <a:latin typeface="Calibri"/>
                <a:ea typeface="Calibri"/>
                <a:cs typeface="Calibri"/>
                <a:sym typeface="Calibri"/>
              </a:rPr>
              <a:t>Una vez que termine un mitin, primero haga su papeleo. Es fácil distraerse con preguntas, bolas errantes o obstáculos. En el momento en que se ocupe de la distracción, es posible que haya olvidado el resultado de la jugada.</a:t>
            </a:r>
            <a:endParaRPr/>
          </a:p>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0" name="Google Shape;710;p93: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p94: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4" name="Google Shape;724;p95: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1" name="Google Shape;731;p96: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8" name="Google Shape;738;p97: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9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7" name="Google Shape;747;p98: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9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4" name="Google Shape;754;p99:notes"/>
          <p:cNvSpPr txBox="1">
            <a:spLocks noGrp="1"/>
          </p:cNvSpPr>
          <p:nvPr>
            <p:ph type="body" idx="1"/>
          </p:nvPr>
        </p:nvSpPr>
        <p:spPr>
          <a:xfrm>
            <a:off x="975360" y="4560570"/>
            <a:ext cx="536448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Vertical Text" type="tx">
  <p:cSld name="TITLE_AND_BODY">
    <p:spTree>
      <p:nvGrpSpPr>
        <p:cNvPr id="1" name="Shape 9"/>
        <p:cNvGrpSpPr/>
        <p:nvPr/>
      </p:nvGrpSpPr>
      <p:grpSpPr>
        <a:xfrm>
          <a:off x="0" y="0"/>
          <a:ext cx="0" cy="0"/>
          <a:chOff x="0" y="0"/>
          <a:chExt cx="0" cy="0"/>
        </a:xfrm>
      </p:grpSpPr>
      <p:sp>
        <p:nvSpPr>
          <p:cNvPr id="10" name="Google Shape;10;p279"/>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1" name="Google Shape;11;p279"/>
          <p:cNvSpPr txBox="1">
            <a:spLocks noGrp="1"/>
          </p:cNvSpPr>
          <p:nvPr>
            <p:ph type="body" idx="1"/>
          </p:nvPr>
        </p:nvSpPr>
        <p:spPr>
          <a:xfrm rot="5400000">
            <a:off x="3922184" y="-1589617"/>
            <a:ext cx="4343401" cy="1072303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2" name="Google Shape;12;p2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0"/>
        <p:cNvGrpSpPr/>
        <p:nvPr/>
      </p:nvGrpSpPr>
      <p:grpSpPr>
        <a:xfrm>
          <a:off x="0" y="0"/>
          <a:ext cx="0" cy="0"/>
          <a:chOff x="0" y="0"/>
          <a:chExt cx="0" cy="0"/>
        </a:xfrm>
      </p:grpSpPr>
      <p:sp>
        <p:nvSpPr>
          <p:cNvPr id="51" name="Google Shape;51;p289"/>
          <p:cNvSpPr txBox="1">
            <a:spLocks noGrp="1"/>
          </p:cNvSpPr>
          <p:nvPr>
            <p:ph type="title"/>
          </p:nvPr>
        </p:nvSpPr>
        <p:spPr>
          <a:xfrm>
            <a:off x="711198" y="611872"/>
            <a:ext cx="5439394"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2" name="Google Shape;52;p289"/>
          <p:cNvSpPr txBox="1">
            <a:spLocks noGrp="1"/>
          </p:cNvSpPr>
          <p:nvPr>
            <p:ph type="body" idx="1"/>
          </p:nvPr>
        </p:nvSpPr>
        <p:spPr>
          <a:xfrm>
            <a:off x="711198" y="1787855"/>
            <a:ext cx="5439394" cy="372015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2000"/>
              </a:spcBef>
              <a:spcAft>
                <a:spcPts val="0"/>
              </a:spcAft>
              <a:buClr>
                <a:srgbClr val="595959"/>
              </a:buClr>
              <a:buSzPts val="1800"/>
              <a:buFont typeface="Calibri"/>
              <a:buNone/>
              <a:defRPr sz="1800"/>
            </a:lvl1pPr>
            <a:lvl2pPr marL="914400" lvl="1" indent="-228600" algn="ctr">
              <a:lnSpc>
                <a:spcPct val="100000"/>
              </a:lnSpc>
              <a:spcBef>
                <a:spcPts val="2000"/>
              </a:spcBef>
              <a:spcAft>
                <a:spcPts val="0"/>
              </a:spcAft>
              <a:buClr>
                <a:srgbClr val="595959"/>
              </a:buClr>
              <a:buSzPts val="1800"/>
              <a:buNone/>
              <a:defRPr sz="1800"/>
            </a:lvl2pPr>
            <a:lvl3pPr marL="1371600" lvl="2" indent="-228600" algn="ctr">
              <a:lnSpc>
                <a:spcPct val="100000"/>
              </a:lnSpc>
              <a:spcBef>
                <a:spcPts val="2000"/>
              </a:spcBef>
              <a:spcAft>
                <a:spcPts val="0"/>
              </a:spcAft>
              <a:buClr>
                <a:srgbClr val="595959"/>
              </a:buClr>
              <a:buSzPts val="1800"/>
              <a:buNone/>
              <a:defRPr sz="1800"/>
            </a:lvl3pPr>
            <a:lvl4pPr marL="1828800" lvl="3" indent="-228600" algn="ctr">
              <a:lnSpc>
                <a:spcPct val="100000"/>
              </a:lnSpc>
              <a:spcBef>
                <a:spcPts val="2000"/>
              </a:spcBef>
              <a:spcAft>
                <a:spcPts val="0"/>
              </a:spcAft>
              <a:buClr>
                <a:srgbClr val="595959"/>
              </a:buClr>
              <a:buSzPts val="1800"/>
              <a:buNone/>
              <a:defRPr sz="1800"/>
            </a:lvl4pPr>
            <a:lvl5pPr marL="2286000" lvl="4" indent="-228600" algn="ctr">
              <a:lnSpc>
                <a:spcPct val="100000"/>
              </a:lnSpc>
              <a:spcBef>
                <a:spcPts val="2000"/>
              </a:spcBef>
              <a:spcAft>
                <a:spcPts val="0"/>
              </a:spcAft>
              <a:buClr>
                <a:srgbClr val="595959"/>
              </a:buClr>
              <a:buSzPts val="1800"/>
              <a:buNone/>
              <a:defRPr sz="18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3" name="Google Shape;53;p289"/>
          <p:cNvSpPr>
            <a:spLocks noGrp="1"/>
          </p:cNvSpPr>
          <p:nvPr>
            <p:ph type="pic" idx="2"/>
          </p:nvPr>
        </p:nvSpPr>
        <p:spPr>
          <a:xfrm>
            <a:off x="6787488" y="359393"/>
            <a:ext cx="4876801" cy="5318077"/>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54" name="Google Shape;54;p2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5"/>
        <p:cNvGrpSpPr/>
        <p:nvPr/>
      </p:nvGrpSpPr>
      <p:grpSpPr>
        <a:xfrm>
          <a:off x="0" y="0"/>
          <a:ext cx="0" cy="0"/>
          <a:chOff x="0" y="0"/>
          <a:chExt cx="0" cy="0"/>
        </a:xfrm>
      </p:grpSpPr>
      <p:sp>
        <p:nvSpPr>
          <p:cNvPr id="56" name="Google Shape;56;p290"/>
          <p:cNvSpPr txBox="1">
            <a:spLocks noGrp="1"/>
          </p:cNvSpPr>
          <p:nvPr>
            <p:ph type="title"/>
          </p:nvPr>
        </p:nvSpPr>
        <p:spPr>
          <a:xfrm rot="5400000">
            <a:off x="8054739" y="2139950"/>
            <a:ext cx="5575301" cy="203200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57" name="Google Shape;57;p290"/>
          <p:cNvSpPr txBox="1">
            <a:spLocks noGrp="1"/>
          </p:cNvSpPr>
          <p:nvPr>
            <p:ph type="body" idx="1"/>
          </p:nvPr>
        </p:nvSpPr>
        <p:spPr>
          <a:xfrm rot="5400000">
            <a:off x="2404532" y="-1303867"/>
            <a:ext cx="5575301" cy="8919636"/>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58" name="Google Shape;58;p2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
        <p:nvSpPr>
          <p:cNvPr id="18" name="Google Shape;18;p28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373532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p280"/>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15" name="Google Shape;15;p280"/>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16" name="Google Shape;16;p28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82"/>
          <p:cNvSpPr/>
          <p:nvPr/>
        </p:nvSpPr>
        <p:spPr>
          <a:xfrm>
            <a:off x="1770888" y="1295400"/>
            <a:ext cx="8650224" cy="3152888"/>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595959"/>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1" name="Google Shape;21;p282"/>
          <p:cNvSpPr txBox="1">
            <a:spLocks noGrp="1"/>
          </p:cNvSpPr>
          <p:nvPr>
            <p:ph type="title"/>
          </p:nvPr>
        </p:nvSpPr>
        <p:spPr>
          <a:xfrm>
            <a:off x="1763895" y="1524000"/>
            <a:ext cx="8664211" cy="1724868"/>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2" name="Google Shape;22;p282"/>
          <p:cNvSpPr txBox="1">
            <a:spLocks noGrp="1"/>
          </p:cNvSpPr>
          <p:nvPr>
            <p:ph type="body" idx="1"/>
          </p:nvPr>
        </p:nvSpPr>
        <p:spPr>
          <a:xfrm>
            <a:off x="1763895" y="3299012"/>
            <a:ext cx="8664213" cy="916643"/>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3" name="Google Shape;23;p2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spTree>
      <p:nvGrpSpPr>
        <p:cNvPr id="1" name="Shape 24"/>
        <p:cNvGrpSpPr/>
        <p:nvPr/>
      </p:nvGrpSpPr>
      <p:grpSpPr>
        <a:xfrm>
          <a:off x="0" y="0"/>
          <a:ext cx="0" cy="0"/>
          <a:chOff x="0" y="0"/>
          <a:chExt cx="0" cy="0"/>
        </a:xfrm>
      </p:grpSpPr>
      <p:sp>
        <p:nvSpPr>
          <p:cNvPr id="25" name="Google Shape;25;p283"/>
          <p:cNvSpPr txBox="1">
            <a:spLocks noGrp="1"/>
          </p:cNvSpPr>
          <p:nvPr>
            <p:ph type="title"/>
          </p:nvPr>
        </p:nvSpPr>
        <p:spPr>
          <a:xfrm>
            <a:off x="484717" y="3352801"/>
            <a:ext cx="11222568" cy="147002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26" name="Google Shape;26;p283"/>
          <p:cNvSpPr txBox="1">
            <a:spLocks noGrp="1"/>
          </p:cNvSpPr>
          <p:nvPr>
            <p:ph type="body" idx="1"/>
          </p:nvPr>
        </p:nvSpPr>
        <p:spPr>
          <a:xfrm>
            <a:off x="484717" y="4771030"/>
            <a:ext cx="11222568" cy="972672"/>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27" name="Google Shape;27;p283"/>
          <p:cNvSpPr>
            <a:spLocks noGrp="1"/>
          </p:cNvSpPr>
          <p:nvPr>
            <p:ph type="pic" idx="2"/>
          </p:nvPr>
        </p:nvSpPr>
        <p:spPr>
          <a:xfrm>
            <a:off x="494640" y="363538"/>
            <a:ext cx="11202721" cy="2836862"/>
          </a:xfrm>
          <a:prstGeom prst="rect">
            <a:avLst/>
          </a:prstGeom>
          <a:noFill/>
          <a:ln w="9525" cap="flat" cmpd="sng">
            <a:solidFill>
              <a:srgbClr val="FFFFFF"/>
            </a:solidFill>
            <a:prstDash val="solid"/>
            <a:round/>
            <a:headEnd type="none" w="sm" len="sm"/>
            <a:tailEnd type="none" w="sm" len="sm"/>
          </a:ln>
          <a:effectLst>
            <a:outerShdw blurRad="63500" rotWithShape="0">
              <a:srgbClr val="000000">
                <a:alpha val="49803"/>
              </a:srgbClr>
            </a:outerShdw>
          </a:effectLst>
        </p:spPr>
      </p:sp>
      <p:sp>
        <p:nvSpPr>
          <p:cNvPr id="28" name="Google Shape;28;p2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9"/>
        <p:cNvGrpSpPr/>
        <p:nvPr/>
      </p:nvGrpSpPr>
      <p:grpSpPr>
        <a:xfrm>
          <a:off x="0" y="0"/>
          <a:ext cx="0" cy="0"/>
          <a:chOff x="0" y="0"/>
          <a:chExt cx="0" cy="0"/>
        </a:xfrm>
      </p:grpSpPr>
      <p:sp>
        <p:nvSpPr>
          <p:cNvPr id="30" name="Google Shape;30;p284"/>
          <p:cNvSpPr txBox="1">
            <a:spLocks noGrp="1"/>
          </p:cNvSpPr>
          <p:nvPr>
            <p:ph type="title"/>
          </p:nvPr>
        </p:nvSpPr>
        <p:spPr>
          <a:xfrm>
            <a:off x="732367" y="2403144"/>
            <a:ext cx="10742084" cy="136207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1" name="Google Shape;31;p284"/>
          <p:cNvSpPr txBox="1">
            <a:spLocks noGrp="1"/>
          </p:cNvSpPr>
          <p:nvPr>
            <p:ph type="body" idx="1"/>
          </p:nvPr>
        </p:nvSpPr>
        <p:spPr>
          <a:xfrm>
            <a:off x="732367" y="3736006"/>
            <a:ext cx="10742084" cy="1500188"/>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300"/>
              </a:spcBef>
              <a:spcAft>
                <a:spcPts val="0"/>
              </a:spcAft>
              <a:buClr>
                <a:srgbClr val="888888"/>
              </a:buClr>
              <a:buSzPts val="1800"/>
              <a:buFont typeface="Calibri"/>
              <a:buNone/>
              <a:defRPr sz="1800">
                <a:solidFill>
                  <a:srgbClr val="888888"/>
                </a:solidFill>
              </a:defRPr>
            </a:lvl1pPr>
            <a:lvl2pPr marL="914400" lvl="1" indent="-228600" algn="ctr">
              <a:lnSpc>
                <a:spcPct val="100000"/>
              </a:lnSpc>
              <a:spcBef>
                <a:spcPts val="300"/>
              </a:spcBef>
              <a:spcAft>
                <a:spcPts val="0"/>
              </a:spcAft>
              <a:buClr>
                <a:srgbClr val="888888"/>
              </a:buClr>
              <a:buSzPts val="1800"/>
              <a:buNone/>
              <a:defRPr sz="1800">
                <a:solidFill>
                  <a:srgbClr val="888888"/>
                </a:solidFill>
              </a:defRPr>
            </a:lvl2pPr>
            <a:lvl3pPr marL="1371600" lvl="2" indent="-228600" algn="ctr">
              <a:lnSpc>
                <a:spcPct val="100000"/>
              </a:lnSpc>
              <a:spcBef>
                <a:spcPts val="300"/>
              </a:spcBef>
              <a:spcAft>
                <a:spcPts val="0"/>
              </a:spcAft>
              <a:buClr>
                <a:srgbClr val="888888"/>
              </a:buClr>
              <a:buSzPts val="1800"/>
              <a:buNone/>
              <a:defRPr sz="1800">
                <a:solidFill>
                  <a:srgbClr val="888888"/>
                </a:solidFill>
              </a:defRPr>
            </a:lvl3pPr>
            <a:lvl4pPr marL="1828800" lvl="3" indent="-228600" algn="ctr">
              <a:lnSpc>
                <a:spcPct val="100000"/>
              </a:lnSpc>
              <a:spcBef>
                <a:spcPts val="300"/>
              </a:spcBef>
              <a:spcAft>
                <a:spcPts val="0"/>
              </a:spcAft>
              <a:buClr>
                <a:srgbClr val="888888"/>
              </a:buClr>
              <a:buSzPts val="1800"/>
              <a:buNone/>
              <a:defRPr sz="1800">
                <a:solidFill>
                  <a:srgbClr val="888888"/>
                </a:solidFill>
              </a:defRPr>
            </a:lvl4pPr>
            <a:lvl5pPr marL="2286000" lvl="4" indent="-228600" algn="ctr">
              <a:lnSpc>
                <a:spcPct val="100000"/>
              </a:lnSpc>
              <a:spcBef>
                <a:spcPts val="300"/>
              </a:spcBef>
              <a:spcAft>
                <a:spcPts val="0"/>
              </a:spcAft>
              <a:buClr>
                <a:srgbClr val="888888"/>
              </a:buClr>
              <a:buSzPts val="1800"/>
              <a:buNone/>
              <a:defRPr sz="1800">
                <a:solidFill>
                  <a:srgbClr val="888888"/>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2" name="Google Shape;32;p2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285"/>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5" name="Google Shape;35;p285"/>
          <p:cNvSpPr txBox="1">
            <a:spLocks noGrp="1"/>
          </p:cNvSpPr>
          <p:nvPr>
            <p:ph type="body" idx="1"/>
          </p:nvPr>
        </p:nvSpPr>
        <p:spPr>
          <a:xfrm>
            <a:off x="732367" y="1600200"/>
            <a:ext cx="5120641" cy="4343401"/>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SzPts val="2200"/>
              <a:buFont typeface="Calibri"/>
              <a:buNone/>
              <a:defRPr sz="2000"/>
            </a:lvl1pPr>
            <a:lvl2pPr marL="914400" lvl="1" indent="-368300" algn="l">
              <a:lnSpc>
                <a:spcPct val="100000"/>
              </a:lnSpc>
              <a:spcBef>
                <a:spcPts val="1600"/>
              </a:spcBef>
              <a:spcAft>
                <a:spcPts val="0"/>
              </a:spcAft>
              <a:buSzPts val="2200"/>
              <a:buChar char="•"/>
              <a:defRPr sz="2000"/>
            </a:lvl2pPr>
            <a:lvl3pPr marL="1371600" lvl="2" indent="-368300" algn="l">
              <a:lnSpc>
                <a:spcPct val="100000"/>
              </a:lnSpc>
              <a:spcBef>
                <a:spcPts val="1600"/>
              </a:spcBef>
              <a:spcAft>
                <a:spcPts val="0"/>
              </a:spcAft>
              <a:buSzPts val="2200"/>
              <a:buChar char="o"/>
              <a:defRPr sz="2000"/>
            </a:lvl3pPr>
            <a:lvl4pPr marL="1828800" lvl="3" indent="-368300" algn="l">
              <a:lnSpc>
                <a:spcPct val="100000"/>
              </a:lnSpc>
              <a:spcBef>
                <a:spcPts val="1600"/>
              </a:spcBef>
              <a:spcAft>
                <a:spcPts val="0"/>
              </a:spcAft>
              <a:buSzPts val="2200"/>
              <a:buChar char="▪"/>
              <a:defRPr sz="2000"/>
            </a:lvl4pPr>
            <a:lvl5pPr marL="2286000" lvl="4" indent="-368300" algn="l">
              <a:lnSpc>
                <a:spcPct val="100000"/>
              </a:lnSpc>
              <a:spcBef>
                <a:spcPts val="1600"/>
              </a:spcBef>
              <a:spcAft>
                <a:spcPts val="0"/>
              </a:spcAft>
              <a:buSzPts val="2200"/>
              <a:buChar char="•"/>
              <a:defRPr sz="20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36" name="Google Shape;36;p2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286"/>
          <p:cNvSpPr txBox="1">
            <a:spLocks noGrp="1"/>
          </p:cNvSpPr>
          <p:nvPr>
            <p:ph type="title"/>
          </p:nvPr>
        </p:nvSpPr>
        <p:spPr>
          <a:xfrm>
            <a:off x="732364" y="107576"/>
            <a:ext cx="10723036"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39" name="Google Shape;39;p286"/>
          <p:cNvSpPr txBox="1">
            <a:spLocks noGrp="1"/>
          </p:cNvSpPr>
          <p:nvPr>
            <p:ph type="body" idx="1"/>
          </p:nvPr>
        </p:nvSpPr>
        <p:spPr>
          <a:xfrm>
            <a:off x="732364" y="1453224"/>
            <a:ext cx="5120642" cy="750888"/>
          </a:xfrm>
          <a:prstGeom prst="rect">
            <a:avLst/>
          </a:prstGeom>
          <a:noFill/>
          <a:ln>
            <a:noFill/>
          </a:ln>
        </p:spPr>
        <p:txBody>
          <a:bodyPr spcFirstLastPara="1" wrap="square" lIns="45700" tIns="45700" rIns="45700" bIns="45700" anchor="b" anchorCtr="0">
            <a:normAutofit/>
          </a:bodyPr>
          <a:lstStyle>
            <a:lvl1pPr marL="457200" lvl="0" indent="-228600" algn="ctr">
              <a:lnSpc>
                <a:spcPct val="100000"/>
              </a:lnSpc>
              <a:spcBef>
                <a:spcPts val="0"/>
              </a:spcBef>
              <a:spcAft>
                <a:spcPts val="0"/>
              </a:spcAft>
              <a:buClr>
                <a:srgbClr val="6FB7D7"/>
              </a:buClr>
              <a:buSzPts val="4800"/>
              <a:buFont typeface="Calibri"/>
              <a:buNone/>
              <a:defRPr>
                <a:solidFill>
                  <a:srgbClr val="6FB7D7"/>
                </a:solidFill>
              </a:defRPr>
            </a:lvl1pPr>
            <a:lvl2pPr marL="914400" lvl="1" indent="-228600" algn="ctr">
              <a:lnSpc>
                <a:spcPct val="100000"/>
              </a:lnSpc>
              <a:spcBef>
                <a:spcPts val="0"/>
              </a:spcBef>
              <a:spcAft>
                <a:spcPts val="0"/>
              </a:spcAft>
              <a:buClr>
                <a:srgbClr val="6FB7D7"/>
              </a:buClr>
              <a:buSzPts val="4000"/>
              <a:buNone/>
              <a:defRPr>
                <a:solidFill>
                  <a:srgbClr val="6FB7D7"/>
                </a:solidFill>
              </a:defRPr>
            </a:lvl2pPr>
            <a:lvl3pPr marL="1371600" lvl="2" indent="-228600" algn="ctr">
              <a:lnSpc>
                <a:spcPct val="100000"/>
              </a:lnSpc>
              <a:spcBef>
                <a:spcPts val="0"/>
              </a:spcBef>
              <a:spcAft>
                <a:spcPts val="0"/>
              </a:spcAft>
              <a:buClr>
                <a:srgbClr val="6FB7D7"/>
              </a:buClr>
              <a:buSzPts val="3600"/>
              <a:buNone/>
              <a:defRPr>
                <a:solidFill>
                  <a:srgbClr val="6FB7D7"/>
                </a:solidFill>
              </a:defRPr>
            </a:lvl3pPr>
            <a:lvl4pPr marL="1828800" lvl="3" indent="-228600" algn="ctr">
              <a:lnSpc>
                <a:spcPct val="100000"/>
              </a:lnSpc>
              <a:spcBef>
                <a:spcPts val="0"/>
              </a:spcBef>
              <a:spcAft>
                <a:spcPts val="0"/>
              </a:spcAft>
              <a:buClr>
                <a:srgbClr val="6FB7D7"/>
              </a:buClr>
              <a:buSzPts val="3200"/>
              <a:buNone/>
              <a:defRPr>
                <a:solidFill>
                  <a:srgbClr val="6FB7D7"/>
                </a:solidFill>
              </a:defRPr>
            </a:lvl4pPr>
            <a:lvl5pPr marL="2286000" lvl="4" indent="-228600" algn="ctr">
              <a:lnSpc>
                <a:spcPct val="100000"/>
              </a:lnSpc>
              <a:spcBef>
                <a:spcPts val="0"/>
              </a:spcBef>
              <a:spcAft>
                <a:spcPts val="0"/>
              </a:spcAft>
              <a:buClr>
                <a:srgbClr val="6FB7D7"/>
              </a:buClr>
              <a:buSzPts val="2400"/>
              <a:buNone/>
              <a:defRPr>
                <a:solidFill>
                  <a:srgbClr val="6FB7D7"/>
                </a:solidFill>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0" name="Google Shape;40;p286"/>
          <p:cNvSpPr txBox="1">
            <a:spLocks noGrp="1"/>
          </p:cNvSpPr>
          <p:nvPr>
            <p:ph type="body" idx="2"/>
          </p:nvPr>
        </p:nvSpPr>
        <p:spPr>
          <a:xfrm>
            <a:off x="6334759" y="1453224"/>
            <a:ext cx="5120641" cy="750888"/>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1" name="Google Shape;41;p2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2"/>
        <p:cNvGrpSpPr/>
        <p:nvPr/>
      </p:nvGrpSpPr>
      <p:grpSpPr>
        <a:xfrm>
          <a:off x="0" y="0"/>
          <a:ext cx="0" cy="0"/>
          <a:chOff x="0" y="0"/>
          <a:chExt cx="0" cy="0"/>
        </a:xfrm>
      </p:grpSpPr>
      <p:sp>
        <p:nvSpPr>
          <p:cNvPr id="43" name="Google Shape;43;p287"/>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4" name="Google Shape;44;p28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5"/>
        <p:cNvGrpSpPr/>
        <p:nvPr/>
      </p:nvGrpSpPr>
      <p:grpSpPr>
        <a:xfrm>
          <a:off x="0" y="0"/>
          <a:ext cx="0" cy="0"/>
          <a:chOff x="0" y="0"/>
          <a:chExt cx="0" cy="0"/>
        </a:xfrm>
      </p:grpSpPr>
      <p:sp>
        <p:nvSpPr>
          <p:cNvPr id="46" name="Google Shape;46;p288"/>
          <p:cNvSpPr txBox="1">
            <a:spLocks noGrp="1"/>
          </p:cNvSpPr>
          <p:nvPr>
            <p:ph type="title"/>
          </p:nvPr>
        </p:nvSpPr>
        <p:spPr>
          <a:xfrm>
            <a:off x="711198" y="611872"/>
            <a:ext cx="5120642" cy="1162051"/>
          </a:xfrm>
          <a:prstGeom prst="rect">
            <a:avLst/>
          </a:prstGeom>
          <a:noFill/>
          <a:ln>
            <a:noFill/>
          </a:ln>
        </p:spPr>
        <p:txBody>
          <a:bodyPr spcFirstLastPara="1" wrap="square" lIns="45700" tIns="45700" rIns="45700" bIns="45700" anchor="b" anchorCtr="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a:endParaRPr/>
          </a:p>
        </p:txBody>
      </p:sp>
      <p:sp>
        <p:nvSpPr>
          <p:cNvPr id="47" name="Google Shape;47;p288"/>
          <p:cNvSpPr txBox="1">
            <a:spLocks noGrp="1"/>
          </p:cNvSpPr>
          <p:nvPr>
            <p:ph type="body" idx="1"/>
          </p:nvPr>
        </p:nvSpPr>
        <p:spPr>
          <a:xfrm>
            <a:off x="6323765" y="368300"/>
            <a:ext cx="5120641" cy="557530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2420"/>
              <a:buFont typeface="Calibri"/>
              <a:buNone/>
              <a:defRPr sz="2200"/>
            </a:lvl1pPr>
            <a:lvl2pPr marL="914400" lvl="1" indent="-382269" algn="l">
              <a:lnSpc>
                <a:spcPct val="100000"/>
              </a:lnSpc>
              <a:spcBef>
                <a:spcPts val="2000"/>
              </a:spcBef>
              <a:spcAft>
                <a:spcPts val="0"/>
              </a:spcAft>
              <a:buSzPts val="2420"/>
              <a:buChar char="•"/>
              <a:defRPr sz="2200"/>
            </a:lvl2pPr>
            <a:lvl3pPr marL="1371600" lvl="2" indent="-382269" algn="l">
              <a:lnSpc>
                <a:spcPct val="100000"/>
              </a:lnSpc>
              <a:spcBef>
                <a:spcPts val="2000"/>
              </a:spcBef>
              <a:spcAft>
                <a:spcPts val="0"/>
              </a:spcAft>
              <a:buSzPts val="2420"/>
              <a:buChar char="o"/>
              <a:defRPr sz="2200"/>
            </a:lvl3pPr>
            <a:lvl4pPr marL="1828800" lvl="3" indent="-382269" algn="l">
              <a:lnSpc>
                <a:spcPct val="100000"/>
              </a:lnSpc>
              <a:spcBef>
                <a:spcPts val="2000"/>
              </a:spcBef>
              <a:spcAft>
                <a:spcPts val="0"/>
              </a:spcAft>
              <a:buSzPts val="2420"/>
              <a:buChar char="▪"/>
              <a:defRPr sz="2200"/>
            </a:lvl4pPr>
            <a:lvl5pPr marL="2286000" lvl="4" indent="-382270" algn="l">
              <a:lnSpc>
                <a:spcPct val="100000"/>
              </a:lnSpc>
              <a:spcBef>
                <a:spcPts val="2000"/>
              </a:spcBef>
              <a:spcAft>
                <a:spcPts val="0"/>
              </a:spcAft>
              <a:buSzPts val="2420"/>
              <a:buChar char="•"/>
              <a:defRPr sz="2200"/>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8" name="Google Shape;48;p288"/>
          <p:cNvSpPr txBox="1">
            <a:spLocks noGrp="1"/>
          </p:cNvSpPr>
          <p:nvPr>
            <p:ph type="body" idx="2"/>
          </p:nvPr>
        </p:nvSpPr>
        <p:spPr>
          <a:xfrm>
            <a:off x="711198" y="1787855"/>
            <a:ext cx="5120642" cy="3720153"/>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000"/>
              </a:spcBef>
              <a:spcAft>
                <a:spcPts val="0"/>
              </a:spcAft>
              <a:buSzPts val="1980"/>
              <a:buNone/>
              <a:defRPr/>
            </a:lvl1pPr>
            <a:lvl2pPr marL="914400" lvl="1" indent="-354330" algn="l">
              <a:lnSpc>
                <a:spcPct val="100000"/>
              </a:lnSpc>
              <a:spcBef>
                <a:spcPts val="2000"/>
              </a:spcBef>
              <a:spcAft>
                <a:spcPts val="0"/>
              </a:spcAft>
              <a:buSzPts val="1980"/>
              <a:buChar char="•"/>
              <a:defRPr/>
            </a:lvl2pPr>
            <a:lvl3pPr marL="1371600" lvl="2" indent="-354330" algn="l">
              <a:lnSpc>
                <a:spcPct val="100000"/>
              </a:lnSpc>
              <a:spcBef>
                <a:spcPts val="2000"/>
              </a:spcBef>
              <a:spcAft>
                <a:spcPts val="0"/>
              </a:spcAft>
              <a:buSzPts val="1980"/>
              <a:buChar char="o"/>
              <a:defRPr/>
            </a:lvl3pPr>
            <a:lvl4pPr marL="1828800" lvl="3" indent="-354330" algn="l">
              <a:lnSpc>
                <a:spcPct val="100000"/>
              </a:lnSpc>
              <a:spcBef>
                <a:spcPts val="2000"/>
              </a:spcBef>
              <a:spcAft>
                <a:spcPts val="0"/>
              </a:spcAft>
              <a:buSzPts val="1980"/>
              <a:buChar char="▪"/>
              <a:defRPr/>
            </a:lvl4pPr>
            <a:lvl5pPr marL="2286000" lvl="4" indent="-354329" algn="l">
              <a:lnSpc>
                <a:spcPct val="100000"/>
              </a:lnSpc>
              <a:spcBef>
                <a:spcPts val="2000"/>
              </a:spcBef>
              <a:spcAft>
                <a:spcPts val="0"/>
              </a:spcAft>
              <a:buSzPts val="1980"/>
              <a:buChar char="•"/>
              <a:defRPr/>
            </a:lvl5pPr>
            <a:lvl6pPr marL="2743200" lvl="5" indent="-342900" algn="l">
              <a:lnSpc>
                <a:spcPct val="100000"/>
              </a:lnSpc>
              <a:spcBef>
                <a:spcPts val="2000"/>
              </a:spcBef>
              <a:spcAft>
                <a:spcPts val="0"/>
              </a:spcAft>
              <a:buSzPts val="1800"/>
              <a:buChar char="•"/>
              <a:defRPr/>
            </a:lvl6pPr>
            <a:lvl7pPr marL="3200400" lvl="6" indent="-342900" algn="l">
              <a:lnSpc>
                <a:spcPct val="100000"/>
              </a:lnSpc>
              <a:spcBef>
                <a:spcPts val="2000"/>
              </a:spcBef>
              <a:spcAft>
                <a:spcPts val="0"/>
              </a:spcAft>
              <a:buSzPts val="1800"/>
              <a:buChar char="•"/>
              <a:defRPr/>
            </a:lvl7pPr>
            <a:lvl8pPr marL="3657600" lvl="7" indent="-342900" algn="l">
              <a:lnSpc>
                <a:spcPct val="100000"/>
              </a:lnSpc>
              <a:spcBef>
                <a:spcPts val="2000"/>
              </a:spcBef>
              <a:spcAft>
                <a:spcPts val="0"/>
              </a:spcAft>
              <a:buSzPts val="1800"/>
              <a:buChar char="•"/>
              <a:defRPr/>
            </a:lvl8pPr>
            <a:lvl9pPr marL="4114800" lvl="8" indent="-342900" algn="l">
              <a:lnSpc>
                <a:spcPct val="100000"/>
              </a:lnSpc>
              <a:spcBef>
                <a:spcPts val="2000"/>
              </a:spcBef>
              <a:spcAft>
                <a:spcPts val="0"/>
              </a:spcAft>
              <a:buSzPts val="1800"/>
              <a:buChar char="•"/>
              <a:defRPr/>
            </a:lvl9pPr>
          </a:lstStyle>
          <a:p>
            <a:endParaRPr/>
          </a:p>
        </p:txBody>
      </p:sp>
      <p:sp>
        <p:nvSpPr>
          <p:cNvPr id="49" name="Google Shape;49;p2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FFFFF"/>
              </a:buClr>
              <a:buSzPts val="3600"/>
              <a:buFont typeface="Source Sans Pro"/>
              <a:buNone/>
              <a:defRPr/>
            </a:lvl1pPr>
            <a:lvl2pPr marL="0" lvl="1" indent="0" algn="r">
              <a:lnSpc>
                <a:spcPct val="100000"/>
              </a:lnSpc>
              <a:spcBef>
                <a:spcPts val="0"/>
              </a:spcBef>
              <a:spcAft>
                <a:spcPts val="0"/>
              </a:spcAft>
              <a:buClr>
                <a:srgbClr val="FFFFFF"/>
              </a:buClr>
              <a:buSzPts val="3600"/>
              <a:buFont typeface="Source Sans Pro"/>
              <a:buNone/>
              <a:defRPr/>
            </a:lvl2pPr>
            <a:lvl3pPr marL="0" lvl="2" indent="0" algn="r">
              <a:lnSpc>
                <a:spcPct val="100000"/>
              </a:lnSpc>
              <a:spcBef>
                <a:spcPts val="0"/>
              </a:spcBef>
              <a:spcAft>
                <a:spcPts val="0"/>
              </a:spcAft>
              <a:buClr>
                <a:srgbClr val="FFFFFF"/>
              </a:buClr>
              <a:buSzPts val="3600"/>
              <a:buFont typeface="Source Sans Pro"/>
              <a:buNone/>
              <a:defRPr/>
            </a:lvl3pPr>
            <a:lvl4pPr marL="0" lvl="3" indent="0" algn="r">
              <a:lnSpc>
                <a:spcPct val="100000"/>
              </a:lnSpc>
              <a:spcBef>
                <a:spcPts val="0"/>
              </a:spcBef>
              <a:spcAft>
                <a:spcPts val="0"/>
              </a:spcAft>
              <a:buClr>
                <a:srgbClr val="FFFFFF"/>
              </a:buClr>
              <a:buSzPts val="3600"/>
              <a:buFont typeface="Source Sans Pro"/>
              <a:buNone/>
              <a:defRPr/>
            </a:lvl4pPr>
            <a:lvl5pPr marL="0" lvl="4" indent="0" algn="r">
              <a:lnSpc>
                <a:spcPct val="100000"/>
              </a:lnSpc>
              <a:spcBef>
                <a:spcPts val="0"/>
              </a:spcBef>
              <a:spcAft>
                <a:spcPts val="0"/>
              </a:spcAft>
              <a:buClr>
                <a:srgbClr val="FFFFFF"/>
              </a:buClr>
              <a:buSzPts val="3600"/>
              <a:buFont typeface="Source Sans Pro"/>
              <a:buNone/>
              <a:defRPr/>
            </a:lvl5pPr>
            <a:lvl6pPr marL="0" lvl="5" indent="0" algn="r">
              <a:lnSpc>
                <a:spcPct val="100000"/>
              </a:lnSpc>
              <a:spcBef>
                <a:spcPts val="0"/>
              </a:spcBef>
              <a:spcAft>
                <a:spcPts val="0"/>
              </a:spcAft>
              <a:buClr>
                <a:srgbClr val="FFFFFF"/>
              </a:buClr>
              <a:buSzPts val="3600"/>
              <a:buFont typeface="Source Sans Pro"/>
              <a:buNone/>
              <a:defRPr/>
            </a:lvl6pPr>
            <a:lvl7pPr marL="0" lvl="6" indent="0" algn="r">
              <a:lnSpc>
                <a:spcPct val="100000"/>
              </a:lnSpc>
              <a:spcBef>
                <a:spcPts val="0"/>
              </a:spcBef>
              <a:spcAft>
                <a:spcPts val="0"/>
              </a:spcAft>
              <a:buClr>
                <a:srgbClr val="FFFFFF"/>
              </a:buClr>
              <a:buSzPts val="3600"/>
              <a:buFont typeface="Source Sans Pro"/>
              <a:buNone/>
              <a:defRPr/>
            </a:lvl7pPr>
            <a:lvl8pPr marL="0" lvl="7" indent="0" algn="r">
              <a:lnSpc>
                <a:spcPct val="100000"/>
              </a:lnSpc>
              <a:spcBef>
                <a:spcPts val="0"/>
              </a:spcBef>
              <a:spcAft>
                <a:spcPts val="0"/>
              </a:spcAft>
              <a:buClr>
                <a:srgbClr val="FFFFFF"/>
              </a:buClr>
              <a:buSzPts val="3600"/>
              <a:buFont typeface="Source Sans Pro"/>
              <a:buNone/>
              <a:defRPr/>
            </a:lvl8pPr>
            <a:lvl9pPr marL="0" lvl="8" indent="0" algn="r">
              <a:lnSpc>
                <a:spcPct val="100000"/>
              </a:lnSpc>
              <a:spcBef>
                <a:spcPts val="0"/>
              </a:spcBef>
              <a:spcAft>
                <a:spcPts val="0"/>
              </a:spcAft>
              <a:buClr>
                <a:srgbClr val="FFFFFF"/>
              </a:buClr>
              <a:buSzPts val="3600"/>
              <a:buFont typeface="Source Sans Pro"/>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278"/>
          <p:cNvSpPr txBox="1">
            <a:spLocks noGrp="1"/>
          </p:cNvSpPr>
          <p:nvPr>
            <p:ph type="title"/>
          </p:nvPr>
        </p:nvSpPr>
        <p:spPr>
          <a:xfrm>
            <a:off x="732367" y="107576"/>
            <a:ext cx="10723035" cy="1336956"/>
          </a:xfrm>
          <a:prstGeom prst="rect">
            <a:avLst/>
          </a:prstGeom>
          <a:noFill/>
          <a:ln>
            <a:noFill/>
          </a:ln>
        </p:spPr>
        <p:txBody>
          <a:bodyPr spcFirstLastPara="1" wrap="square" lIns="45700" tIns="45700" rIns="45700" bIns="45700" anchor="b" anchorCtr="0">
            <a:normAutofit/>
          </a:bodyPr>
          <a:lstStyle>
            <a:lvl1pPr marR="0" lvl="0" algn="ctr" rtl="0">
              <a:lnSpc>
                <a:spcPct val="100000"/>
              </a:lnSpc>
              <a:spcBef>
                <a:spcPts val="0"/>
              </a:spcBef>
              <a:spcAft>
                <a:spcPts val="0"/>
              </a:spcAft>
              <a:buClr>
                <a:schemeClr val="accent1"/>
              </a:buClr>
              <a:buSzPts val="4600"/>
              <a:buFont typeface="Calibri"/>
              <a:buNone/>
              <a:defRPr sz="4600" b="0" i="0" u="none" strike="noStrike" cap="none">
                <a:solidFill>
                  <a:schemeClr val="accent1"/>
                </a:solidFill>
                <a:latin typeface="Calibri"/>
                <a:ea typeface="Calibri"/>
                <a:cs typeface="Calibri"/>
                <a:sym typeface="Calibri"/>
              </a:defRPr>
            </a:lvl1pPr>
            <a:lvl2pPr marR="0" lvl="1"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accent1"/>
              </a:buClr>
              <a:buSzPts val="4600"/>
              <a:buFont typeface="Source Sans Pro"/>
              <a:buNone/>
              <a:defRPr sz="4600" b="0" i="0" u="none" strike="noStrike" cap="none">
                <a:solidFill>
                  <a:schemeClr val="accent1"/>
                </a:solidFill>
                <a:latin typeface="Source Sans Pro"/>
                <a:ea typeface="Source Sans Pro"/>
                <a:cs typeface="Source Sans Pro"/>
                <a:sym typeface="Source Sans Pro"/>
              </a:defRPr>
            </a:lvl9pPr>
          </a:lstStyle>
          <a:p>
            <a:endParaRPr/>
          </a:p>
        </p:txBody>
      </p:sp>
      <p:sp>
        <p:nvSpPr>
          <p:cNvPr id="7" name="Google Shape;7;p278"/>
          <p:cNvSpPr txBox="1">
            <a:spLocks noGrp="1"/>
          </p:cNvSpPr>
          <p:nvPr>
            <p:ph type="body" idx="1"/>
          </p:nvPr>
        </p:nvSpPr>
        <p:spPr>
          <a:xfrm>
            <a:off x="732367" y="1600200"/>
            <a:ext cx="10723035" cy="4343401"/>
          </a:xfrm>
          <a:prstGeom prst="rect">
            <a:avLst/>
          </a:prstGeom>
          <a:noFill/>
          <a:ln>
            <a:noFill/>
          </a:ln>
        </p:spPr>
        <p:txBody>
          <a:bodyPr spcFirstLastPara="1" wrap="square" lIns="45700" tIns="45700" rIns="45700" bIns="45700" anchor="t" anchorCtr="0">
            <a:normAutofit/>
          </a:bodyPr>
          <a:lstStyle>
            <a:lvl1pPr marL="457200" marR="0" lvl="0" indent="-228600" algn="l" rtl="0">
              <a:lnSpc>
                <a:spcPct val="100000"/>
              </a:lnSpc>
              <a:spcBef>
                <a:spcPts val="2000"/>
              </a:spcBef>
              <a:spcAft>
                <a:spcPts val="0"/>
              </a:spcAft>
              <a:buClr>
                <a:srgbClr val="6FB7D7"/>
              </a:buClr>
              <a:buSzPts val="5280"/>
              <a:buFont typeface="Calibri"/>
              <a:buNone/>
              <a:defRPr sz="4800" b="0" i="0" u="none" strike="noStrike" cap="none">
                <a:solidFill>
                  <a:srgbClr val="595959"/>
                </a:solidFill>
                <a:latin typeface="Calibri"/>
                <a:ea typeface="Calibri"/>
                <a:cs typeface="Calibri"/>
                <a:sym typeface="Calibri"/>
              </a:defRPr>
            </a:lvl1pPr>
            <a:lvl2pPr marL="914400" marR="0" lvl="1" indent="-508000" algn="l" rtl="0">
              <a:lnSpc>
                <a:spcPct val="100000"/>
              </a:lnSpc>
              <a:spcBef>
                <a:spcPts val="2000"/>
              </a:spcBef>
              <a:spcAft>
                <a:spcPts val="0"/>
              </a:spcAft>
              <a:buClr>
                <a:srgbClr val="6FB7D7"/>
              </a:buClr>
              <a:buSzPts val="4400"/>
              <a:buFont typeface="Arial"/>
              <a:buChar char="•"/>
              <a:defRPr sz="4000" b="0" i="0" u="none" strike="noStrike" cap="none">
                <a:solidFill>
                  <a:srgbClr val="595959"/>
                </a:solidFill>
                <a:latin typeface="Calibri"/>
                <a:ea typeface="Calibri"/>
                <a:cs typeface="Calibri"/>
                <a:sym typeface="Calibri"/>
              </a:defRPr>
            </a:lvl2pPr>
            <a:lvl3pPr marL="1371600" marR="0" lvl="2" indent="-480060" algn="l" rtl="0">
              <a:lnSpc>
                <a:spcPct val="100000"/>
              </a:lnSpc>
              <a:spcBef>
                <a:spcPts val="2000"/>
              </a:spcBef>
              <a:spcAft>
                <a:spcPts val="0"/>
              </a:spcAft>
              <a:buClr>
                <a:srgbClr val="6FB7D7"/>
              </a:buClr>
              <a:buSzPts val="3960"/>
              <a:buFont typeface="Courier New"/>
              <a:buChar char="o"/>
              <a:defRPr sz="3600" b="0" i="0" u="none" strike="noStrike" cap="none">
                <a:solidFill>
                  <a:srgbClr val="595959"/>
                </a:solidFill>
                <a:latin typeface="Calibri"/>
                <a:ea typeface="Calibri"/>
                <a:cs typeface="Calibri"/>
                <a:sym typeface="Calibri"/>
              </a:defRPr>
            </a:lvl3pPr>
            <a:lvl4pPr marL="1828800" marR="0" lvl="3" indent="-452119" algn="l" rtl="0">
              <a:lnSpc>
                <a:spcPct val="100000"/>
              </a:lnSpc>
              <a:spcBef>
                <a:spcPts val="2000"/>
              </a:spcBef>
              <a:spcAft>
                <a:spcPts val="0"/>
              </a:spcAft>
              <a:buClr>
                <a:srgbClr val="6FB7D7"/>
              </a:buClr>
              <a:buSzPts val="3520"/>
              <a:buFont typeface="Noto Sans Symbols"/>
              <a:buChar char="▪"/>
              <a:defRPr sz="3200" b="0" i="0" u="none" strike="noStrike" cap="none">
                <a:solidFill>
                  <a:srgbClr val="595959"/>
                </a:solidFill>
                <a:latin typeface="Calibri"/>
                <a:ea typeface="Calibri"/>
                <a:cs typeface="Calibri"/>
                <a:sym typeface="Calibri"/>
              </a:defRPr>
            </a:lvl4pPr>
            <a:lvl5pPr marL="2286000" marR="0" lvl="4" indent="-396239" algn="l" rtl="0">
              <a:lnSpc>
                <a:spcPct val="100000"/>
              </a:lnSpc>
              <a:spcBef>
                <a:spcPts val="2000"/>
              </a:spcBef>
              <a:spcAft>
                <a:spcPts val="0"/>
              </a:spcAft>
              <a:buClr>
                <a:srgbClr val="6FB7D7"/>
              </a:buClr>
              <a:buSzPts val="2640"/>
              <a:buFont typeface="Arial"/>
              <a:buChar char="•"/>
              <a:defRPr sz="2400" b="0" i="0" u="none" strike="noStrike" cap="none">
                <a:solidFill>
                  <a:srgbClr val="595959"/>
                </a:solidFill>
                <a:latin typeface="Calibri"/>
                <a:ea typeface="Calibri"/>
                <a:cs typeface="Calibri"/>
                <a:sym typeface="Calibri"/>
              </a:defRPr>
            </a:lvl5pPr>
            <a:lvl6pPr marL="2743200" marR="0" lvl="5"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6pPr>
            <a:lvl7pPr marL="3200400" marR="0" lvl="6"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7pPr>
            <a:lvl8pPr marL="3657600" marR="0" lvl="7"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8pPr>
            <a:lvl9pPr marL="4114800" marR="0" lvl="8" indent="-381000" algn="l" rtl="0">
              <a:lnSpc>
                <a:spcPct val="100000"/>
              </a:lnSpc>
              <a:spcBef>
                <a:spcPts val="2000"/>
              </a:spcBef>
              <a:spcAft>
                <a:spcPts val="0"/>
              </a:spcAft>
              <a:buClr>
                <a:srgbClr val="6FB7D7"/>
              </a:buClr>
              <a:buSzPts val="2400"/>
              <a:buFont typeface="Source Sans Pro"/>
              <a:buChar char="•"/>
              <a:defRPr sz="2400" b="0" i="0" u="none" strike="noStrike" cap="none">
                <a:solidFill>
                  <a:srgbClr val="595959"/>
                </a:solidFill>
                <a:latin typeface="Source Sans Pro"/>
                <a:ea typeface="Source Sans Pro"/>
                <a:cs typeface="Source Sans Pro"/>
                <a:sym typeface="Source Sans Pro"/>
              </a:defRPr>
            </a:lvl9pPr>
          </a:lstStyle>
          <a:p>
            <a:endParaRPr/>
          </a:p>
        </p:txBody>
      </p:sp>
      <p:sp>
        <p:nvSpPr>
          <p:cNvPr id="8" name="Google Shape;8;p27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FFFFFF"/>
              </a:buClr>
              <a:buSzPts val="3600"/>
              <a:buFont typeface="Source Sans Pro"/>
              <a:buNone/>
              <a:defRPr sz="3600" b="0"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0.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3.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1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7.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5.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0.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1.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9.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usapickleball.org/news/usa-pickleball-announces-two-new-sanctioning-formats/" TargetMode="External"/><Relationship Id="rId2" Type="http://schemas.openxmlformats.org/officeDocument/2006/relationships/notesSlide" Target="../notesSlides/notesSlide250.xml"/><Relationship Id="rId1" Type="http://schemas.openxmlformats.org/officeDocument/2006/relationships/slideLayout" Target="../slideLayouts/slideLayout1.xml"/><Relationship Id="rId4" Type="http://schemas.openxmlformats.org/officeDocument/2006/relationships/hyperlink" Target="https://usapickleball.org/?s=Mini-Singles" TargetMode="Externa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257.xml"/><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58.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25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61.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2.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5.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74.xml"/><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75.xml"/><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76.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p:nvPr/>
        </p:nvSpPr>
        <p:spPr>
          <a:xfrm>
            <a:off x="150920" y="731162"/>
            <a:ext cx="11869445" cy="378565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8000"/>
              <a:buFont typeface="Source Sans Pro"/>
              <a:buNone/>
            </a:pPr>
            <a:r>
              <a:rPr lang="es" sz="8000" b="1" i="0" u="none" strike="noStrike" cap="none">
                <a:solidFill>
                  <a:srgbClr val="18579B"/>
                </a:solidFill>
                <a:latin typeface="Source Sans Pro"/>
                <a:ea typeface="Source Sans Pro"/>
                <a:cs typeface="Source Sans Pro"/>
                <a:sym typeface="Source Sans Pro"/>
              </a:rPr>
              <a:t>Pickleball oficiante</a:t>
            </a:r>
            <a:endParaRPr/>
          </a:p>
          <a:p>
            <a:pPr marL="0" marR="0" lvl="0" indent="0" algn="ctr" rtl="0">
              <a:lnSpc>
                <a:spcPct val="100000"/>
              </a:lnSpc>
              <a:spcBef>
                <a:spcPts val="0"/>
              </a:spcBef>
              <a:spcAft>
                <a:spcPts val="0"/>
              </a:spcAft>
              <a:buClr>
                <a:srgbClr val="18579B"/>
              </a:buClr>
              <a:buSzPts val="8000"/>
              <a:buFont typeface="Source Sans Pro"/>
              <a:buNone/>
            </a:pPr>
            <a:r>
              <a:rPr lang="es" sz="8000" b="1" i="0" u="none" strike="noStrike" cap="none">
                <a:solidFill>
                  <a:srgbClr val="18579B"/>
                </a:solidFill>
                <a:latin typeface="Source Sans Pro"/>
                <a:ea typeface="Source Sans Pro"/>
                <a:cs typeface="Source Sans Pro"/>
                <a:sym typeface="Source Sans Pro"/>
              </a:rPr>
              <a:t>2023</a:t>
            </a:r>
            <a:endParaRPr/>
          </a:p>
          <a:p>
            <a:pPr marL="0" marR="0" lvl="0" indent="0" algn="ctr" rtl="0">
              <a:lnSpc>
                <a:spcPct val="100000"/>
              </a:lnSpc>
              <a:spcBef>
                <a:spcPts val="0"/>
              </a:spcBef>
              <a:spcAft>
                <a:spcPts val="0"/>
              </a:spcAft>
              <a:buClr>
                <a:srgbClr val="FF0000"/>
              </a:buClr>
              <a:buSzPts val="8000"/>
              <a:buFont typeface="Source Sans Pro"/>
              <a:buNone/>
            </a:pPr>
            <a:r>
              <a:rPr lang="es" sz="8000" b="1" i="0" u="none" strike="noStrike" cap="none">
                <a:solidFill>
                  <a:srgbClr val="FF0000"/>
                </a:solidFill>
                <a:latin typeface="Source Sans Pro"/>
                <a:ea typeface="Source Sans Pro"/>
                <a:cs typeface="Source Sans Pro"/>
                <a:sym typeface="Source Sans Pro"/>
              </a:rPr>
              <a:t>Día 1</a:t>
            </a:r>
            <a:endParaRPr sz="1800" b="0" i="0" u="none" strike="noStrike" cap="none">
              <a:solidFill>
                <a:srgbClr val="FF0000"/>
              </a:solidFill>
              <a:latin typeface="Source Sans Pro"/>
              <a:ea typeface="Source Sans Pro"/>
              <a:cs typeface="Source Sans Pro"/>
              <a:sym typeface="Source Sans Pro"/>
            </a:endParaRPr>
          </a:p>
        </p:txBody>
      </p:sp>
      <p:sp>
        <p:nvSpPr>
          <p:cNvPr id="64" name="Google Shape;64;p1"/>
          <p:cNvSpPr txBox="1"/>
          <p:nvPr/>
        </p:nvSpPr>
        <p:spPr>
          <a:xfrm>
            <a:off x="8639431" y="6126838"/>
            <a:ext cx="2437436" cy="92333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Times New Roman"/>
              <a:buNone/>
            </a:pPr>
            <a:r>
              <a:rPr lang="es" sz="1800" b="0" i="0" u="none" strike="noStrike" cap="none">
                <a:solidFill>
                  <a:srgbClr val="000000"/>
                </a:solidFill>
                <a:latin typeface="Times New Roman"/>
                <a:ea typeface="Times New Roman"/>
                <a:cs typeface="Times New Roman"/>
                <a:sym typeface="Times New Roman"/>
              </a:rPr>
              <a:t>© 2023 Estados Unidos Pickleball</a:t>
            </a:r>
            <a:endParaRPr sz="18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800"/>
              <a:buFont typeface="Times New Roman"/>
              <a:buNone/>
            </a:pPr>
            <a:r>
              <a:rPr lang="es" sz="1800" b="0" i="0" u="none" strike="noStrike" cap="none">
                <a:solidFill>
                  <a:srgbClr val="000000"/>
                </a:solidFill>
                <a:latin typeface="Times New Roman"/>
                <a:ea typeface="Times New Roman"/>
                <a:cs typeface="Times New Roman"/>
                <a:sym typeface="Times New Roman"/>
              </a:rPr>
              <a:t>31/01/2023</a:t>
            </a:r>
            <a:endParaRPr sz="18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800"/>
              <a:buFont typeface="Times New Roman"/>
              <a:buNone/>
            </a:pPr>
            <a:endParaRPr sz="1800" b="0" i="0" u="none" strike="noStrike" cap="none">
              <a:solidFill>
                <a:srgbClr val="000000"/>
              </a:solidFill>
              <a:latin typeface="Source Sans Pro"/>
              <a:ea typeface="Source Sans Pro"/>
              <a:cs typeface="Source Sans Pro"/>
              <a:sym typeface="Source Sans Pro"/>
            </a:endParaRPr>
          </a:p>
        </p:txBody>
      </p:sp>
      <p:pic>
        <p:nvPicPr>
          <p:cNvPr id="65" name="Google Shape;65;p1" descr="Picture 6"/>
          <p:cNvPicPr preferRelativeResize="0"/>
          <p:nvPr/>
        </p:nvPicPr>
        <p:blipFill rotWithShape="1">
          <a:blip r:embed="rId3">
            <a:alphaModFix/>
          </a:blip>
          <a:srcRect/>
          <a:stretch/>
        </p:blipFill>
        <p:spPr>
          <a:xfrm>
            <a:off x="1258958" y="4305129"/>
            <a:ext cx="3124605" cy="1958303"/>
          </a:xfrm>
          <a:prstGeom prst="rect">
            <a:avLst/>
          </a:prstGeom>
          <a:noFill/>
          <a:ln>
            <a:noFill/>
          </a:ln>
        </p:spPr>
      </p:pic>
      <p:sp>
        <p:nvSpPr>
          <p:cNvPr id="66" name="Google Shape;66;p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
          <p:cNvSpPr txBox="1">
            <a:spLocks noGrp="1"/>
          </p:cNvSpPr>
          <p:nvPr>
            <p:ph type="body" idx="1"/>
          </p:nvPr>
        </p:nvSpPr>
        <p:spPr>
          <a:xfrm>
            <a:off x="257121" y="411050"/>
            <a:ext cx="11114841" cy="6446950"/>
          </a:xfrm>
          <a:prstGeom prst="rect">
            <a:avLst/>
          </a:prstGeom>
          <a:noFill/>
          <a:ln>
            <a:noFill/>
          </a:ln>
        </p:spPr>
        <p:txBody>
          <a:bodyPr spcFirstLastPara="1" wrap="square" lIns="45700" tIns="45700" rIns="45700" bIns="45700" anchor="t" anchorCtr="0">
            <a:normAutofit fontScale="92500" lnSpcReduction="20000"/>
          </a:bodyPr>
          <a:lstStyle/>
          <a:p>
            <a:pPr marL="0" lvl="1" indent="349250" algn="ctr" rtl="0">
              <a:lnSpc>
                <a:spcPct val="100000"/>
              </a:lnSpc>
              <a:spcBef>
                <a:spcPts val="0"/>
              </a:spcBef>
              <a:spcAft>
                <a:spcPts val="0"/>
              </a:spcAft>
              <a:buSzPct val="100000"/>
              <a:buFont typeface="Noto Sans Symbols"/>
              <a:buNone/>
            </a:pPr>
            <a:r>
              <a:rPr lang="es" sz="7000"/>
              <a:t>Código de conducta</a:t>
            </a:r>
            <a:endParaRPr/>
          </a:p>
          <a:p>
            <a:pPr marL="0" lvl="1" indent="349250" algn="ctr" rtl="0">
              <a:lnSpc>
                <a:spcPct val="100000"/>
              </a:lnSpc>
              <a:spcBef>
                <a:spcPts val="1200"/>
              </a:spcBef>
              <a:spcAft>
                <a:spcPts val="0"/>
              </a:spcAft>
              <a:buSzPct val="100000"/>
              <a:buFont typeface="Noto Sans Symbols"/>
              <a:buNone/>
            </a:pPr>
            <a:endParaRPr sz="1500"/>
          </a:p>
          <a:p>
            <a:pPr marL="0" lvl="1" indent="349250" algn="ctr" rtl="0">
              <a:lnSpc>
                <a:spcPct val="100000"/>
              </a:lnSpc>
              <a:spcBef>
                <a:spcPts val="1200"/>
              </a:spcBef>
              <a:spcAft>
                <a:spcPts val="0"/>
              </a:spcAft>
              <a:buSzPct val="100000"/>
              <a:buFont typeface="Noto Sans Symbols"/>
              <a:buNone/>
            </a:pPr>
            <a:r>
              <a:rPr lang="es" sz="4200"/>
              <a:t>Profesional de trato agradable</a:t>
            </a:r>
            <a:endParaRPr/>
          </a:p>
          <a:p>
            <a:pPr marL="0" lvl="1" indent="349250" algn="ctr" rtl="0">
              <a:lnSpc>
                <a:spcPct val="100000"/>
              </a:lnSpc>
              <a:spcBef>
                <a:spcPts val="1200"/>
              </a:spcBef>
              <a:spcAft>
                <a:spcPts val="0"/>
              </a:spcAft>
              <a:buSzPct val="100000"/>
              <a:buFont typeface="Noto Sans Symbols"/>
              <a:buNone/>
            </a:pPr>
            <a:endParaRPr sz="2600"/>
          </a:p>
          <a:p>
            <a:pPr marL="1172008" lvl="1" indent="-804863" algn="l" rtl="0">
              <a:lnSpc>
                <a:spcPct val="100000"/>
              </a:lnSpc>
              <a:spcBef>
                <a:spcPts val="2400"/>
              </a:spcBef>
              <a:spcAft>
                <a:spcPts val="0"/>
              </a:spcAft>
              <a:buClr>
                <a:srgbClr val="18579B"/>
              </a:buClr>
              <a:buSzPct val="100000"/>
              <a:buChar char="•"/>
            </a:pPr>
            <a:r>
              <a:rPr lang="es" sz="4200"/>
              <a:t>Se respetuoso</a:t>
            </a:r>
            <a:endParaRPr/>
          </a:p>
          <a:p>
            <a:pPr marL="1172008" lvl="1" indent="-804863" algn="l" rtl="0">
              <a:lnSpc>
                <a:spcPct val="100000"/>
              </a:lnSpc>
              <a:spcBef>
                <a:spcPts val="2400"/>
              </a:spcBef>
              <a:spcAft>
                <a:spcPts val="0"/>
              </a:spcAft>
              <a:buClr>
                <a:srgbClr val="18579B"/>
              </a:buClr>
              <a:buSzPct val="100000"/>
              <a:buChar char="•"/>
            </a:pPr>
            <a:r>
              <a:rPr lang="es" sz="4200">
                <a:latin typeface="Calibri"/>
                <a:ea typeface="Calibri"/>
                <a:cs typeface="Calibri"/>
                <a:sym typeface="Calibri"/>
              </a:rPr>
              <a:t>Evite la amabilidad excesiva</a:t>
            </a:r>
            <a:endParaRPr/>
          </a:p>
          <a:p>
            <a:pPr marL="1172008" lvl="1" indent="-804863" algn="l" rtl="0">
              <a:lnSpc>
                <a:spcPct val="100000"/>
              </a:lnSpc>
              <a:spcBef>
                <a:spcPts val="2400"/>
              </a:spcBef>
              <a:spcAft>
                <a:spcPts val="0"/>
              </a:spcAft>
              <a:buClr>
                <a:srgbClr val="18579B"/>
              </a:buClr>
              <a:buSzPct val="100000"/>
              <a:buChar char="•"/>
            </a:pPr>
            <a:r>
              <a:rPr lang="es" sz="4200"/>
              <a:t>Evite las reacciones emocionales</a:t>
            </a:r>
            <a:endParaRPr/>
          </a:p>
          <a:p>
            <a:pPr marL="1172008" lvl="1" indent="-804863" algn="l" rtl="0">
              <a:lnSpc>
                <a:spcPct val="100000"/>
              </a:lnSpc>
              <a:spcBef>
                <a:spcPts val="2400"/>
              </a:spcBef>
              <a:spcAft>
                <a:spcPts val="0"/>
              </a:spcAft>
              <a:buClr>
                <a:srgbClr val="18579B"/>
              </a:buClr>
              <a:buSzPct val="100000"/>
              <a:buChar char="•"/>
            </a:pPr>
            <a:r>
              <a:rPr lang="es" sz="4200">
                <a:latin typeface="Calibri"/>
                <a:ea typeface="Calibri"/>
                <a:cs typeface="Calibri"/>
                <a:sym typeface="Calibri"/>
              </a:rPr>
              <a:t>Evite la ira o la confrontación</a:t>
            </a:r>
            <a:endParaRPr/>
          </a:p>
          <a:p>
            <a:pPr marL="1172008" lvl="1" indent="-804863" algn="l" rtl="0">
              <a:lnSpc>
                <a:spcPct val="100000"/>
              </a:lnSpc>
              <a:spcBef>
                <a:spcPts val="2400"/>
              </a:spcBef>
              <a:spcAft>
                <a:spcPts val="0"/>
              </a:spcAft>
              <a:buClr>
                <a:srgbClr val="18579B"/>
              </a:buClr>
              <a:buSzPct val="100000"/>
              <a:buChar char="•"/>
            </a:pPr>
            <a:r>
              <a:rPr lang="es" sz="4200">
                <a:latin typeface="Calibri"/>
                <a:ea typeface="Calibri"/>
                <a:cs typeface="Calibri"/>
                <a:sym typeface="Calibri"/>
              </a:rPr>
              <a:t>No </a:t>
            </a:r>
            <a:r>
              <a:rPr lang="es" sz="4200"/>
              <a:t>comentar en el juego</a:t>
            </a:r>
            <a:endParaRPr/>
          </a:p>
          <a:p>
            <a:pPr marL="0" lvl="0" indent="0" algn="l" rtl="0">
              <a:lnSpc>
                <a:spcPct val="100000"/>
              </a:lnSpc>
              <a:spcBef>
                <a:spcPts val="2000"/>
              </a:spcBef>
              <a:spcAft>
                <a:spcPts val="0"/>
              </a:spcAft>
              <a:buClr>
                <a:srgbClr val="18579B"/>
              </a:buClr>
              <a:buSzPct val="100000"/>
              <a:buFont typeface="Calibri"/>
              <a:buNone/>
            </a:pPr>
            <a:endParaRPr sz="9600">
              <a:latin typeface="Calibri"/>
              <a:ea typeface="Calibri"/>
              <a:cs typeface="Calibri"/>
              <a:sym typeface="Calibri"/>
            </a:endParaRPr>
          </a:p>
          <a:p>
            <a:pPr marL="804863" lvl="0" indent="-240982" algn="l" rtl="0">
              <a:lnSpc>
                <a:spcPct val="100000"/>
              </a:lnSpc>
              <a:spcBef>
                <a:spcPts val="2000"/>
              </a:spcBef>
              <a:spcAft>
                <a:spcPts val="0"/>
              </a:spcAft>
              <a:buClr>
                <a:srgbClr val="18579B"/>
              </a:buClr>
              <a:buSzPct val="100000"/>
              <a:buFont typeface="Arial"/>
              <a:buNone/>
            </a:pPr>
            <a:endParaRPr sz="9600">
              <a:latin typeface="Calibri"/>
              <a:ea typeface="Calibri"/>
              <a:cs typeface="Calibri"/>
              <a:sym typeface="Calibri"/>
            </a:endParaRPr>
          </a:p>
        </p:txBody>
      </p:sp>
      <p:sp>
        <p:nvSpPr>
          <p:cNvPr id="123" name="Google Shape;123;p1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0"/>
          <p:cNvSpPr txBox="1"/>
          <p:nvPr/>
        </p:nvSpPr>
        <p:spPr>
          <a:xfrm>
            <a:off x="635725" y="122809"/>
            <a:ext cx="10972801" cy="784830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Cuestionario - Temas del primer día</a:t>
            </a:r>
            <a:endParaRPr/>
          </a:p>
          <a:p>
            <a:pPr marL="0" marR="0" lvl="0" indent="0" algn="ctr" rtl="0">
              <a:lnSpc>
                <a:spcPct val="100000"/>
              </a:lnSpc>
              <a:spcBef>
                <a:spcPts val="0"/>
              </a:spcBef>
              <a:spcAft>
                <a:spcPts val="0"/>
              </a:spcAft>
              <a:buClr>
                <a:srgbClr val="18579B"/>
              </a:buClr>
              <a:buSzPts val="2000"/>
              <a:buFont typeface="Source Sans Pro"/>
              <a:buNone/>
            </a:pPr>
            <a:endParaRPr sz="2000" b="0" i="1"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000"/>
              <a:buFont typeface="Calibri"/>
              <a:buAutoNum type="arabicPeriod"/>
            </a:pPr>
            <a:r>
              <a:rPr lang="es" sz="2000" b="0" i="1" u="none" strike="noStrike" cap="none">
                <a:solidFill>
                  <a:srgbClr val="18579B"/>
                </a:solidFill>
                <a:latin typeface="Calibri"/>
                <a:ea typeface="Calibri"/>
                <a:cs typeface="Calibri"/>
                <a:sym typeface="Calibri"/>
              </a:rPr>
              <a:t>  </a:t>
            </a:r>
            <a:r>
              <a:rPr lang="es" sz="2000" b="0" i="0" u="none" strike="noStrike" cap="none">
                <a:solidFill>
                  <a:srgbClr val="18579B"/>
                </a:solidFill>
                <a:latin typeface="Calibri"/>
                <a:ea typeface="Calibri"/>
                <a:cs typeface="Calibri"/>
                <a:sym typeface="Calibri"/>
              </a:rPr>
              <a:t>¿Hasta qué punto en el tiempo puede un jugador pedir un tiempo muerto sin incurrir en una penalización?</a:t>
            </a:r>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a. Antes de que el árbitro comience a decir la puntuación</a:t>
            </a:r>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b. Antes de que el árbitro termine de anunciar el marcador</a:t>
            </a:r>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C. Antes de que el servidor golpee la pelota para hacer el saque</a:t>
            </a:r>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d. Antes del regreso del </a:t>
            </a:r>
            <a:r>
              <a:rPr lang="es" sz="2000" b="0" i="0" u="none" strike="noStrike" cap="none" baseline="30000">
                <a:solidFill>
                  <a:srgbClr val="18579B"/>
                </a:solidFill>
                <a:latin typeface="Calibri"/>
                <a:ea typeface="Calibri"/>
                <a:cs typeface="Calibri"/>
                <a:sym typeface="Calibri"/>
              </a:rPr>
              <a:t>3er </a:t>
            </a:r>
            <a:r>
              <a:rPr lang="es" sz="2000" b="0" i="0" u="none" strike="noStrike" cap="none">
                <a:solidFill>
                  <a:srgbClr val="18579B"/>
                </a:solidFill>
                <a:latin typeface="Calibri"/>
                <a:ea typeface="Calibri"/>
                <a:cs typeface="Calibri"/>
                <a:sym typeface="Calibri"/>
              </a:rPr>
              <a:t>tiro</a:t>
            </a:r>
            <a:endParaRPr/>
          </a:p>
          <a:p>
            <a:pPr marL="457200" marR="0" lvl="0" indent="-457200" algn="l" rtl="0">
              <a:lnSpc>
                <a:spcPct val="100000"/>
              </a:lnSpc>
              <a:spcBef>
                <a:spcPts val="0"/>
              </a:spcBef>
              <a:spcAft>
                <a:spcPts val="0"/>
              </a:spcAft>
              <a:buClr>
                <a:srgbClr val="FF0000"/>
              </a:buClr>
              <a:buSzPts val="2000"/>
              <a:buFont typeface="Calibri"/>
              <a:buNone/>
            </a:pPr>
            <a:r>
              <a:rPr lang="es" sz="2000" b="0" i="0" u="none" strike="noStrike" cap="none">
                <a:solidFill>
                  <a:srgbClr val="FF0000"/>
                </a:solidFill>
                <a:latin typeface="Calibri"/>
                <a:ea typeface="Calibri"/>
                <a:cs typeface="Calibri"/>
                <a:sym typeface="Calibri"/>
              </a:rPr>
              <a:t> </a:t>
            </a:r>
            <a:endParaRPr sz="2000" b="0"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2. Verdadero o Falso – Cambias de lado en 6 puntos en el 3er </a:t>
            </a:r>
            <a:r>
              <a:rPr lang="es" sz="2000" b="0" i="0" u="none" strike="noStrike" cap="none" baseline="30000">
                <a:solidFill>
                  <a:srgbClr val="18579B"/>
                </a:solidFill>
                <a:latin typeface="Calibri"/>
                <a:ea typeface="Calibri"/>
                <a:cs typeface="Calibri"/>
                <a:sym typeface="Calibri"/>
              </a:rPr>
              <a:t>juego </a:t>
            </a:r>
            <a:r>
              <a:rPr lang="es" sz="2000" b="0" i="0" u="none" strike="noStrike" cap="none">
                <a:solidFill>
                  <a:srgbClr val="18579B"/>
                </a:solidFill>
                <a:latin typeface="Calibri"/>
                <a:ea typeface="Calibri"/>
                <a:cs typeface="Calibri"/>
                <a:sym typeface="Calibri"/>
              </a:rPr>
              <a:t>de partidos que son al mejor formato de 3 a 11 por 2.</a:t>
            </a:r>
            <a:endParaRPr/>
          </a:p>
          <a:p>
            <a:pPr marL="457200" marR="0" lvl="0" indent="-330200" algn="l" rtl="0">
              <a:lnSpc>
                <a:spcPct val="100000"/>
              </a:lnSpc>
              <a:spcBef>
                <a:spcPts val="0"/>
              </a:spcBef>
              <a:spcAft>
                <a:spcPts val="0"/>
              </a:spcAft>
              <a:buClr>
                <a:srgbClr val="18579B"/>
              </a:buClr>
              <a:buSzPts val="2000"/>
              <a:buFont typeface="Calibri"/>
              <a:buNone/>
            </a:pPr>
            <a:endParaRPr sz="2000" b="0"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3. Una bola se declara MUERTA cuando;</a:t>
            </a:r>
            <a:endParaRPr/>
          </a:p>
          <a:p>
            <a:pPr marL="457200" marR="0" lvl="2"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a. El árbitro pide una falta</a:t>
            </a:r>
            <a:endParaRPr/>
          </a:p>
          <a:p>
            <a:pPr marL="457200" marR="0" lvl="2"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b. La pelota rebota por </a:t>
            </a:r>
            <a:r>
              <a:rPr lang="es" sz="2000" b="0" i="0" u="none" strike="noStrike" cap="none" baseline="30000">
                <a:solidFill>
                  <a:srgbClr val="18579B"/>
                </a:solidFill>
                <a:latin typeface="Calibri"/>
                <a:ea typeface="Calibri"/>
                <a:cs typeface="Calibri"/>
                <a:sym typeface="Calibri"/>
              </a:rPr>
              <a:t>segunda </a:t>
            </a:r>
            <a:r>
              <a:rPr lang="es" sz="2000" b="0" i="0" u="none" strike="noStrike" cap="none">
                <a:solidFill>
                  <a:srgbClr val="18579B"/>
                </a:solidFill>
                <a:latin typeface="Calibri"/>
                <a:ea typeface="Calibri"/>
                <a:cs typeface="Calibri"/>
                <a:sym typeface="Calibri"/>
              </a:rPr>
              <a:t>vez</a:t>
            </a:r>
            <a:endParaRPr/>
          </a:p>
          <a:p>
            <a:pPr marL="457200" marR="0" lvl="2"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C. La pelota golpea la superficie de juego y ningún jugador puede alcanzarla.</a:t>
            </a:r>
            <a:endParaRPr/>
          </a:p>
          <a:p>
            <a:pPr marL="457200" marR="0" lvl="2"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d. Ambos A y B</a:t>
            </a:r>
            <a:endParaRPr/>
          </a:p>
          <a:p>
            <a:pPr marL="457200" marR="0" lvl="2"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mi. Ambos b y c</a:t>
            </a: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4"/>
            </a:pPr>
            <a:r>
              <a:rPr lang="es" sz="2000" b="0" i="0" u="none" strike="noStrike" cap="none">
                <a:solidFill>
                  <a:srgbClr val="18579B"/>
                </a:solidFill>
                <a:latin typeface="Calibri"/>
                <a:ea typeface="Calibri"/>
                <a:cs typeface="Calibri"/>
                <a:sym typeface="Calibri"/>
              </a:rPr>
              <a:t>Verdadero o falso: la superficie de juego es el área fuera de los límites de la cancha (líneas blancas) en ambos extremos de las canchas de los jugadores.</a:t>
            </a:r>
            <a:endParaRPr/>
          </a:p>
          <a:p>
            <a:pPr marL="457200" marR="0" lvl="2" indent="-457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18579B"/>
              </a:buClr>
              <a:buSzPts val="2000"/>
              <a:buFont typeface="Calibri"/>
              <a:buNone/>
            </a:pPr>
            <a:endParaRPr sz="20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18579B"/>
              </a:buClr>
              <a:buSzPts val="2000"/>
              <a:buFont typeface="Calibri"/>
              <a:buNone/>
            </a:pPr>
            <a:endParaRPr sz="2000" b="0" i="0" u="none" strike="noStrike" cap="none">
              <a:solidFill>
                <a:srgbClr val="000000"/>
              </a:solidFill>
              <a:latin typeface="Calibri"/>
              <a:ea typeface="Calibri"/>
              <a:cs typeface="Calibri"/>
              <a:sym typeface="Calibri"/>
            </a:endParaRPr>
          </a:p>
          <a:p>
            <a:pPr marL="285750" marR="0" lvl="0" indent="-1587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763" name="Google Shape;763;p10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100</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51267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01"/>
          <p:cNvSpPr txBox="1"/>
          <p:nvPr/>
        </p:nvSpPr>
        <p:spPr>
          <a:xfrm>
            <a:off x="1219200" y="122809"/>
            <a:ext cx="9753600" cy="692497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Cuestionario - Temas del primer día</a:t>
            </a:r>
            <a:endParaRPr/>
          </a:p>
          <a:p>
            <a:pPr marL="0" marR="0" lvl="2"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Verdadero o falso: el árbitro siempre tiene que esperar a que un jugador pregunte sobre una llamada de línea antes de poder pronunciarse sobre ella.</a:t>
            </a:r>
            <a:endParaRPr/>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Verdadero o falso: las llamadas de línea son una parte importante del trabajo de los árbitros y siempre deben tratar de seguir el vuelo de la pelota.</a:t>
            </a:r>
            <a:endParaRPr/>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Verdad o</a:t>
            </a:r>
            <a:r>
              <a:rPr lang="es" sz="2000" b="0" i="0" u="none" strike="noStrike" cap="none">
                <a:solidFill>
                  <a:srgbClr val="FF0000"/>
                </a:solidFill>
                <a:latin typeface="Calibri"/>
                <a:ea typeface="Calibri"/>
                <a:cs typeface="Calibri"/>
                <a:sym typeface="Calibri"/>
              </a:rPr>
              <a:t> </a:t>
            </a:r>
            <a:r>
              <a:rPr lang="es" sz="2000" b="0" i="0" u="none" strike="noStrike" cap="none">
                <a:solidFill>
                  <a:srgbClr val="18579B"/>
                </a:solidFill>
                <a:latin typeface="Calibri"/>
                <a:ea typeface="Calibri"/>
                <a:cs typeface="Calibri"/>
                <a:sym typeface="Calibri"/>
              </a:rPr>
              <a:t>Falso: cuando el equipo contrario hace un lado, el servidor inicial (jugador con ID) siempre sacará primero.</a:t>
            </a:r>
            <a:endParaRPr/>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Verdadero o falso: se considerará que un receptor que tiene un pie que se extiende más allá de la línea lateral cuando devuelve el servicio ha cometido una falta.</a:t>
            </a:r>
            <a:endParaRPr/>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Verdadero o falso: un jugador habrá cometido una falta si sirve la pelota antes de que el árbitro cante el marcador.</a:t>
            </a:r>
            <a:endParaRPr/>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¿En qué momento durante un tiempo muerto verifica que sus jueces de línea estén listos para comenzar a jugar?</a:t>
            </a:r>
            <a:endParaRPr/>
          </a:p>
          <a:p>
            <a:pPr marL="457200" marR="0" lvl="0" indent="-330200" algn="l" rtl="0">
              <a:lnSpc>
                <a:spcPct val="100000"/>
              </a:lnSpc>
              <a:spcBef>
                <a:spcPts val="0"/>
              </a:spcBef>
              <a:spcAft>
                <a:spcPts val="0"/>
              </a:spcAft>
              <a:buClr>
                <a:srgbClr val="18579B"/>
              </a:buClr>
              <a:buSzPts val="2000"/>
              <a:buFont typeface="Calibri"/>
              <a:buNone/>
            </a:pPr>
            <a:endParaRPr sz="2000" b="0" i="0" u="none" strike="noStrike" cap="none">
              <a:solidFill>
                <a:srgbClr val="000000"/>
              </a:solidFill>
              <a:latin typeface="Calibri"/>
              <a:ea typeface="Calibri"/>
              <a:cs typeface="Calibri"/>
              <a:sym typeface="Calibri"/>
            </a:endParaRPr>
          </a:p>
          <a:p>
            <a:pPr marL="285750" marR="0" lvl="0" indent="-1587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769" name="Google Shape;769;p10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101</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596481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02"/>
          <p:cNvSpPr txBox="1"/>
          <p:nvPr/>
        </p:nvSpPr>
        <p:spPr>
          <a:xfrm>
            <a:off x="635725" y="122809"/>
            <a:ext cx="10972801" cy="784830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Clave de respuestas del cuestionario: temas del primer día</a:t>
            </a:r>
            <a:endParaRPr/>
          </a:p>
          <a:p>
            <a:pPr marL="0" marR="0" lvl="0" indent="0" algn="ctr" rtl="0">
              <a:lnSpc>
                <a:spcPct val="100000"/>
              </a:lnSpc>
              <a:spcBef>
                <a:spcPts val="0"/>
              </a:spcBef>
              <a:spcAft>
                <a:spcPts val="0"/>
              </a:spcAft>
              <a:buClr>
                <a:srgbClr val="18579B"/>
              </a:buClr>
              <a:buSzPts val="2000"/>
              <a:buFont typeface="Source Sans Pro"/>
              <a:buNone/>
            </a:pPr>
            <a:endParaRPr sz="2000" b="0" i="1"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000"/>
              <a:buFont typeface="Calibri"/>
              <a:buAutoNum type="arabicPeriod"/>
            </a:pPr>
            <a:r>
              <a:rPr lang="es" sz="2000" b="0" i="1" u="none" strike="noStrike" cap="none">
                <a:solidFill>
                  <a:srgbClr val="18579B"/>
                </a:solidFill>
                <a:latin typeface="Calibri"/>
                <a:ea typeface="Calibri"/>
                <a:cs typeface="Calibri"/>
                <a:sym typeface="Calibri"/>
              </a:rPr>
              <a:t>  </a:t>
            </a:r>
            <a:r>
              <a:rPr lang="es" sz="2000" b="0" i="0" u="none" strike="noStrike" cap="none">
                <a:solidFill>
                  <a:srgbClr val="18579B"/>
                </a:solidFill>
                <a:latin typeface="Calibri"/>
                <a:ea typeface="Calibri"/>
                <a:cs typeface="Calibri"/>
                <a:sym typeface="Calibri"/>
              </a:rPr>
              <a:t>¿Hasta qué punto en el tiempo puede un jugador pedir un tiempo muerto sin incurrir en una penalización?</a:t>
            </a:r>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a. Antes de que el árbitro comience a decir la puntuación</a:t>
            </a:r>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b. Antes de que el árbitro termine de anunciar el marcador</a:t>
            </a:r>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 </a:t>
            </a:r>
            <a:r>
              <a:rPr lang="es" sz="2000" b="0" i="0" u="none" strike="noStrike" cap="none">
                <a:solidFill>
                  <a:srgbClr val="FF0000"/>
                </a:solidFill>
                <a:latin typeface="Calibri"/>
                <a:ea typeface="Calibri"/>
                <a:cs typeface="Calibri"/>
                <a:sym typeface="Calibri"/>
              </a:rPr>
              <a:t>C. Antes de que el servidor golpee la pelota para hacer el saque</a:t>
            </a:r>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d. Antes del regreso del </a:t>
            </a:r>
            <a:r>
              <a:rPr lang="es" sz="2000" b="0" i="0" u="none" strike="noStrike" cap="none" baseline="30000">
                <a:solidFill>
                  <a:srgbClr val="18579B"/>
                </a:solidFill>
                <a:latin typeface="Calibri"/>
                <a:ea typeface="Calibri"/>
                <a:cs typeface="Calibri"/>
                <a:sym typeface="Calibri"/>
              </a:rPr>
              <a:t>3er </a:t>
            </a:r>
            <a:r>
              <a:rPr lang="es" sz="2000" b="0" i="0" u="none" strike="noStrike" cap="none">
                <a:solidFill>
                  <a:srgbClr val="18579B"/>
                </a:solidFill>
                <a:latin typeface="Calibri"/>
                <a:ea typeface="Calibri"/>
                <a:cs typeface="Calibri"/>
                <a:sym typeface="Calibri"/>
              </a:rPr>
              <a:t>tiro</a:t>
            </a:r>
            <a:endParaRPr/>
          </a:p>
          <a:p>
            <a:pPr marL="457200" marR="0" lvl="0" indent="-457200" algn="l" rtl="0">
              <a:lnSpc>
                <a:spcPct val="100000"/>
              </a:lnSpc>
              <a:spcBef>
                <a:spcPts val="0"/>
              </a:spcBef>
              <a:spcAft>
                <a:spcPts val="0"/>
              </a:spcAft>
              <a:buClr>
                <a:srgbClr val="FF0000"/>
              </a:buClr>
              <a:buSzPts val="2000"/>
              <a:buFont typeface="Calibri"/>
              <a:buNone/>
            </a:pPr>
            <a:r>
              <a:rPr lang="es" sz="2000" b="0" i="0" u="none" strike="noStrike" cap="none">
                <a:solidFill>
                  <a:srgbClr val="FF0000"/>
                </a:solidFill>
                <a:latin typeface="Calibri"/>
                <a:ea typeface="Calibri"/>
                <a:cs typeface="Calibri"/>
                <a:sym typeface="Calibri"/>
              </a:rPr>
              <a:t> </a:t>
            </a:r>
            <a:endParaRPr sz="2000" b="0"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2. Verdadero o </a:t>
            </a:r>
            <a:r>
              <a:rPr lang="es" sz="2000" b="0" i="0" u="none" strike="noStrike" cap="none">
                <a:solidFill>
                  <a:srgbClr val="FF0000"/>
                </a:solidFill>
                <a:latin typeface="Calibri"/>
                <a:ea typeface="Calibri"/>
                <a:cs typeface="Calibri"/>
                <a:sym typeface="Calibri"/>
              </a:rPr>
              <a:t>Falso </a:t>
            </a:r>
            <a:r>
              <a:rPr lang="es" sz="2000" b="0" i="0" u="none" strike="noStrike" cap="none">
                <a:solidFill>
                  <a:srgbClr val="18579B"/>
                </a:solidFill>
                <a:latin typeface="Calibri"/>
                <a:ea typeface="Calibri"/>
                <a:cs typeface="Calibri"/>
                <a:sym typeface="Calibri"/>
              </a:rPr>
              <a:t>– Cambias de lado en 6 puntos en el 3er </a:t>
            </a:r>
            <a:r>
              <a:rPr lang="es" sz="2000" b="0" i="0" u="none" strike="noStrike" cap="none" baseline="30000">
                <a:solidFill>
                  <a:srgbClr val="18579B"/>
                </a:solidFill>
                <a:latin typeface="Calibri"/>
                <a:ea typeface="Calibri"/>
                <a:cs typeface="Calibri"/>
                <a:sym typeface="Calibri"/>
              </a:rPr>
              <a:t>juego </a:t>
            </a:r>
            <a:r>
              <a:rPr lang="es" sz="2000" b="0" i="0" u="none" strike="noStrike" cap="none">
                <a:solidFill>
                  <a:srgbClr val="18579B"/>
                </a:solidFill>
                <a:latin typeface="Calibri"/>
                <a:ea typeface="Calibri"/>
                <a:cs typeface="Calibri"/>
                <a:sym typeface="Calibri"/>
              </a:rPr>
              <a:t>de partidos que son al mejor formato de 3 a 11 por 2.</a:t>
            </a:r>
            <a:endParaRPr/>
          </a:p>
          <a:p>
            <a:pPr marL="457200" marR="0" lvl="0" indent="-330200" algn="l" rtl="0">
              <a:lnSpc>
                <a:spcPct val="100000"/>
              </a:lnSpc>
              <a:spcBef>
                <a:spcPts val="0"/>
              </a:spcBef>
              <a:spcAft>
                <a:spcPts val="0"/>
              </a:spcAft>
              <a:buClr>
                <a:srgbClr val="18579B"/>
              </a:buClr>
              <a:buSzPts val="2000"/>
              <a:buFont typeface="Calibri"/>
              <a:buNone/>
            </a:pPr>
            <a:endParaRPr sz="2000" b="0"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3. Una bola se declara MUERTA cuando;</a:t>
            </a:r>
            <a:endParaRPr/>
          </a:p>
          <a:p>
            <a:pPr marL="457200" marR="0" lvl="2"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a. El árbitro pide una falta</a:t>
            </a:r>
            <a:endParaRPr/>
          </a:p>
          <a:p>
            <a:pPr marL="457200" marR="0" lvl="2"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b. La pelota rebota por </a:t>
            </a:r>
            <a:r>
              <a:rPr lang="es" sz="2000" b="0" i="0" u="none" strike="noStrike" cap="none" baseline="30000">
                <a:solidFill>
                  <a:srgbClr val="18579B"/>
                </a:solidFill>
                <a:latin typeface="Calibri"/>
                <a:ea typeface="Calibri"/>
                <a:cs typeface="Calibri"/>
                <a:sym typeface="Calibri"/>
              </a:rPr>
              <a:t>segunda </a:t>
            </a:r>
            <a:r>
              <a:rPr lang="es" sz="2000" b="0" i="0" u="none" strike="noStrike" cap="none">
                <a:solidFill>
                  <a:srgbClr val="18579B"/>
                </a:solidFill>
                <a:latin typeface="Calibri"/>
                <a:ea typeface="Calibri"/>
                <a:cs typeface="Calibri"/>
                <a:sym typeface="Calibri"/>
              </a:rPr>
              <a:t>vez</a:t>
            </a:r>
            <a:endParaRPr/>
          </a:p>
          <a:p>
            <a:pPr marL="457200" marR="0" lvl="2"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C. La pelota golpea la superficie de juego y ningún jugador puede alcanzarla.</a:t>
            </a:r>
            <a:endParaRPr/>
          </a:p>
          <a:p>
            <a:pPr marL="457200" marR="0" lvl="2"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 </a:t>
            </a:r>
            <a:r>
              <a:rPr lang="es" sz="2000" b="0" i="0" u="none" strike="noStrike" cap="none">
                <a:solidFill>
                  <a:srgbClr val="FF0000"/>
                </a:solidFill>
                <a:latin typeface="Calibri"/>
                <a:ea typeface="Calibri"/>
                <a:cs typeface="Calibri"/>
                <a:sym typeface="Calibri"/>
              </a:rPr>
              <a:t>d. Ambos A y B</a:t>
            </a:r>
            <a:endParaRPr/>
          </a:p>
          <a:p>
            <a:pPr marL="457200" marR="0" lvl="2" indent="-45720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mi. Ambos b y c</a:t>
            </a: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4"/>
            </a:pPr>
            <a:r>
              <a:rPr lang="es" sz="2000" b="0" i="0" u="none" strike="noStrike" cap="none">
                <a:solidFill>
                  <a:srgbClr val="18579B"/>
                </a:solidFill>
                <a:latin typeface="Calibri"/>
                <a:ea typeface="Calibri"/>
                <a:cs typeface="Calibri"/>
                <a:sym typeface="Calibri"/>
              </a:rPr>
              <a:t>Verdadero o </a:t>
            </a:r>
            <a:r>
              <a:rPr lang="es" sz="2000" b="0" i="0" u="none" strike="noStrike" cap="none">
                <a:solidFill>
                  <a:srgbClr val="FF0000"/>
                </a:solidFill>
                <a:latin typeface="Calibri"/>
                <a:ea typeface="Calibri"/>
                <a:cs typeface="Calibri"/>
                <a:sym typeface="Calibri"/>
              </a:rPr>
              <a:t>falso </a:t>
            </a:r>
            <a:r>
              <a:rPr lang="es" sz="2000" b="0" i="0" u="none" strike="noStrike" cap="none">
                <a:solidFill>
                  <a:srgbClr val="18579B"/>
                </a:solidFill>
                <a:latin typeface="Calibri"/>
                <a:ea typeface="Calibri"/>
                <a:cs typeface="Calibri"/>
                <a:sym typeface="Calibri"/>
              </a:rPr>
              <a:t>: la superficie de juego es el área fuera de los límites de la cancha (líneas blancas) en ambos extremos de las canchas de los jugadores.</a:t>
            </a:r>
            <a:endParaRPr/>
          </a:p>
          <a:p>
            <a:pPr marL="457200" marR="0" lvl="2" indent="-457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18579B"/>
              </a:buClr>
              <a:buSzPts val="2000"/>
              <a:buFont typeface="Calibri"/>
              <a:buNone/>
            </a:pPr>
            <a:endParaRPr sz="20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18579B"/>
              </a:buClr>
              <a:buSzPts val="2000"/>
              <a:buFont typeface="Calibri"/>
              <a:buNone/>
            </a:pPr>
            <a:endParaRPr sz="2000" b="0" i="0" u="none" strike="noStrike" cap="none">
              <a:solidFill>
                <a:srgbClr val="000000"/>
              </a:solidFill>
              <a:latin typeface="Calibri"/>
              <a:ea typeface="Calibri"/>
              <a:cs typeface="Calibri"/>
              <a:sym typeface="Calibri"/>
            </a:endParaRPr>
          </a:p>
          <a:p>
            <a:pPr marL="285750" marR="0" lvl="0" indent="-1587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775" name="Google Shape;775;p10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102</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34709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03"/>
          <p:cNvSpPr txBox="1"/>
          <p:nvPr/>
        </p:nvSpPr>
        <p:spPr>
          <a:xfrm>
            <a:off x="1219200" y="122809"/>
            <a:ext cx="9753600" cy="723274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Cuestionario - Temas del primer día</a:t>
            </a:r>
            <a:endParaRPr/>
          </a:p>
          <a:p>
            <a:pPr marL="0" marR="0" lvl="2"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Verdadero o </a:t>
            </a:r>
            <a:r>
              <a:rPr lang="es" sz="2000" b="0" i="0" u="none" strike="noStrike" cap="none">
                <a:solidFill>
                  <a:srgbClr val="FF0000"/>
                </a:solidFill>
                <a:latin typeface="Calibri"/>
                <a:ea typeface="Calibri"/>
                <a:cs typeface="Calibri"/>
                <a:sym typeface="Calibri"/>
              </a:rPr>
              <a:t>falso </a:t>
            </a:r>
            <a:r>
              <a:rPr lang="es" sz="2000" b="0" i="0" u="none" strike="noStrike" cap="none">
                <a:solidFill>
                  <a:srgbClr val="18579B"/>
                </a:solidFill>
                <a:latin typeface="Calibri"/>
                <a:ea typeface="Calibri"/>
                <a:cs typeface="Calibri"/>
                <a:sym typeface="Calibri"/>
              </a:rPr>
              <a:t>: el árbitro siempre tiene que esperar a que un jugador pregunte sobre una llamada de línea antes de poder pronunciarse sobre ella.</a:t>
            </a:r>
            <a:endParaRPr/>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Verdadero o </a:t>
            </a:r>
            <a:r>
              <a:rPr lang="es" sz="2000" b="0" i="0" u="none" strike="noStrike" cap="none">
                <a:solidFill>
                  <a:srgbClr val="FF0000"/>
                </a:solidFill>
                <a:latin typeface="Calibri"/>
                <a:ea typeface="Calibri"/>
                <a:cs typeface="Calibri"/>
                <a:sym typeface="Calibri"/>
              </a:rPr>
              <a:t>falso </a:t>
            </a:r>
            <a:r>
              <a:rPr lang="es" sz="2000" b="0" i="0" u="none" strike="noStrike" cap="none">
                <a:solidFill>
                  <a:srgbClr val="18579B"/>
                </a:solidFill>
                <a:latin typeface="Calibri"/>
                <a:ea typeface="Calibri"/>
                <a:cs typeface="Calibri"/>
                <a:sym typeface="Calibri"/>
              </a:rPr>
              <a:t>: las llamadas de línea son una parte importante del trabajo de los árbitros y siempre deben tratar de seguir el vuelo de la pelota.</a:t>
            </a:r>
            <a:endParaRPr/>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Verdadero o </a:t>
            </a:r>
            <a:r>
              <a:rPr lang="es" sz="2000" b="0" i="0" u="none" strike="noStrike" cap="none">
                <a:solidFill>
                  <a:srgbClr val="FF0000"/>
                </a:solidFill>
                <a:latin typeface="Calibri"/>
                <a:ea typeface="Calibri"/>
                <a:cs typeface="Calibri"/>
                <a:sym typeface="Calibri"/>
              </a:rPr>
              <a:t>Falso </a:t>
            </a:r>
            <a:r>
              <a:rPr lang="es" sz="2000" b="0" i="0" u="none" strike="noStrike" cap="none">
                <a:solidFill>
                  <a:srgbClr val="18579B"/>
                </a:solidFill>
                <a:latin typeface="Calibri"/>
                <a:ea typeface="Calibri"/>
                <a:cs typeface="Calibri"/>
                <a:sym typeface="Calibri"/>
              </a:rPr>
              <a:t>- Cuando el equipo contrario hace un lado, el servidor inicial (jugador con ID) siempre sacará primero.</a:t>
            </a:r>
            <a:endParaRPr/>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Verdadero o </a:t>
            </a:r>
            <a:r>
              <a:rPr lang="es" sz="2000" b="0" i="0" u="none" strike="noStrike" cap="none">
                <a:solidFill>
                  <a:srgbClr val="FF0000"/>
                </a:solidFill>
                <a:latin typeface="Calibri"/>
                <a:ea typeface="Calibri"/>
                <a:cs typeface="Calibri"/>
                <a:sym typeface="Calibri"/>
              </a:rPr>
              <a:t>falso </a:t>
            </a:r>
            <a:r>
              <a:rPr lang="es" sz="2000" b="0" i="0" u="none" strike="noStrike" cap="none">
                <a:solidFill>
                  <a:srgbClr val="18579B"/>
                </a:solidFill>
                <a:latin typeface="Calibri"/>
                <a:ea typeface="Calibri"/>
                <a:cs typeface="Calibri"/>
                <a:sym typeface="Calibri"/>
              </a:rPr>
              <a:t>: se considerará que un receptor que tiene un pie que se extiende más allá de la línea lateral cuando devuelve el servicio ha cometido una falta.</a:t>
            </a:r>
            <a:endParaRPr/>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Verdadero o </a:t>
            </a:r>
            <a:r>
              <a:rPr lang="es" sz="2000" b="0" i="0" u="none" strike="noStrike" cap="none">
                <a:solidFill>
                  <a:srgbClr val="FF0000"/>
                </a:solidFill>
                <a:latin typeface="Calibri"/>
                <a:ea typeface="Calibri"/>
                <a:cs typeface="Calibri"/>
                <a:sym typeface="Calibri"/>
              </a:rPr>
              <a:t>falso </a:t>
            </a:r>
            <a:r>
              <a:rPr lang="es" sz="2000" b="0" i="0" u="none" strike="noStrike" cap="none">
                <a:solidFill>
                  <a:srgbClr val="18579B"/>
                </a:solidFill>
                <a:latin typeface="Calibri"/>
                <a:ea typeface="Calibri"/>
                <a:cs typeface="Calibri"/>
                <a:sym typeface="Calibri"/>
              </a:rPr>
              <a:t>: un jugador habrá cometido una falta si sirve la pelota antes de que el árbitro cante el marcador.</a:t>
            </a:r>
            <a:endParaRPr/>
          </a:p>
          <a:p>
            <a:pPr marL="457200" marR="0" lvl="2" indent="-3302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457200" marR="0" lvl="2" indent="-457200" algn="l" rtl="0">
              <a:lnSpc>
                <a:spcPct val="100000"/>
              </a:lnSpc>
              <a:spcBef>
                <a:spcPts val="0"/>
              </a:spcBef>
              <a:spcAft>
                <a:spcPts val="0"/>
              </a:spcAft>
              <a:buClr>
                <a:srgbClr val="18579B"/>
              </a:buClr>
              <a:buSzPts val="2000"/>
              <a:buFont typeface="Calibri"/>
              <a:buAutoNum type="arabicPeriod" startAt="5"/>
            </a:pPr>
            <a:r>
              <a:rPr lang="es" sz="2000" b="0" i="0" u="none" strike="noStrike" cap="none">
                <a:solidFill>
                  <a:srgbClr val="18579B"/>
                </a:solidFill>
                <a:latin typeface="Calibri"/>
                <a:ea typeface="Calibri"/>
                <a:cs typeface="Calibri"/>
                <a:sym typeface="Calibri"/>
              </a:rPr>
              <a:t>¿En qué momento durante un tiempo muerto verifica que sus jueces de línea estén listos para comenzar a jugar? </a:t>
            </a:r>
            <a:r>
              <a:rPr lang="es" sz="2000" b="0" i="0" u="none" strike="noStrike" cap="none">
                <a:solidFill>
                  <a:srgbClr val="FF0000"/>
                </a:solidFill>
                <a:latin typeface="Calibri"/>
                <a:ea typeface="Calibri"/>
                <a:cs typeface="Calibri"/>
                <a:sym typeface="Calibri"/>
              </a:rPr>
              <a:t>Quedan 15 segundos.</a:t>
            </a:r>
            <a:endParaRPr/>
          </a:p>
          <a:p>
            <a:pPr marL="457200" marR="0" lvl="0" indent="-330200" algn="l" rtl="0">
              <a:lnSpc>
                <a:spcPct val="100000"/>
              </a:lnSpc>
              <a:spcBef>
                <a:spcPts val="0"/>
              </a:spcBef>
              <a:spcAft>
                <a:spcPts val="0"/>
              </a:spcAft>
              <a:buClr>
                <a:srgbClr val="18579B"/>
              </a:buClr>
              <a:buSzPts val="2000"/>
              <a:buFont typeface="Calibri"/>
              <a:buNone/>
            </a:pPr>
            <a:endParaRPr sz="20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18579B"/>
              </a:buClr>
              <a:buSzPts val="2000"/>
              <a:buFont typeface="Calibri"/>
              <a:buNone/>
            </a:pPr>
            <a:endParaRPr sz="2000" b="0" i="0" u="none" strike="noStrike" cap="none">
              <a:solidFill>
                <a:srgbClr val="000000"/>
              </a:solidFill>
              <a:latin typeface="Calibri"/>
              <a:ea typeface="Calibri"/>
              <a:cs typeface="Calibri"/>
              <a:sym typeface="Calibri"/>
            </a:endParaRPr>
          </a:p>
          <a:p>
            <a:pPr marL="285750" marR="0" lvl="0" indent="-1587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781" name="Google Shape;781;p10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103</a:t>
            </a:fld>
            <a:endParaRPr sz="3600" b="0" i="0" u="none" strike="noStrike" cap="none">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516415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4"/>
          <p:cNvSpPr txBox="1"/>
          <p:nvPr/>
        </p:nvSpPr>
        <p:spPr>
          <a:xfrm>
            <a:off x="2286000" y="228600"/>
            <a:ext cx="7620000" cy="120032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Source Sans Pro"/>
              <a:buNone/>
            </a:pPr>
            <a:r>
              <a:rPr lang="es" sz="3600" b="1" i="0" u="none" strike="noStrike" cap="none">
                <a:solidFill>
                  <a:srgbClr val="18579B"/>
                </a:solidFill>
                <a:latin typeface="Source Sans Pro"/>
                <a:ea typeface="Source Sans Pro"/>
                <a:cs typeface="Source Sans Pro"/>
                <a:sym typeface="Source Sans Pro"/>
              </a:rPr>
              <a:t>Puntos del primer servidor marcados de arriba a la derecha a abajo a la izquierda (/)</a:t>
            </a:r>
            <a:endParaRPr sz="3600" b="1" i="0" u="none" strike="noStrike" cap="none">
              <a:solidFill>
                <a:srgbClr val="18579B"/>
              </a:solidFill>
              <a:latin typeface="Source Sans Pro"/>
              <a:ea typeface="Source Sans Pro"/>
              <a:cs typeface="Source Sans Pro"/>
              <a:sym typeface="Source Sans Pro"/>
            </a:endParaRPr>
          </a:p>
        </p:txBody>
      </p:sp>
      <p:pic>
        <p:nvPicPr>
          <p:cNvPr id="787" name="Google Shape;787;p104" descr="Figure 4_2021.png"/>
          <p:cNvPicPr preferRelativeResize="0"/>
          <p:nvPr/>
        </p:nvPicPr>
        <p:blipFill rotWithShape="1">
          <a:blip r:embed="rId3">
            <a:alphaModFix/>
          </a:blip>
          <a:srcRect/>
          <a:stretch/>
        </p:blipFill>
        <p:spPr>
          <a:xfrm>
            <a:off x="2514600" y="1552575"/>
            <a:ext cx="7277100" cy="5305425"/>
          </a:xfrm>
          <a:prstGeom prst="rect">
            <a:avLst/>
          </a:prstGeom>
          <a:noFill/>
          <a:ln>
            <a:noFill/>
          </a:ln>
        </p:spPr>
      </p:pic>
      <p:sp>
        <p:nvSpPr>
          <p:cNvPr id="788" name="Google Shape;788;p10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104</a:t>
            </a:fld>
            <a:endParaRPr/>
          </a:p>
        </p:txBody>
      </p:sp>
    </p:spTree>
    <p:extLst>
      <p:ext uri="{BB962C8B-B14F-4D97-AF65-F5344CB8AC3E}">
        <p14:creationId xmlns:p14="http://schemas.microsoft.com/office/powerpoint/2010/main" val="33630013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5"/>
          <p:cNvSpPr txBox="1"/>
          <p:nvPr/>
        </p:nvSpPr>
        <p:spPr>
          <a:xfrm>
            <a:off x="1600200" y="304800"/>
            <a:ext cx="8915400"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En el clip inverso del segundo servidor</a:t>
            </a:r>
            <a:endParaRPr sz="4400" b="1" i="0" u="none" strike="noStrike" cap="none">
              <a:solidFill>
                <a:srgbClr val="18579B"/>
              </a:solidFill>
              <a:latin typeface="Calibri"/>
              <a:ea typeface="Calibri"/>
              <a:cs typeface="Calibri"/>
              <a:sym typeface="Calibri"/>
            </a:endParaRPr>
          </a:p>
        </p:txBody>
      </p:sp>
      <p:cxnSp>
        <p:nvCxnSpPr>
          <p:cNvPr id="794" name="Google Shape;794;p105"/>
          <p:cNvCxnSpPr/>
          <p:nvPr/>
        </p:nvCxnSpPr>
        <p:spPr>
          <a:xfrm rot="10800000">
            <a:off x="7086600" y="4648200"/>
            <a:ext cx="0" cy="228600"/>
          </a:xfrm>
          <a:prstGeom prst="straightConnector1">
            <a:avLst/>
          </a:prstGeom>
          <a:noFill/>
          <a:ln w="76200" cap="flat" cmpd="sng">
            <a:solidFill>
              <a:srgbClr val="000000"/>
            </a:solidFill>
            <a:prstDash val="solid"/>
            <a:round/>
            <a:headEnd type="none" w="sm" len="sm"/>
            <a:tailEnd type="none" w="sm" len="sm"/>
          </a:ln>
        </p:spPr>
      </p:cxnSp>
      <p:pic>
        <p:nvPicPr>
          <p:cNvPr id="795" name="Google Shape;795;p105" descr="Figure 5_2021.png"/>
          <p:cNvPicPr preferRelativeResize="0"/>
          <p:nvPr/>
        </p:nvPicPr>
        <p:blipFill rotWithShape="1">
          <a:blip r:embed="rId3">
            <a:alphaModFix/>
          </a:blip>
          <a:srcRect/>
          <a:stretch/>
        </p:blipFill>
        <p:spPr>
          <a:xfrm>
            <a:off x="1914706" y="1067189"/>
            <a:ext cx="8414627" cy="5690392"/>
          </a:xfrm>
          <a:prstGeom prst="rect">
            <a:avLst/>
          </a:prstGeom>
          <a:noFill/>
          <a:ln>
            <a:noFill/>
          </a:ln>
        </p:spPr>
      </p:pic>
      <p:sp>
        <p:nvSpPr>
          <p:cNvPr id="796" name="Google Shape;796;p10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105</a:t>
            </a:fld>
            <a:endParaRPr/>
          </a:p>
        </p:txBody>
      </p:sp>
    </p:spTree>
    <p:extLst>
      <p:ext uri="{BB962C8B-B14F-4D97-AF65-F5344CB8AC3E}">
        <p14:creationId xmlns:p14="http://schemas.microsoft.com/office/powerpoint/2010/main" val="20976533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06"/>
          <p:cNvSpPr txBox="1">
            <a:spLocks noGrp="1"/>
          </p:cNvSpPr>
          <p:nvPr>
            <p:ph type="body" idx="1"/>
          </p:nvPr>
        </p:nvSpPr>
        <p:spPr>
          <a:xfrm>
            <a:off x="513806" y="304800"/>
            <a:ext cx="11364685" cy="6553201"/>
          </a:xfrm>
          <a:prstGeom prst="rect">
            <a:avLst/>
          </a:prstGeom>
          <a:noFill/>
          <a:ln>
            <a:noFill/>
          </a:ln>
        </p:spPr>
        <p:txBody>
          <a:bodyPr spcFirstLastPara="1" wrap="square" lIns="45700" tIns="45700" rIns="45700" bIns="45700" anchor="t" anchorCtr="0">
            <a:noAutofit/>
          </a:bodyPr>
          <a:lstStyle/>
          <a:p>
            <a:pPr marL="0" lvl="0" indent="0" algn="ctr" rtl="0">
              <a:lnSpc>
                <a:spcPct val="100000"/>
              </a:lnSpc>
              <a:spcBef>
                <a:spcPts val="0"/>
              </a:spcBef>
              <a:spcAft>
                <a:spcPts val="0"/>
              </a:spcAft>
              <a:buSzPts val="3600"/>
              <a:buFont typeface="Calibri"/>
              <a:buNone/>
            </a:pPr>
            <a:r>
              <a:rPr lang="es" sz="3600" b="1">
                <a:latin typeface="Calibri"/>
                <a:ea typeface="Calibri"/>
                <a:cs typeface="Calibri"/>
                <a:sym typeface="Calibri"/>
              </a:rPr>
              <a:t>Lado hacia afuera registrado usando una línea vertical (|) a la derecha de la puntuación</a:t>
            </a:r>
            <a:endParaRPr/>
          </a:p>
          <a:p>
            <a:pPr marL="0" lvl="0" indent="0" algn="ctr" rtl="0">
              <a:lnSpc>
                <a:spcPct val="100000"/>
              </a:lnSpc>
              <a:spcBef>
                <a:spcPts val="2000"/>
              </a:spcBef>
              <a:spcAft>
                <a:spcPts val="0"/>
              </a:spcAft>
              <a:buSzPts val="3600"/>
              <a:buFont typeface="Noto Sans Symbols"/>
              <a:buNone/>
            </a:pPr>
            <a:endParaRPr sz="3600">
              <a:latin typeface="Calibri"/>
              <a:ea typeface="Calibri"/>
              <a:cs typeface="Calibri"/>
              <a:sym typeface="Calibri"/>
            </a:endParaRPr>
          </a:p>
        </p:txBody>
      </p:sp>
      <p:pic>
        <p:nvPicPr>
          <p:cNvPr id="802" name="Google Shape;802;p106" descr="Figure 6_2021.png"/>
          <p:cNvPicPr preferRelativeResize="0"/>
          <p:nvPr/>
        </p:nvPicPr>
        <p:blipFill rotWithShape="1">
          <a:blip r:embed="rId3">
            <a:alphaModFix/>
          </a:blip>
          <a:srcRect/>
          <a:stretch/>
        </p:blipFill>
        <p:spPr>
          <a:xfrm>
            <a:off x="2227218" y="923109"/>
            <a:ext cx="8306713" cy="5769428"/>
          </a:xfrm>
          <a:prstGeom prst="rect">
            <a:avLst/>
          </a:prstGeom>
          <a:noFill/>
          <a:ln>
            <a:noFill/>
          </a:ln>
        </p:spPr>
      </p:pic>
      <p:sp>
        <p:nvSpPr>
          <p:cNvPr id="803" name="Google Shape;803;p10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106</a:t>
            </a:fld>
            <a:endParaRPr/>
          </a:p>
        </p:txBody>
      </p:sp>
    </p:spTree>
    <p:extLst>
      <p:ext uri="{BB962C8B-B14F-4D97-AF65-F5344CB8AC3E}">
        <p14:creationId xmlns:p14="http://schemas.microsoft.com/office/powerpoint/2010/main" val="14355110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7"/>
          <p:cNvSpPr txBox="1">
            <a:spLocks noGrp="1"/>
          </p:cNvSpPr>
          <p:nvPr>
            <p:ph type="body" idx="1"/>
          </p:nvPr>
        </p:nvSpPr>
        <p:spPr>
          <a:xfrm>
            <a:off x="1270000" y="152459"/>
            <a:ext cx="9694333" cy="6318680"/>
          </a:xfrm>
          <a:prstGeom prst="rect">
            <a:avLst/>
          </a:prstGeom>
          <a:noFill/>
          <a:ln>
            <a:noFill/>
          </a:ln>
        </p:spPr>
        <p:txBody>
          <a:bodyPr spcFirstLastPara="1" wrap="square" lIns="45700" tIns="45700" rIns="45700" bIns="45700" anchor="t" anchorCtr="0">
            <a:normAutofit lnSpcReduction="10000"/>
          </a:bodyPr>
          <a:lstStyle/>
          <a:p>
            <a:pPr marL="0" lvl="0" indent="0" algn="ctr" rtl="0">
              <a:lnSpc>
                <a:spcPct val="100000"/>
              </a:lnSpc>
              <a:spcBef>
                <a:spcPts val="0"/>
              </a:spcBef>
              <a:spcAft>
                <a:spcPts val="0"/>
              </a:spcAft>
              <a:buSzPts val="4800"/>
              <a:buFont typeface="Noto Sans Symbols"/>
              <a:buNone/>
            </a:pPr>
            <a:r>
              <a:rPr lang="es" sz="4800">
                <a:latin typeface="Calibri"/>
                <a:ea typeface="Calibri"/>
                <a:cs typeface="Calibri"/>
                <a:sym typeface="Calibri"/>
              </a:rPr>
              <a:t>Administrar el portapapeles de lado a lado</a:t>
            </a:r>
            <a:endParaRPr/>
          </a:p>
          <a:p>
            <a:pPr marL="0" lvl="0" indent="0" algn="l" rtl="0">
              <a:lnSpc>
                <a:spcPct val="100000"/>
              </a:lnSpc>
              <a:spcBef>
                <a:spcPts val="2000"/>
              </a:spcBef>
              <a:spcAft>
                <a:spcPts val="0"/>
              </a:spcAft>
              <a:buSzPts val="4000"/>
              <a:buFont typeface="Noto Sans Symbols"/>
              <a:buNone/>
            </a:pPr>
            <a:r>
              <a:rPr lang="es" sz="4000" i="1">
                <a:latin typeface="Calibri"/>
                <a:ea typeface="Calibri"/>
                <a:cs typeface="Calibri"/>
                <a:sym typeface="Calibri"/>
              </a:rPr>
              <a:t>Después de marcar </a:t>
            </a:r>
            <a:r>
              <a:rPr lang="es" sz="4000" i="1">
                <a:solidFill>
                  <a:srgbClr val="FF0000"/>
                </a:solidFill>
                <a:latin typeface="Calibri"/>
                <a:ea typeface="Calibri"/>
                <a:cs typeface="Calibri"/>
                <a:sym typeface="Calibri"/>
              </a:rPr>
              <a:t>la línea lateral </a:t>
            </a:r>
            <a:r>
              <a:rPr lang="es" sz="4000" i="1">
                <a:latin typeface="Calibri"/>
                <a:ea typeface="Calibri"/>
                <a:cs typeface="Calibri"/>
                <a:sym typeface="Calibri"/>
              </a:rPr>
              <a:t>:</a:t>
            </a:r>
            <a:endParaRPr/>
          </a:p>
          <a:p>
            <a:pPr marL="903288" lvl="1" indent="-719138" algn="l" rtl="0">
              <a:lnSpc>
                <a:spcPct val="100000"/>
              </a:lnSpc>
              <a:spcBef>
                <a:spcPts val="600"/>
              </a:spcBef>
              <a:spcAft>
                <a:spcPts val="0"/>
              </a:spcAft>
              <a:buClr>
                <a:srgbClr val="18579B"/>
              </a:buClr>
              <a:buSzPts val="3960"/>
              <a:buFont typeface="Arial"/>
              <a:buChar char="•"/>
            </a:pPr>
            <a:r>
              <a:rPr lang="es" sz="3600">
                <a:solidFill>
                  <a:srgbClr val="FF0000"/>
                </a:solidFill>
                <a:latin typeface="Calibri"/>
                <a:ea typeface="Calibri"/>
                <a:cs typeface="Calibri"/>
                <a:sym typeface="Calibri"/>
              </a:rPr>
              <a:t>Gire el portapapeles </a:t>
            </a:r>
            <a:r>
              <a:rPr lang="es" sz="3600"/>
              <a:t>para que</a:t>
            </a:r>
            <a:r>
              <a:rPr lang="es" sz="3600">
                <a:latin typeface="Calibri"/>
                <a:ea typeface="Calibri"/>
                <a:cs typeface="Calibri"/>
                <a:sym typeface="Calibri"/>
              </a:rPr>
              <a:t> </a:t>
            </a:r>
            <a:r>
              <a:rPr lang="es" sz="3600"/>
              <a:t>El clip </a:t>
            </a:r>
            <a:r>
              <a:rPr lang="es" sz="3600">
                <a:latin typeface="Calibri"/>
                <a:ea typeface="Calibri"/>
                <a:cs typeface="Calibri"/>
                <a:sym typeface="Calibri"/>
              </a:rPr>
              <a:t>del tablero </a:t>
            </a:r>
            <a:r>
              <a:rPr lang="es" sz="3600"/>
              <a:t>está apuntando </a:t>
            </a:r>
            <a:r>
              <a:rPr lang="es" sz="3600">
                <a:latin typeface="Calibri"/>
                <a:ea typeface="Calibri"/>
                <a:cs typeface="Calibri"/>
                <a:sym typeface="Calibri"/>
              </a:rPr>
              <a:t>hacia </a:t>
            </a:r>
            <a:endParaRPr/>
          </a:p>
          <a:p>
            <a:pPr marL="903288" lvl="1" indent="-719138" algn="l" rtl="0">
              <a:lnSpc>
                <a:spcPct val="100000"/>
              </a:lnSpc>
              <a:spcBef>
                <a:spcPts val="600"/>
              </a:spcBef>
              <a:spcAft>
                <a:spcPts val="0"/>
              </a:spcAft>
              <a:buClr>
                <a:srgbClr val="18579B"/>
              </a:buClr>
              <a:buSzPts val="3960"/>
              <a:buChar char="•"/>
            </a:pPr>
            <a:r>
              <a:rPr lang="es" sz="3600">
                <a:latin typeface="Calibri"/>
                <a:ea typeface="Calibri"/>
                <a:cs typeface="Calibri"/>
                <a:sym typeface="Calibri"/>
              </a:rPr>
              <a:t>Vuelva a colocar el </a:t>
            </a:r>
            <a:r>
              <a:rPr lang="es" sz="3600">
                <a:solidFill>
                  <a:srgbClr val="FF0000"/>
                </a:solidFill>
                <a:latin typeface="Calibri"/>
                <a:ea typeface="Calibri"/>
                <a:cs typeface="Calibri"/>
                <a:sym typeface="Calibri"/>
              </a:rPr>
              <a:t>clip </a:t>
            </a:r>
            <a:r>
              <a:rPr lang="es" sz="3600">
                <a:solidFill>
                  <a:srgbClr val="FF0000"/>
                </a:solidFill>
              </a:rPr>
              <a:t>del </a:t>
            </a:r>
            <a:r>
              <a:rPr lang="es" sz="3600">
                <a:solidFill>
                  <a:srgbClr val="FF0000"/>
                </a:solidFill>
                <a:latin typeface="Calibri"/>
                <a:ea typeface="Calibri"/>
                <a:cs typeface="Calibri"/>
                <a:sym typeface="Calibri"/>
              </a:rPr>
              <a:t>servidor </a:t>
            </a:r>
            <a:r>
              <a:rPr lang="es" sz="3600"/>
              <a:t>en </a:t>
            </a:r>
            <a:r>
              <a:rPr lang="es" sz="3600">
                <a:latin typeface="Calibri"/>
                <a:ea typeface="Calibri"/>
                <a:cs typeface="Calibri"/>
                <a:sym typeface="Calibri"/>
              </a:rPr>
              <a:t>el servidor correcto </a:t>
            </a:r>
            <a:r>
              <a:rPr lang="es" sz="3600"/>
              <a:t>( según </a:t>
            </a:r>
            <a:r>
              <a:rPr lang="es" sz="3600" i="1">
                <a:solidFill>
                  <a:srgbClr val="FF0000"/>
                </a:solidFill>
              </a:rPr>
              <a:t>la puntuación par/impar)</a:t>
            </a:r>
            <a:r>
              <a:rPr lang="es" sz="2000" i="1">
                <a:solidFill>
                  <a:srgbClr val="FF0000"/>
                </a:solidFill>
              </a:rPr>
              <a:t> </a:t>
            </a:r>
            <a:r>
              <a:rPr lang="es" sz="3600"/>
              <a:t>con </a:t>
            </a:r>
            <a:r>
              <a:rPr lang="es" sz="3600">
                <a:latin typeface="Calibri"/>
                <a:ea typeface="Calibri"/>
                <a:cs typeface="Calibri"/>
                <a:sym typeface="Calibri"/>
              </a:rPr>
              <a:t>" </a:t>
            </a:r>
            <a:r>
              <a:rPr lang="es" sz="3600" b="1">
                <a:latin typeface="Calibri"/>
                <a:ea typeface="Calibri"/>
                <a:cs typeface="Calibri"/>
                <a:sym typeface="Calibri"/>
              </a:rPr>
              <a:t>1/ </a:t>
            </a:r>
            <a:r>
              <a:rPr lang="es" sz="3600">
                <a:latin typeface="Calibri"/>
                <a:ea typeface="Calibri"/>
                <a:cs typeface="Calibri"/>
                <a:sym typeface="Calibri"/>
              </a:rPr>
              <a:t>” frente </a:t>
            </a:r>
            <a:r>
              <a:rPr lang="es" sz="3600"/>
              <a:t>a </a:t>
            </a:r>
            <a:r>
              <a:rPr lang="es" sz="3600">
                <a:latin typeface="Calibri"/>
                <a:ea typeface="Calibri"/>
                <a:cs typeface="Calibri"/>
                <a:sym typeface="Calibri"/>
              </a:rPr>
              <a:t>usted</a:t>
            </a:r>
            <a:endParaRPr/>
          </a:p>
          <a:p>
            <a:pPr marL="184150" lvl="1" indent="0" algn="l" rtl="0">
              <a:lnSpc>
                <a:spcPct val="100000"/>
              </a:lnSpc>
              <a:spcBef>
                <a:spcPts val="600"/>
              </a:spcBef>
              <a:spcAft>
                <a:spcPts val="0"/>
              </a:spcAft>
              <a:buClr>
                <a:srgbClr val="18579B"/>
              </a:buClr>
              <a:buSzPts val="3960"/>
              <a:buNone/>
            </a:pPr>
            <a:endParaRPr sz="3600"/>
          </a:p>
          <a:p>
            <a:pPr marL="184150" lvl="1" indent="0" algn="ctr" rtl="0">
              <a:lnSpc>
                <a:spcPct val="100000"/>
              </a:lnSpc>
              <a:spcBef>
                <a:spcPts val="600"/>
              </a:spcBef>
              <a:spcAft>
                <a:spcPts val="0"/>
              </a:spcAft>
              <a:buClr>
                <a:srgbClr val="18579B"/>
              </a:buClr>
              <a:buSzPts val="4180"/>
              <a:buNone/>
            </a:pPr>
            <a:r>
              <a:rPr lang="es" b="1" i="1">
                <a:solidFill>
                  <a:srgbClr val="FF0000"/>
                </a:solidFill>
                <a:latin typeface="Calibri"/>
                <a:ea typeface="Calibri"/>
                <a:cs typeface="Calibri"/>
                <a:sym typeface="Calibri"/>
              </a:rPr>
              <a:t>Sea lo más eficiente posible</a:t>
            </a:r>
            <a:endParaRPr b="1" i="1">
              <a:solidFill>
                <a:srgbClr val="FF0000"/>
              </a:solidFill>
              <a:latin typeface="Calibri"/>
              <a:ea typeface="Calibri"/>
              <a:cs typeface="Calibri"/>
              <a:sym typeface="Calibri"/>
            </a:endParaRPr>
          </a:p>
          <a:p>
            <a:pPr marL="903288" lvl="1" indent="-439738" algn="l" rtl="0">
              <a:lnSpc>
                <a:spcPct val="100000"/>
              </a:lnSpc>
              <a:spcBef>
                <a:spcPts val="600"/>
              </a:spcBef>
              <a:spcAft>
                <a:spcPts val="0"/>
              </a:spcAft>
              <a:buClr>
                <a:srgbClr val="18579B"/>
              </a:buClr>
              <a:buSzPts val="4400"/>
              <a:buNone/>
            </a:pPr>
            <a:endParaRPr/>
          </a:p>
          <a:p>
            <a:pPr marL="903288" lvl="1" indent="-439738" algn="l" rtl="0">
              <a:lnSpc>
                <a:spcPct val="100000"/>
              </a:lnSpc>
              <a:spcBef>
                <a:spcPts val="600"/>
              </a:spcBef>
              <a:spcAft>
                <a:spcPts val="0"/>
              </a:spcAft>
              <a:buClr>
                <a:srgbClr val="18579B"/>
              </a:buClr>
              <a:buSzPts val="4400"/>
              <a:buNone/>
            </a:pPr>
            <a:endParaRPr>
              <a:latin typeface="Calibri"/>
              <a:ea typeface="Calibri"/>
              <a:cs typeface="Calibri"/>
              <a:sym typeface="Calibri"/>
            </a:endParaRPr>
          </a:p>
        </p:txBody>
      </p:sp>
      <p:sp>
        <p:nvSpPr>
          <p:cNvPr id="809" name="Google Shape;809;p10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107</a:t>
            </a:fld>
            <a:endParaRPr/>
          </a:p>
        </p:txBody>
      </p:sp>
    </p:spTree>
    <p:extLst>
      <p:ext uri="{BB962C8B-B14F-4D97-AF65-F5344CB8AC3E}">
        <p14:creationId xmlns:p14="http://schemas.microsoft.com/office/powerpoint/2010/main" val="40019329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0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108</a:t>
            </a:fld>
            <a:endParaRPr/>
          </a:p>
        </p:txBody>
      </p:sp>
      <p:pic>
        <p:nvPicPr>
          <p:cNvPr id="815" name="Google Shape;815;p108" title="Pickleball Referee: Pickleball Scorekeeping - Marking Points &amp; Side-Outs"/>
          <p:cNvPicPr preferRelativeResize="0"/>
          <p:nvPr/>
        </p:nvPicPr>
        <p:blipFill rotWithShape="1">
          <a:blip r:embed="rId3">
            <a:alphaModFix/>
          </a:blip>
          <a:srcRect/>
          <a:stretch/>
        </p:blipFill>
        <p:spPr>
          <a:xfrm>
            <a:off x="1678215" y="1056583"/>
            <a:ext cx="9560440" cy="5401648"/>
          </a:xfrm>
          <a:prstGeom prst="rect">
            <a:avLst/>
          </a:prstGeom>
          <a:noFill/>
          <a:ln>
            <a:noFill/>
          </a:ln>
        </p:spPr>
      </p:pic>
      <p:sp>
        <p:nvSpPr>
          <p:cNvPr id="816" name="Google Shape;816;p108"/>
          <p:cNvSpPr txBox="1">
            <a:spLocks noGrp="1"/>
          </p:cNvSpPr>
          <p:nvPr>
            <p:ph type="title"/>
          </p:nvPr>
        </p:nvSpPr>
        <p:spPr>
          <a:xfrm>
            <a:off x="2051501" y="235573"/>
            <a:ext cx="8305966" cy="644831"/>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800"/>
              <a:buFont typeface="Calibri"/>
              <a:buNone/>
            </a:pPr>
            <a:r>
              <a:rPr lang="es" sz="4800" b="1"/>
              <a:t>Marcar la hoja de puntuación</a:t>
            </a:r>
            <a:endParaRPr sz="4800" b="1"/>
          </a:p>
        </p:txBody>
      </p:sp>
    </p:spTree>
    <p:extLst>
      <p:ext uri="{BB962C8B-B14F-4D97-AF65-F5344CB8AC3E}">
        <p14:creationId xmlns:p14="http://schemas.microsoft.com/office/powerpoint/2010/main" val="343189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Effect transition="in" filter="fade">
                                      <p:cBhvr>
                                        <p:cTn id="7" dur="1"/>
                                        <p:tgtEl>
                                          <p:spTgt spid="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09"/>
          <p:cNvSpPr txBox="1">
            <a:spLocks noGrp="1"/>
          </p:cNvSpPr>
          <p:nvPr>
            <p:ph type="body" idx="1"/>
          </p:nvPr>
        </p:nvSpPr>
        <p:spPr>
          <a:xfrm>
            <a:off x="1241778" y="258806"/>
            <a:ext cx="9708444" cy="6705542"/>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4800"/>
              <a:buFont typeface="Calibri"/>
              <a:buNone/>
            </a:pPr>
            <a:r>
              <a:rPr lang="es" sz="4800">
                <a:latin typeface="Calibri"/>
                <a:ea typeface="Calibri"/>
                <a:cs typeface="Calibri"/>
                <a:sym typeface="Calibri"/>
              </a:rPr>
              <a:t>Procedimiento estándar de tiempo fuera</a:t>
            </a:r>
            <a:endParaRPr sz="4800">
              <a:latin typeface="Calibri"/>
              <a:ea typeface="Calibri"/>
              <a:cs typeface="Calibri"/>
              <a:sym typeface="Calibri"/>
            </a:endParaRPr>
          </a:p>
          <a:p>
            <a:pPr marL="0" lvl="0" indent="0" algn="ctr" rtl="0">
              <a:lnSpc>
                <a:spcPct val="80000"/>
              </a:lnSpc>
              <a:spcBef>
                <a:spcPts val="2000"/>
              </a:spcBef>
              <a:spcAft>
                <a:spcPts val="0"/>
              </a:spcAft>
              <a:buClr>
                <a:srgbClr val="18579B"/>
              </a:buClr>
              <a:buSzPts val="800"/>
              <a:buFont typeface="Calibri"/>
              <a:buNone/>
            </a:pPr>
            <a:endParaRPr sz="800">
              <a:latin typeface="Calibri"/>
              <a:ea typeface="Calibri"/>
              <a:cs typeface="Calibri"/>
              <a:sym typeface="Calibri"/>
            </a:endParaRPr>
          </a:p>
          <a:p>
            <a:pPr marL="0" lvl="0" indent="0" algn="l" rtl="0">
              <a:lnSpc>
                <a:spcPct val="80000"/>
              </a:lnSpc>
              <a:spcBef>
                <a:spcPts val="2000"/>
              </a:spcBef>
              <a:spcAft>
                <a:spcPts val="0"/>
              </a:spcAft>
              <a:buClr>
                <a:srgbClr val="18579B"/>
              </a:buClr>
              <a:buSzPts val="3200"/>
              <a:buFont typeface="Calibri"/>
              <a:buNone/>
            </a:pPr>
            <a:r>
              <a:rPr lang="es" sz="3200" b="1" i="1">
                <a:latin typeface="Calibri"/>
                <a:ea typeface="Calibri"/>
                <a:cs typeface="Calibri"/>
                <a:sym typeface="Calibri"/>
              </a:rPr>
              <a:t>Cuando el jugador pide tiempo muerto:</a:t>
            </a:r>
            <a:endParaRPr sz="3200" b="1" i="1"/>
          </a:p>
          <a:p>
            <a:pPr marL="719138" lvl="0" indent="-719138" algn="l" rtl="0">
              <a:lnSpc>
                <a:spcPct val="80000"/>
              </a:lnSpc>
              <a:spcBef>
                <a:spcPts val="2000"/>
              </a:spcBef>
              <a:spcAft>
                <a:spcPts val="0"/>
              </a:spcAft>
              <a:buClr>
                <a:srgbClr val="18579B"/>
              </a:buClr>
              <a:buSzPts val="2800"/>
              <a:buFont typeface="Calibri"/>
              <a:buChar char="•"/>
            </a:pPr>
            <a:r>
              <a:rPr lang="es" sz="2800">
                <a:latin typeface="Calibri"/>
                <a:ea typeface="Calibri"/>
                <a:cs typeface="Calibri"/>
                <a:sym typeface="Calibri"/>
              </a:rPr>
              <a:t>Guión estándar:</a:t>
            </a:r>
            <a:endParaRPr/>
          </a:p>
          <a:p>
            <a:pPr marL="1086283" lvl="1" indent="-719138" algn="l" rtl="0">
              <a:lnSpc>
                <a:spcPct val="80000"/>
              </a:lnSpc>
              <a:spcBef>
                <a:spcPts val="2000"/>
              </a:spcBef>
              <a:spcAft>
                <a:spcPts val="0"/>
              </a:spcAft>
              <a:buClr>
                <a:srgbClr val="18579B"/>
              </a:buClr>
              <a:buSzPts val="2800"/>
              <a:buChar char="•"/>
            </a:pPr>
            <a:r>
              <a:rPr lang="es" sz="2800">
                <a:latin typeface="Calibri"/>
                <a:ea typeface="Calibri"/>
                <a:cs typeface="Calibri"/>
                <a:sym typeface="Calibri"/>
              </a:rPr>
              <a:t>Anuncie </a:t>
            </a:r>
            <a:r>
              <a:rPr lang="es" sz="2800" i="1">
                <a:solidFill>
                  <a:srgbClr val="FF0000"/>
                </a:solidFill>
                <a:latin typeface="Calibri"/>
                <a:ea typeface="Calibri"/>
                <a:cs typeface="Calibri"/>
                <a:sym typeface="Calibri"/>
              </a:rPr>
              <a:t>“Tiempo muerto, equipo receptor/servidor, 6-8-2, un minuto”</a:t>
            </a:r>
            <a:endParaRPr sz="2800" i="1">
              <a:solidFill>
                <a:srgbClr val="FF0000"/>
              </a:solidFill>
              <a:latin typeface="Calibri"/>
              <a:ea typeface="Calibri"/>
              <a:cs typeface="Calibri"/>
              <a:sym typeface="Calibri"/>
            </a:endParaRPr>
          </a:p>
          <a:p>
            <a:pPr marL="719138" lvl="0" indent="-719138" algn="l" rtl="0">
              <a:lnSpc>
                <a:spcPct val="80000"/>
              </a:lnSpc>
              <a:spcBef>
                <a:spcPts val="2000"/>
              </a:spcBef>
              <a:spcAft>
                <a:spcPts val="0"/>
              </a:spcAft>
              <a:buClr>
                <a:srgbClr val="18579B"/>
              </a:buClr>
              <a:buSzPts val="2800"/>
              <a:buFont typeface="Arial"/>
              <a:buChar char="•"/>
            </a:pPr>
            <a:r>
              <a:rPr lang="es" sz="2800">
                <a:latin typeface="Calibri"/>
                <a:ea typeface="Calibri"/>
                <a:cs typeface="Calibri"/>
                <a:sym typeface="Calibri"/>
              </a:rPr>
              <a:t>Activar </a:t>
            </a:r>
            <a:r>
              <a:rPr lang="es" sz="2800" i="1">
                <a:solidFill>
                  <a:srgbClr val="FF0000"/>
                </a:solidFill>
                <a:latin typeface="Calibri"/>
                <a:ea typeface="Calibri"/>
                <a:cs typeface="Calibri"/>
                <a:sym typeface="Calibri"/>
              </a:rPr>
              <a:t>dispositivo de tiempo</a:t>
            </a:r>
            <a:endParaRPr sz="2800" i="1">
              <a:solidFill>
                <a:srgbClr val="FF0000"/>
              </a:solidFill>
              <a:latin typeface="Calibri"/>
              <a:ea typeface="Calibri"/>
              <a:cs typeface="Calibri"/>
              <a:sym typeface="Calibri"/>
            </a:endParaRPr>
          </a:p>
          <a:p>
            <a:pPr marL="719138" lvl="0" indent="-719138" algn="l" rtl="0">
              <a:lnSpc>
                <a:spcPct val="80000"/>
              </a:lnSpc>
              <a:spcBef>
                <a:spcPts val="2000"/>
              </a:spcBef>
              <a:spcAft>
                <a:spcPts val="0"/>
              </a:spcAft>
              <a:buClr>
                <a:srgbClr val="FF0000"/>
              </a:buClr>
              <a:buSzPts val="2800"/>
              <a:buFont typeface="Calibri"/>
              <a:buChar char="•"/>
            </a:pPr>
            <a:r>
              <a:rPr lang="es" sz="2800" i="1">
                <a:solidFill>
                  <a:srgbClr val="FF0000"/>
                </a:solidFill>
                <a:latin typeface="Calibri"/>
                <a:ea typeface="Calibri"/>
                <a:cs typeface="Calibri"/>
                <a:sym typeface="Calibri"/>
              </a:rPr>
              <a:t>Muévase al centro de la cancha </a:t>
            </a:r>
            <a:r>
              <a:rPr lang="es" sz="2800">
                <a:solidFill>
                  <a:srgbClr val="18579B"/>
                </a:solidFill>
                <a:latin typeface="Calibri"/>
                <a:ea typeface="Calibri"/>
                <a:cs typeface="Calibri"/>
                <a:sym typeface="Calibri"/>
              </a:rPr>
              <a:t>para completar </a:t>
            </a:r>
            <a:r>
              <a:rPr lang="es" sz="2800">
                <a:solidFill>
                  <a:srgbClr val="18579B"/>
                </a:solidFill>
              </a:rPr>
              <a:t>el registro del tiempo muerto y para </a:t>
            </a:r>
            <a:r>
              <a:rPr lang="es" sz="2800">
                <a:latin typeface="Calibri"/>
                <a:ea typeface="Calibri"/>
                <a:cs typeface="Calibri"/>
                <a:sym typeface="Calibri"/>
              </a:rPr>
              <a:t>evitar </a:t>
            </a:r>
            <a:r>
              <a:rPr lang="es" sz="2800" i="1">
                <a:solidFill>
                  <a:srgbClr val="FF0000"/>
                </a:solidFill>
                <a:latin typeface="Calibri"/>
                <a:ea typeface="Calibri"/>
                <a:cs typeface="Calibri"/>
                <a:sym typeface="Calibri"/>
              </a:rPr>
              <a:t>la interacción con el equipo </a:t>
            </a:r>
            <a:r>
              <a:rPr lang="es" sz="2800">
                <a:latin typeface="Calibri"/>
                <a:ea typeface="Calibri"/>
                <a:cs typeface="Calibri"/>
                <a:sym typeface="Calibri"/>
              </a:rPr>
              <a:t>y los espectadores.</a:t>
            </a:r>
            <a:endParaRPr sz="2800"/>
          </a:p>
          <a:p>
            <a:pPr marL="719138" lvl="0" indent="-719138" algn="l" rtl="0">
              <a:lnSpc>
                <a:spcPct val="80000"/>
              </a:lnSpc>
              <a:spcBef>
                <a:spcPts val="2000"/>
              </a:spcBef>
              <a:spcAft>
                <a:spcPts val="0"/>
              </a:spcAft>
              <a:buClr>
                <a:srgbClr val="18579B"/>
              </a:buClr>
              <a:buSzPts val="2800"/>
              <a:buFont typeface="Calibri"/>
              <a:buChar char="•"/>
            </a:pPr>
            <a:r>
              <a:rPr lang="es" sz="2800">
                <a:solidFill>
                  <a:srgbClr val="18579B"/>
                </a:solidFill>
              </a:rPr>
              <a:t>Tiempo muerto solicitado por un jugador </a:t>
            </a:r>
            <a:r>
              <a:rPr lang="es" sz="2800">
                <a:solidFill>
                  <a:srgbClr val="FF0000"/>
                </a:solidFill>
              </a:rPr>
              <a:t>justo antes del cambio de final </a:t>
            </a:r>
            <a:r>
              <a:rPr lang="es" sz="2800">
                <a:solidFill>
                  <a:srgbClr val="18579B"/>
                </a:solidFill>
              </a:rPr>
              <a:t>:</a:t>
            </a:r>
            <a:endParaRPr/>
          </a:p>
          <a:p>
            <a:pPr marL="1086283" lvl="1" indent="-719138" algn="l" rtl="0">
              <a:lnSpc>
                <a:spcPct val="80000"/>
              </a:lnSpc>
              <a:spcBef>
                <a:spcPts val="2000"/>
              </a:spcBef>
              <a:spcAft>
                <a:spcPts val="0"/>
              </a:spcAft>
              <a:buClr>
                <a:srgbClr val="18579B"/>
              </a:buClr>
              <a:buSzPts val="2800"/>
              <a:buChar char="•"/>
            </a:pPr>
            <a:r>
              <a:rPr lang="es" sz="2800">
                <a:solidFill>
                  <a:srgbClr val="18579B"/>
                </a:solidFill>
              </a:rPr>
              <a:t>Si no se ha utilizado ninguna parte de un tiempo muerto </a:t>
            </a:r>
            <a:r>
              <a:rPr lang="es" sz="2800"/>
              <a:t>, </a:t>
            </a:r>
            <a:r>
              <a:rPr lang="es" sz="2800" i="1">
                <a:solidFill>
                  <a:srgbClr val="FF0000"/>
                </a:solidFill>
              </a:rPr>
              <a:t>no </a:t>
            </a:r>
            <a:r>
              <a:rPr lang="es" sz="2800"/>
              <a:t>lo registre y el </a:t>
            </a:r>
            <a:r>
              <a:rPr lang="es" sz="2800" i="1">
                <a:solidFill>
                  <a:srgbClr val="FF0000"/>
                </a:solidFill>
              </a:rPr>
              <a:t>equipo puede conservar el tiempo muerto </a:t>
            </a:r>
            <a:r>
              <a:rPr lang="es" sz="2800"/>
              <a:t>para usarlo más adelante.</a:t>
            </a:r>
            <a:endParaRPr sz="2800">
              <a:latin typeface="Calibri"/>
              <a:ea typeface="Calibri"/>
              <a:cs typeface="Calibri"/>
              <a:sym typeface="Calibri"/>
            </a:endParaRPr>
          </a:p>
        </p:txBody>
      </p:sp>
      <p:sp>
        <p:nvSpPr>
          <p:cNvPr id="822" name="Google Shape;822;p10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109</a:t>
            </a:fld>
            <a:endParaRPr/>
          </a:p>
        </p:txBody>
      </p:sp>
    </p:spTree>
    <p:extLst>
      <p:ext uri="{BB962C8B-B14F-4D97-AF65-F5344CB8AC3E}">
        <p14:creationId xmlns:p14="http://schemas.microsoft.com/office/powerpoint/2010/main" val="165603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1"/>
          <p:cNvSpPr txBox="1">
            <a:spLocks noGrp="1"/>
          </p:cNvSpPr>
          <p:nvPr>
            <p:ph type="body" idx="1"/>
          </p:nvPr>
        </p:nvSpPr>
        <p:spPr>
          <a:xfrm>
            <a:off x="340659" y="205525"/>
            <a:ext cx="11114841" cy="6446950"/>
          </a:xfrm>
          <a:prstGeom prst="rect">
            <a:avLst/>
          </a:prstGeom>
          <a:noFill/>
          <a:ln>
            <a:noFill/>
          </a:ln>
        </p:spPr>
        <p:txBody>
          <a:bodyPr spcFirstLastPara="1" wrap="square" lIns="45700" tIns="45700" rIns="45700" bIns="45700" anchor="t" anchorCtr="0">
            <a:normAutofit fontScale="92500" lnSpcReduction="10000"/>
          </a:bodyPr>
          <a:lstStyle/>
          <a:p>
            <a:pPr marL="0" lvl="1" indent="349250" algn="ctr" rtl="0">
              <a:lnSpc>
                <a:spcPct val="100000"/>
              </a:lnSpc>
              <a:spcBef>
                <a:spcPts val="0"/>
              </a:spcBef>
              <a:spcAft>
                <a:spcPts val="0"/>
              </a:spcAft>
              <a:buSzPct val="100000"/>
              <a:buFont typeface="Noto Sans Symbols"/>
              <a:buNone/>
            </a:pPr>
            <a:r>
              <a:rPr lang="es" sz="7000"/>
              <a:t>Código de conducta</a:t>
            </a:r>
            <a:endParaRPr sz="900"/>
          </a:p>
          <a:p>
            <a:pPr marL="349250" lvl="0" indent="-349250" algn="l" rtl="0">
              <a:lnSpc>
                <a:spcPct val="100000"/>
              </a:lnSpc>
              <a:spcBef>
                <a:spcPts val="2000"/>
              </a:spcBef>
              <a:spcAft>
                <a:spcPts val="0"/>
              </a:spcAft>
              <a:buSzPct val="110000"/>
              <a:buFont typeface="Arial"/>
              <a:buChar char="•"/>
            </a:pPr>
            <a:r>
              <a:rPr lang="es" sz="2800" b="0" i="1" u="none" strike="noStrike">
                <a:solidFill>
                  <a:schemeClr val="dk1"/>
                </a:solidFill>
                <a:latin typeface="Calibri"/>
                <a:ea typeface="Calibri"/>
                <a:cs typeface="Calibri"/>
                <a:sym typeface="Calibri"/>
              </a:rPr>
              <a:t>SIEMPRE </a:t>
            </a:r>
            <a:r>
              <a:rPr lang="es" sz="2800" b="0" i="0" u="none" strike="noStrike">
                <a:solidFill>
                  <a:schemeClr val="dk1"/>
                </a:solidFill>
                <a:latin typeface="Calibri"/>
                <a:ea typeface="Calibri"/>
                <a:cs typeface="Calibri"/>
                <a:sym typeface="Calibri"/>
              </a:rPr>
              <a:t>haga cumplir las reglas de acuerdo con las "mejores prácticas" del libro de reglas </a:t>
            </a:r>
            <a:endParaRPr/>
          </a:p>
          <a:p>
            <a:pPr marL="349250" lvl="0" indent="-349250" algn="l" rtl="0">
              <a:lnSpc>
                <a:spcPct val="100000"/>
              </a:lnSpc>
              <a:spcBef>
                <a:spcPts val="2000"/>
              </a:spcBef>
              <a:spcAft>
                <a:spcPts val="0"/>
              </a:spcAft>
              <a:buSzPct val="110000"/>
              <a:buFont typeface="Arial"/>
              <a:buChar char="•"/>
            </a:pPr>
            <a:r>
              <a:rPr lang="es" sz="2800" b="0" i="0" u="none" strike="noStrike">
                <a:solidFill>
                  <a:schemeClr val="dk1"/>
                </a:solidFill>
                <a:latin typeface="Calibri"/>
                <a:ea typeface="Calibri"/>
                <a:cs typeface="Calibri"/>
                <a:sym typeface="Calibri"/>
              </a:rPr>
              <a:t>Usar el sentido común y el buen juicio al abordar situaciones no cubiertas expresamente por el Reglamento o el Manual de arbitraje</a:t>
            </a:r>
            <a:endParaRPr/>
          </a:p>
          <a:p>
            <a:pPr marL="349250" lvl="0" indent="-349250" algn="l" rtl="0">
              <a:lnSpc>
                <a:spcPct val="100000"/>
              </a:lnSpc>
              <a:spcBef>
                <a:spcPts val="2000"/>
              </a:spcBef>
              <a:spcAft>
                <a:spcPts val="0"/>
              </a:spcAft>
              <a:buSzPct val="110000"/>
              <a:buFont typeface="Arial"/>
              <a:buChar char="•"/>
            </a:pPr>
            <a:r>
              <a:rPr lang="es" sz="2800" b="0" i="0" u="none" strike="noStrike">
                <a:solidFill>
                  <a:schemeClr val="dk1"/>
                </a:solidFill>
                <a:latin typeface="Calibri"/>
                <a:ea typeface="Calibri"/>
                <a:cs typeface="Calibri"/>
                <a:sym typeface="Calibri"/>
              </a:rPr>
              <a:t>Utilice una conducta profesional y agradable en todo momento</a:t>
            </a:r>
            <a:endParaRPr/>
          </a:p>
          <a:p>
            <a:pPr marL="349250" lvl="0" indent="-349250" algn="l" rtl="0">
              <a:lnSpc>
                <a:spcPct val="100000"/>
              </a:lnSpc>
              <a:spcBef>
                <a:spcPts val="2000"/>
              </a:spcBef>
              <a:spcAft>
                <a:spcPts val="0"/>
              </a:spcAft>
              <a:buSzPct val="110000"/>
              <a:buFont typeface="Arial"/>
              <a:buChar char="•"/>
            </a:pPr>
            <a:r>
              <a:rPr lang="es" sz="2800" b="0" i="0" u="none" strike="noStrike">
                <a:solidFill>
                  <a:schemeClr val="dk1"/>
                </a:solidFill>
                <a:latin typeface="Calibri"/>
                <a:ea typeface="Calibri"/>
                <a:cs typeface="Calibri"/>
                <a:sym typeface="Calibri"/>
              </a:rPr>
              <a:t>Tratar a los jugadores, jueces de línea, otros árbitros y espectadores con respeto</a:t>
            </a:r>
            <a:endParaRPr/>
          </a:p>
          <a:p>
            <a:pPr marL="349250" lvl="0" indent="-349250" algn="l" rtl="0">
              <a:lnSpc>
                <a:spcPct val="100000"/>
              </a:lnSpc>
              <a:spcBef>
                <a:spcPts val="2000"/>
              </a:spcBef>
              <a:spcAft>
                <a:spcPts val="0"/>
              </a:spcAft>
              <a:buSzPct val="110000"/>
              <a:buFont typeface="Arial"/>
              <a:buChar char="•"/>
            </a:pPr>
            <a:r>
              <a:rPr lang="es" sz="2800" b="0" i="0" u="none" strike="noStrike">
                <a:solidFill>
                  <a:schemeClr val="dk1"/>
                </a:solidFill>
                <a:latin typeface="Calibri"/>
                <a:ea typeface="Calibri"/>
                <a:cs typeface="Calibri"/>
                <a:sym typeface="Calibri"/>
              </a:rPr>
              <a:t>Muestre confianza en sus acciones y decisiones</a:t>
            </a:r>
            <a:endParaRPr/>
          </a:p>
          <a:p>
            <a:pPr marL="349250" lvl="0" indent="-349250" algn="l" rtl="0">
              <a:lnSpc>
                <a:spcPct val="100000"/>
              </a:lnSpc>
              <a:spcBef>
                <a:spcPts val="2000"/>
              </a:spcBef>
              <a:spcAft>
                <a:spcPts val="0"/>
              </a:spcAft>
              <a:buSzPct val="110000"/>
              <a:buFont typeface="Arial"/>
              <a:buChar char="•"/>
            </a:pPr>
            <a:r>
              <a:rPr lang="es" sz="2800" b="0" i="0" u="none" strike="noStrike">
                <a:solidFill>
                  <a:schemeClr val="dk1"/>
                </a:solidFill>
                <a:latin typeface="Calibri"/>
                <a:ea typeface="Calibri"/>
                <a:cs typeface="Calibri"/>
                <a:sym typeface="Calibri"/>
              </a:rPr>
              <a:t>Evite ser dictatorial</a:t>
            </a:r>
            <a:endParaRPr/>
          </a:p>
          <a:p>
            <a:pPr marL="349250" lvl="0" indent="-349250" algn="l" rtl="0">
              <a:lnSpc>
                <a:spcPct val="100000"/>
              </a:lnSpc>
              <a:spcBef>
                <a:spcPts val="2000"/>
              </a:spcBef>
              <a:spcAft>
                <a:spcPts val="0"/>
              </a:spcAft>
              <a:buSzPct val="110000"/>
              <a:buFont typeface="Arial"/>
              <a:buChar char="•"/>
            </a:pPr>
            <a:r>
              <a:rPr lang="es" sz="2800" b="0" i="0" u="none" strike="noStrike">
                <a:solidFill>
                  <a:schemeClr val="dk1"/>
                </a:solidFill>
                <a:latin typeface="Calibri"/>
                <a:ea typeface="Calibri"/>
                <a:cs typeface="Calibri"/>
                <a:sym typeface="Calibri"/>
              </a:rPr>
              <a:t>Evite distraerse: dedique toda su atención al partido que se está jugando </a:t>
            </a:r>
            <a:r>
              <a:rPr lang="es" sz="2800" b="0" i="0" u="none" strike="noStrike">
                <a:solidFill>
                  <a:srgbClr val="595959"/>
                </a:solidFill>
                <a:latin typeface="Calibri"/>
                <a:ea typeface="Calibri"/>
                <a:cs typeface="Calibri"/>
                <a:sym typeface="Calibri"/>
              </a:rPr>
              <a:t>.</a:t>
            </a:r>
            <a:endParaRPr sz="2800" b="0" i="0" u="none" strike="noStrike">
              <a:solidFill>
                <a:srgbClr val="18579B"/>
              </a:solidFill>
              <a:latin typeface="Calibri"/>
              <a:ea typeface="Calibri"/>
              <a:cs typeface="Calibri"/>
              <a:sym typeface="Calibri"/>
            </a:endParaRPr>
          </a:p>
          <a:p>
            <a:pPr marL="0" lvl="0" indent="0" algn="l" rtl="0">
              <a:lnSpc>
                <a:spcPct val="100000"/>
              </a:lnSpc>
              <a:spcBef>
                <a:spcPts val="2000"/>
              </a:spcBef>
              <a:spcAft>
                <a:spcPts val="0"/>
              </a:spcAft>
              <a:buClr>
                <a:srgbClr val="18579B"/>
              </a:buClr>
              <a:buSzPct val="100000"/>
              <a:buFont typeface="Calibri"/>
              <a:buNone/>
            </a:pPr>
            <a:endParaRPr sz="9600">
              <a:latin typeface="Calibri"/>
              <a:ea typeface="Calibri"/>
              <a:cs typeface="Calibri"/>
              <a:sym typeface="Calibri"/>
            </a:endParaRPr>
          </a:p>
          <a:p>
            <a:pPr marL="804863" lvl="0" indent="-240982" algn="l" rtl="0">
              <a:lnSpc>
                <a:spcPct val="100000"/>
              </a:lnSpc>
              <a:spcBef>
                <a:spcPts val="2000"/>
              </a:spcBef>
              <a:spcAft>
                <a:spcPts val="0"/>
              </a:spcAft>
              <a:buClr>
                <a:srgbClr val="18579B"/>
              </a:buClr>
              <a:buSzPct val="100000"/>
              <a:buFont typeface="Arial"/>
              <a:buNone/>
            </a:pPr>
            <a:endParaRPr sz="9600">
              <a:latin typeface="Calibri"/>
              <a:ea typeface="Calibri"/>
              <a:cs typeface="Calibri"/>
              <a:sym typeface="Calibri"/>
            </a:endParaRPr>
          </a:p>
        </p:txBody>
      </p:sp>
      <p:sp>
        <p:nvSpPr>
          <p:cNvPr id="129" name="Google Shape;129;p1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10"/>
          <p:cNvSpPr txBox="1">
            <a:spLocks noGrp="1"/>
          </p:cNvSpPr>
          <p:nvPr>
            <p:ph type="body" idx="1"/>
          </p:nvPr>
        </p:nvSpPr>
        <p:spPr>
          <a:xfrm>
            <a:off x="701040" y="258806"/>
            <a:ext cx="11033760" cy="6705542"/>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4800"/>
              <a:buFont typeface="Calibri"/>
              <a:buNone/>
            </a:pPr>
            <a:r>
              <a:rPr lang="es" sz="4800">
                <a:latin typeface="Calibri"/>
                <a:ea typeface="Calibri"/>
                <a:cs typeface="Calibri"/>
                <a:sym typeface="Calibri"/>
              </a:rPr>
              <a:t>Procedimiento estándar de tiempo fuera</a:t>
            </a:r>
            <a:endParaRPr sz="4800">
              <a:latin typeface="Calibri"/>
              <a:ea typeface="Calibri"/>
              <a:cs typeface="Calibri"/>
              <a:sym typeface="Calibri"/>
            </a:endParaRPr>
          </a:p>
          <a:p>
            <a:pPr marL="0" lvl="0" indent="0" algn="ctr" rtl="0">
              <a:lnSpc>
                <a:spcPct val="80000"/>
              </a:lnSpc>
              <a:spcBef>
                <a:spcPts val="2000"/>
              </a:spcBef>
              <a:spcAft>
                <a:spcPts val="0"/>
              </a:spcAft>
              <a:buClr>
                <a:srgbClr val="18579B"/>
              </a:buClr>
              <a:buSzPts val="800"/>
              <a:buFont typeface="Calibri"/>
              <a:buNone/>
            </a:pPr>
            <a:endParaRPr sz="800">
              <a:latin typeface="Calibri"/>
              <a:ea typeface="Calibri"/>
              <a:cs typeface="Calibri"/>
              <a:sym typeface="Calibri"/>
            </a:endParaRPr>
          </a:p>
          <a:p>
            <a:pPr marL="0" lvl="0" indent="0" algn="ctr" rtl="0">
              <a:lnSpc>
                <a:spcPct val="80000"/>
              </a:lnSpc>
              <a:spcBef>
                <a:spcPts val="2000"/>
              </a:spcBef>
              <a:spcAft>
                <a:spcPts val="0"/>
              </a:spcAft>
              <a:buClr>
                <a:srgbClr val="18579B"/>
              </a:buClr>
              <a:buSzPts val="800"/>
              <a:buFont typeface="Calibri"/>
              <a:buNone/>
            </a:pPr>
            <a:endParaRPr sz="800">
              <a:latin typeface="Calibri"/>
              <a:ea typeface="Calibri"/>
              <a:cs typeface="Calibri"/>
              <a:sym typeface="Calibri"/>
            </a:endParaRPr>
          </a:p>
          <a:p>
            <a:pPr marL="0" lvl="0" indent="0" algn="l" rtl="0">
              <a:lnSpc>
                <a:spcPct val="80000"/>
              </a:lnSpc>
              <a:spcBef>
                <a:spcPts val="2000"/>
              </a:spcBef>
              <a:spcAft>
                <a:spcPts val="0"/>
              </a:spcAft>
              <a:buClr>
                <a:srgbClr val="18579B"/>
              </a:buClr>
              <a:buSzPts val="2800"/>
              <a:buFont typeface="Calibri"/>
              <a:buNone/>
            </a:pPr>
            <a:r>
              <a:rPr lang="es" sz="2800"/>
              <a:t>Time Out Script al final del tiempo fuera:</a:t>
            </a:r>
            <a:endParaRPr sz="1000"/>
          </a:p>
          <a:p>
            <a:pPr marL="457200" marR="0" lvl="0" indent="-261620" algn="l" rtl="0">
              <a:lnSpc>
                <a:spcPct val="107000"/>
              </a:lnSpc>
              <a:spcBef>
                <a:spcPts val="0"/>
              </a:spcBef>
              <a:spcAft>
                <a:spcPts val="0"/>
              </a:spcAft>
              <a:buSzPts val="3080"/>
              <a:buFont typeface="Arial"/>
              <a:buNone/>
            </a:pPr>
            <a:endParaRPr sz="2800">
              <a:solidFill>
                <a:srgbClr val="18579B"/>
              </a:solidFill>
              <a:latin typeface="Calibri"/>
              <a:ea typeface="Calibri"/>
              <a:cs typeface="Calibri"/>
              <a:sym typeface="Calibri"/>
            </a:endParaRPr>
          </a:p>
          <a:p>
            <a:pPr marL="457200" marR="0" lvl="0" indent="-457200" algn="l" rtl="0">
              <a:lnSpc>
                <a:spcPct val="107000"/>
              </a:lnSpc>
              <a:spcBef>
                <a:spcPts val="0"/>
              </a:spcBef>
              <a:spcAft>
                <a:spcPts val="0"/>
              </a:spcAft>
              <a:buSzPts val="3080"/>
              <a:buFont typeface="Arial"/>
              <a:buChar char="•"/>
            </a:pPr>
            <a:r>
              <a:rPr lang="es" sz="2800" i="1">
                <a:solidFill>
                  <a:srgbClr val="FF0000"/>
                </a:solidFill>
                <a:latin typeface="Calibri"/>
                <a:ea typeface="Calibri"/>
                <a:cs typeface="Calibri"/>
                <a:sym typeface="Calibri"/>
              </a:rPr>
              <a:t>"15 segundos"</a:t>
            </a:r>
            <a:endParaRPr/>
          </a:p>
          <a:p>
            <a:pPr marL="457200" marR="0" lvl="0" indent="-261620" algn="l" rtl="0">
              <a:lnSpc>
                <a:spcPct val="107000"/>
              </a:lnSpc>
              <a:spcBef>
                <a:spcPts val="0"/>
              </a:spcBef>
              <a:spcAft>
                <a:spcPts val="0"/>
              </a:spcAft>
              <a:buSzPts val="3080"/>
              <a:buFont typeface="Arial"/>
              <a:buNone/>
            </a:pPr>
            <a:endParaRPr sz="2800" i="1">
              <a:solidFill>
                <a:srgbClr val="FF0000"/>
              </a:solidFill>
              <a:latin typeface="Calibri"/>
              <a:ea typeface="Calibri"/>
              <a:cs typeface="Calibri"/>
              <a:sym typeface="Calibri"/>
            </a:endParaRPr>
          </a:p>
          <a:p>
            <a:pPr marL="457200" marR="0" lvl="0" indent="-457200" algn="l" rtl="0">
              <a:lnSpc>
                <a:spcPct val="107000"/>
              </a:lnSpc>
              <a:spcBef>
                <a:spcPts val="0"/>
              </a:spcBef>
              <a:spcAft>
                <a:spcPts val="0"/>
              </a:spcAft>
              <a:buSzPts val="3080"/>
              <a:buFont typeface="Arial"/>
              <a:buChar char="•"/>
            </a:pPr>
            <a:r>
              <a:rPr lang="es" sz="2800" i="1">
                <a:solidFill>
                  <a:srgbClr val="FF0000"/>
                </a:solidFill>
                <a:latin typeface="Calibri"/>
                <a:ea typeface="Calibri"/>
                <a:cs typeface="Calibri"/>
                <a:sym typeface="Calibri"/>
              </a:rPr>
              <a:t>“Servidores a los que les quedan _X_ tiempos de espera; receptores que tiene _X_.”</a:t>
            </a:r>
            <a:endParaRPr/>
          </a:p>
          <a:p>
            <a:pPr marL="457200" marR="0" lvl="0" indent="-261620" algn="l" rtl="0">
              <a:lnSpc>
                <a:spcPct val="107000"/>
              </a:lnSpc>
              <a:spcBef>
                <a:spcPts val="0"/>
              </a:spcBef>
              <a:spcAft>
                <a:spcPts val="0"/>
              </a:spcAft>
              <a:buSzPts val="3080"/>
              <a:buFont typeface="Arial"/>
              <a:buNone/>
            </a:pPr>
            <a:endParaRPr sz="2800" i="1">
              <a:solidFill>
                <a:srgbClr val="FF0000"/>
              </a:solidFill>
              <a:latin typeface="Calibri"/>
              <a:ea typeface="Calibri"/>
              <a:cs typeface="Calibri"/>
              <a:sym typeface="Calibri"/>
            </a:endParaRPr>
          </a:p>
          <a:p>
            <a:pPr marL="457200" marR="0" lvl="0" indent="-457200" algn="l" rtl="0">
              <a:lnSpc>
                <a:spcPct val="107000"/>
              </a:lnSpc>
              <a:spcBef>
                <a:spcPts val="0"/>
              </a:spcBef>
              <a:spcAft>
                <a:spcPts val="0"/>
              </a:spcAft>
              <a:buSzPts val="3080"/>
              <a:buFont typeface="Arial"/>
              <a:buChar char="•"/>
            </a:pPr>
            <a:r>
              <a:rPr lang="es" sz="2800" i="1">
                <a:solidFill>
                  <a:srgbClr val="FF0000"/>
                </a:solidFill>
                <a:latin typeface="Calibri"/>
                <a:ea typeface="Calibri"/>
                <a:cs typeface="Calibri"/>
                <a:sym typeface="Calibri"/>
              </a:rPr>
              <a:t>"Tiempo de entrada 6-8-2".</a:t>
            </a:r>
            <a:endParaRPr/>
          </a:p>
          <a:p>
            <a:pPr marL="0" lvl="0" indent="0" algn="l" rtl="0">
              <a:lnSpc>
                <a:spcPct val="80000"/>
              </a:lnSpc>
              <a:spcBef>
                <a:spcPts val="2800"/>
              </a:spcBef>
              <a:spcAft>
                <a:spcPts val="0"/>
              </a:spcAft>
              <a:buClr>
                <a:srgbClr val="18579B"/>
              </a:buClr>
              <a:buSzPts val="2800"/>
              <a:buFont typeface="Calibri"/>
              <a:buNone/>
            </a:pPr>
            <a:endParaRPr sz="2800"/>
          </a:p>
        </p:txBody>
      </p:sp>
      <p:sp>
        <p:nvSpPr>
          <p:cNvPr id="828" name="Google Shape;828;p11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110</a:t>
            </a:fld>
            <a:endParaRPr/>
          </a:p>
        </p:txBody>
      </p:sp>
    </p:spTree>
    <p:extLst>
      <p:ext uri="{BB962C8B-B14F-4D97-AF65-F5344CB8AC3E}">
        <p14:creationId xmlns:p14="http://schemas.microsoft.com/office/powerpoint/2010/main" val="15185823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11"/>
          <p:cNvSpPr txBox="1">
            <a:spLocks noGrp="1"/>
          </p:cNvSpPr>
          <p:nvPr>
            <p:ph type="body" idx="1"/>
          </p:nvPr>
        </p:nvSpPr>
        <p:spPr>
          <a:xfrm>
            <a:off x="1241778" y="29367"/>
            <a:ext cx="9750778" cy="6705542"/>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Clr>
                <a:srgbClr val="18579B"/>
              </a:buClr>
              <a:buSzPts val="4800"/>
              <a:buFont typeface="Calibri"/>
              <a:buNone/>
            </a:pPr>
            <a:r>
              <a:rPr lang="es" sz="4800">
                <a:latin typeface="Calibri"/>
                <a:ea typeface="Calibri"/>
                <a:cs typeface="Calibri"/>
                <a:sym typeface="Calibri"/>
              </a:rPr>
              <a:t>Procedimientos de tiempo fuera </a:t>
            </a:r>
            <a:r>
              <a:rPr lang="es" sz="2800" b="0">
                <a:latin typeface="Calibri"/>
                <a:ea typeface="Calibri"/>
                <a:cs typeface="Calibri"/>
                <a:sym typeface="Calibri"/>
              </a:rPr>
              <a:t>(continuación)</a:t>
            </a:r>
            <a:endParaRPr sz="2000">
              <a:latin typeface="Calibri"/>
              <a:ea typeface="Calibri"/>
              <a:cs typeface="Calibri"/>
              <a:sym typeface="Calibri"/>
            </a:endParaRPr>
          </a:p>
          <a:p>
            <a:pPr marL="719138" lvl="0" indent="-635000" algn="l" rtl="0">
              <a:lnSpc>
                <a:spcPct val="100000"/>
              </a:lnSpc>
              <a:spcBef>
                <a:spcPts val="2000"/>
              </a:spcBef>
              <a:spcAft>
                <a:spcPts val="0"/>
              </a:spcAft>
              <a:buClr>
                <a:srgbClr val="18579B"/>
              </a:buClr>
              <a:buSzPts val="3600"/>
              <a:buFont typeface="Calibri"/>
              <a:buChar char="•"/>
            </a:pPr>
            <a:r>
              <a:rPr lang="es" sz="3600">
                <a:latin typeface="Calibri"/>
                <a:ea typeface="Calibri"/>
                <a:cs typeface="Calibri"/>
                <a:sym typeface="Calibri"/>
              </a:rPr>
              <a:t>Marque el </a:t>
            </a:r>
            <a:r>
              <a:rPr lang="es" sz="3600">
                <a:solidFill>
                  <a:srgbClr val="FF0000"/>
                </a:solidFill>
                <a:latin typeface="Calibri"/>
                <a:ea typeface="Calibri"/>
                <a:cs typeface="Calibri"/>
                <a:sym typeface="Calibri"/>
              </a:rPr>
              <a:t>puntaje del juego </a:t>
            </a:r>
            <a:r>
              <a:rPr lang="es" sz="3600">
                <a:latin typeface="Calibri"/>
                <a:ea typeface="Calibri"/>
                <a:cs typeface="Calibri"/>
                <a:sym typeface="Calibri"/>
              </a:rPr>
              <a:t>en el </a:t>
            </a:r>
            <a:r>
              <a:rPr lang="es" sz="3600">
                <a:solidFill>
                  <a:srgbClr val="18579B"/>
                </a:solidFill>
                <a:latin typeface="Calibri"/>
                <a:ea typeface="Calibri"/>
                <a:cs typeface="Calibri"/>
                <a:sym typeface="Calibri"/>
              </a:rPr>
              <a:t>cuadro de tiempo muerto apropiado </a:t>
            </a:r>
            <a:r>
              <a:rPr lang="es" sz="3600">
                <a:solidFill>
                  <a:srgbClr val="FF0000"/>
                </a:solidFill>
                <a:latin typeface="Calibri"/>
                <a:ea typeface="Calibri"/>
                <a:cs typeface="Calibri"/>
                <a:sym typeface="Calibri"/>
              </a:rPr>
              <a:t>(NO gire el portapapeles </a:t>
            </a:r>
            <a:r>
              <a:rPr lang="es" sz="3600">
                <a:solidFill>
                  <a:srgbClr val="18579B"/>
                </a:solidFill>
                <a:latin typeface="Calibri"/>
                <a:ea typeface="Calibri"/>
                <a:cs typeface="Calibri"/>
                <a:sym typeface="Calibri"/>
              </a:rPr>
              <a:t>. Mantenga siempre el nombre del equipo que saca en la parte superior del portapapeles)</a:t>
            </a:r>
            <a:endParaRPr sz="3600">
              <a:solidFill>
                <a:srgbClr val="18579B"/>
              </a:solidFill>
              <a:latin typeface="Calibri"/>
              <a:ea typeface="Calibri"/>
              <a:cs typeface="Calibri"/>
              <a:sym typeface="Calibri"/>
            </a:endParaRPr>
          </a:p>
          <a:p>
            <a:pPr marL="719138" lvl="0" indent="-635000" algn="l" rtl="0">
              <a:lnSpc>
                <a:spcPct val="100000"/>
              </a:lnSpc>
              <a:spcBef>
                <a:spcPts val="2000"/>
              </a:spcBef>
              <a:spcAft>
                <a:spcPts val="0"/>
              </a:spcAft>
              <a:buClr>
                <a:srgbClr val="FF0000"/>
              </a:buClr>
              <a:buSzPts val="3600"/>
              <a:buFont typeface="Calibri"/>
              <a:buChar char="•"/>
            </a:pPr>
            <a:r>
              <a:rPr lang="es" sz="3600">
                <a:solidFill>
                  <a:srgbClr val="FF0000"/>
                </a:solidFill>
                <a:latin typeface="Calibri"/>
                <a:ea typeface="Calibri"/>
                <a:cs typeface="Calibri"/>
                <a:sym typeface="Calibri"/>
              </a:rPr>
              <a:t>Separe las puntuaciones del equipo </a:t>
            </a:r>
            <a:r>
              <a:rPr lang="es" sz="3600">
                <a:latin typeface="Calibri"/>
                <a:ea typeface="Calibri"/>
                <a:cs typeface="Calibri"/>
                <a:sym typeface="Calibri"/>
              </a:rPr>
              <a:t>usando la misma barra diagonal que en el </a:t>
            </a:r>
            <a:r>
              <a:rPr lang="es" sz="3600">
                <a:solidFill>
                  <a:srgbClr val="FF0000"/>
                </a:solidFill>
                <a:latin typeface="Calibri"/>
                <a:ea typeface="Calibri"/>
                <a:cs typeface="Calibri"/>
                <a:sym typeface="Calibri"/>
              </a:rPr>
              <a:t>clip del servidor </a:t>
            </a:r>
            <a:r>
              <a:rPr lang="es" sz="3600">
                <a:latin typeface="Calibri"/>
                <a:ea typeface="Calibri"/>
                <a:cs typeface="Calibri"/>
                <a:sym typeface="Calibri"/>
              </a:rPr>
              <a:t>:</a:t>
            </a:r>
            <a:endParaRPr sz="3600">
              <a:latin typeface="Calibri"/>
              <a:ea typeface="Calibri"/>
              <a:cs typeface="Calibri"/>
              <a:sym typeface="Calibri"/>
            </a:endParaRPr>
          </a:p>
          <a:p>
            <a:pPr marL="1439863" lvl="1" indent="-635000" algn="l" rtl="0">
              <a:lnSpc>
                <a:spcPct val="100000"/>
              </a:lnSpc>
              <a:spcBef>
                <a:spcPts val="600"/>
              </a:spcBef>
              <a:spcAft>
                <a:spcPts val="0"/>
              </a:spcAft>
              <a:buClr>
                <a:srgbClr val="18579B"/>
              </a:buClr>
              <a:buSzPts val="3600"/>
              <a:buFont typeface="Courier New"/>
              <a:buChar char="o"/>
            </a:pPr>
            <a:r>
              <a:rPr lang="es" sz="3600">
                <a:solidFill>
                  <a:srgbClr val="18579B"/>
                </a:solidFill>
                <a:latin typeface="Calibri"/>
                <a:ea typeface="Calibri"/>
                <a:cs typeface="Calibri"/>
                <a:sym typeface="Calibri"/>
              </a:rPr>
              <a:t>1er servidor = barra diagonal </a:t>
            </a:r>
            <a:r>
              <a:rPr lang="es" sz="3600">
                <a:solidFill>
                  <a:srgbClr val="FF0000"/>
                </a:solidFill>
                <a:latin typeface="Calibri"/>
                <a:ea typeface="Calibri"/>
                <a:cs typeface="Calibri"/>
                <a:sym typeface="Calibri"/>
              </a:rPr>
              <a:t>( </a:t>
            </a:r>
            <a:r>
              <a:rPr lang="es" sz="3600" b="1">
                <a:solidFill>
                  <a:srgbClr val="FF0000"/>
                </a:solidFill>
                <a:latin typeface="Calibri"/>
                <a:ea typeface="Calibri"/>
                <a:cs typeface="Calibri"/>
                <a:sym typeface="Calibri"/>
              </a:rPr>
              <a:t>/ </a:t>
            </a:r>
            <a:r>
              <a:rPr lang="es" sz="3600">
                <a:solidFill>
                  <a:srgbClr val="FF0000"/>
                </a:solidFill>
                <a:latin typeface="Calibri"/>
                <a:ea typeface="Calibri"/>
                <a:cs typeface="Calibri"/>
                <a:sym typeface="Calibri"/>
              </a:rPr>
              <a:t>)</a:t>
            </a:r>
            <a:endParaRPr/>
          </a:p>
          <a:p>
            <a:pPr marL="1439863" lvl="1" indent="-635000" algn="l" rtl="0">
              <a:lnSpc>
                <a:spcPct val="100000"/>
              </a:lnSpc>
              <a:spcBef>
                <a:spcPts val="600"/>
              </a:spcBef>
              <a:spcAft>
                <a:spcPts val="0"/>
              </a:spcAft>
              <a:buClr>
                <a:srgbClr val="18579B"/>
              </a:buClr>
              <a:buSzPts val="3600"/>
              <a:buFont typeface="Courier New"/>
              <a:buChar char="o"/>
            </a:pPr>
            <a:r>
              <a:rPr lang="es" sz="3600">
                <a:latin typeface="Calibri"/>
                <a:ea typeface="Calibri"/>
                <a:cs typeface="Calibri"/>
                <a:sym typeface="Calibri"/>
              </a:rPr>
              <a:t>2.º servidor </a:t>
            </a:r>
            <a:r>
              <a:rPr lang="es" sz="3600" baseline="30000">
                <a:latin typeface="Calibri"/>
                <a:ea typeface="Calibri"/>
                <a:cs typeface="Calibri"/>
                <a:sym typeface="Calibri"/>
              </a:rPr>
              <a:t>= </a:t>
            </a:r>
            <a:r>
              <a:rPr lang="es" sz="3600">
                <a:latin typeface="Calibri"/>
                <a:ea typeface="Calibri"/>
                <a:cs typeface="Calibri"/>
                <a:sym typeface="Calibri"/>
              </a:rPr>
              <a:t>barra invertida </a:t>
            </a:r>
            <a:r>
              <a:rPr lang="es" sz="3600">
                <a:solidFill>
                  <a:srgbClr val="FF0000"/>
                </a:solidFill>
                <a:latin typeface="Calibri"/>
                <a:ea typeface="Calibri"/>
                <a:cs typeface="Calibri"/>
                <a:sym typeface="Calibri"/>
              </a:rPr>
              <a:t>( </a:t>
            </a:r>
            <a:r>
              <a:rPr lang="es" sz="3600" b="1">
                <a:solidFill>
                  <a:srgbClr val="FF0000"/>
                </a:solidFill>
                <a:latin typeface="Calibri"/>
                <a:ea typeface="Calibri"/>
                <a:cs typeface="Calibri"/>
                <a:sym typeface="Calibri"/>
              </a:rPr>
              <a:t>\ </a:t>
            </a:r>
            <a:r>
              <a:rPr lang="es" sz="3600">
                <a:solidFill>
                  <a:srgbClr val="FF0000"/>
                </a:solidFill>
                <a:latin typeface="Calibri"/>
                <a:ea typeface="Calibri"/>
                <a:cs typeface="Calibri"/>
                <a:sym typeface="Calibri"/>
              </a:rPr>
              <a:t>)</a:t>
            </a:r>
            <a:endParaRPr/>
          </a:p>
        </p:txBody>
      </p:sp>
      <p:sp>
        <p:nvSpPr>
          <p:cNvPr id="834" name="Google Shape;834;p11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111</a:t>
            </a:fld>
            <a:endParaRPr/>
          </a:p>
        </p:txBody>
      </p:sp>
    </p:spTree>
    <p:extLst>
      <p:ext uri="{BB962C8B-B14F-4D97-AF65-F5344CB8AC3E}">
        <p14:creationId xmlns:p14="http://schemas.microsoft.com/office/powerpoint/2010/main" val="24942813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2"/>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0" lvl="0" indent="0" algn="ctr" rtl="0">
              <a:lnSpc>
                <a:spcPct val="100000"/>
              </a:lnSpc>
              <a:spcBef>
                <a:spcPts val="0"/>
              </a:spcBef>
              <a:spcAft>
                <a:spcPts val="0"/>
              </a:spcAft>
              <a:buSzPts val="4400"/>
              <a:buFont typeface="Noto Sans Symbols"/>
              <a:buNone/>
            </a:pPr>
            <a:r>
              <a:rPr lang="es" sz="4400" b="1">
                <a:solidFill>
                  <a:srgbClr val="18579B"/>
                </a:solidFill>
                <a:latin typeface="Calibri"/>
                <a:ea typeface="Calibri"/>
                <a:cs typeface="Calibri"/>
                <a:sym typeface="Calibri"/>
              </a:rPr>
              <a:t>Ejemplo de tiempo de espera</a:t>
            </a:r>
            <a:endParaRPr/>
          </a:p>
          <a:p>
            <a:pPr marL="0" lvl="0" indent="0" algn="ctr" rtl="0">
              <a:lnSpc>
                <a:spcPct val="100000"/>
              </a:lnSpc>
              <a:spcBef>
                <a:spcPts val="600"/>
              </a:spcBef>
              <a:spcAft>
                <a:spcPts val="0"/>
              </a:spcAft>
              <a:buSzPts val="3200"/>
              <a:buFont typeface="Noto Sans Symbols"/>
              <a:buNone/>
            </a:pPr>
            <a:r>
              <a:rPr lang="es" sz="3200" b="1">
                <a:solidFill>
                  <a:srgbClr val="18579B"/>
                </a:solidFill>
                <a:latin typeface="Calibri"/>
                <a:ea typeface="Calibri"/>
                <a:cs typeface="Calibri"/>
                <a:sym typeface="Calibri"/>
              </a:rPr>
              <a:t>Tiempo fuera llamado por el equipo de servicio en 6-4-1</a:t>
            </a:r>
            <a:endParaRPr/>
          </a:p>
        </p:txBody>
      </p:sp>
      <p:pic>
        <p:nvPicPr>
          <p:cNvPr id="840" name="Google Shape;840;p112" descr="Figure 9_2021.png"/>
          <p:cNvPicPr preferRelativeResize="0"/>
          <p:nvPr/>
        </p:nvPicPr>
        <p:blipFill rotWithShape="1">
          <a:blip r:embed="rId3">
            <a:alphaModFix/>
          </a:blip>
          <a:srcRect/>
          <a:stretch/>
        </p:blipFill>
        <p:spPr>
          <a:xfrm>
            <a:off x="2183675" y="1297578"/>
            <a:ext cx="8311504" cy="5437332"/>
          </a:xfrm>
          <a:prstGeom prst="rect">
            <a:avLst/>
          </a:prstGeom>
          <a:noFill/>
          <a:ln>
            <a:noFill/>
          </a:ln>
        </p:spPr>
      </p:pic>
      <p:sp>
        <p:nvSpPr>
          <p:cNvPr id="841" name="Google Shape;841;p11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112</a:t>
            </a:fld>
            <a:endParaRPr/>
          </a:p>
        </p:txBody>
      </p:sp>
    </p:spTree>
    <p:extLst>
      <p:ext uri="{BB962C8B-B14F-4D97-AF65-F5344CB8AC3E}">
        <p14:creationId xmlns:p14="http://schemas.microsoft.com/office/powerpoint/2010/main" val="32549192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13"/>
          <p:cNvSpPr txBox="1">
            <a:spLocks noGrp="1"/>
          </p:cNvSpPr>
          <p:nvPr>
            <p:ph type="body" idx="1"/>
          </p:nvPr>
        </p:nvSpPr>
        <p:spPr>
          <a:xfrm>
            <a:off x="914400" y="29367"/>
            <a:ext cx="10363200"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 sz="4000" b="1">
                <a:solidFill>
                  <a:srgbClr val="18579B"/>
                </a:solidFill>
                <a:latin typeface="Calibri"/>
                <a:ea typeface="Calibri"/>
                <a:cs typeface="Calibri"/>
                <a:sym typeface="Calibri"/>
              </a:rPr>
              <a:t>Tiempo de espera convocado por el equipo SERVING</a:t>
            </a:r>
            <a:endParaRPr/>
          </a:p>
          <a:p>
            <a:pPr marL="349250" lvl="0" indent="-349250" algn="ctr" rtl="0">
              <a:lnSpc>
                <a:spcPct val="100000"/>
              </a:lnSpc>
              <a:spcBef>
                <a:spcPts val="600"/>
              </a:spcBef>
              <a:spcAft>
                <a:spcPts val="0"/>
              </a:spcAft>
              <a:buSzPts val="3080"/>
              <a:buFont typeface="Calibri"/>
              <a:buNone/>
            </a:pPr>
            <a:r>
              <a:rPr lang="es" sz="2800" b="1">
                <a:solidFill>
                  <a:srgbClr val="18579B"/>
                </a:solidFill>
                <a:latin typeface="Calibri"/>
                <a:ea typeface="Calibri"/>
                <a:cs typeface="Calibri"/>
                <a:sym typeface="Calibri"/>
              </a:rPr>
              <a:t>Dibujar marca diagonal basada en puntuación</a:t>
            </a:r>
            <a:endParaRPr/>
          </a:p>
          <a:p>
            <a:pPr marL="349250" lvl="0" indent="-349250" algn="ctr" rtl="0">
              <a:lnSpc>
                <a:spcPct val="100000"/>
              </a:lnSpc>
              <a:spcBef>
                <a:spcPts val="600"/>
              </a:spcBef>
              <a:spcAft>
                <a:spcPts val="0"/>
              </a:spcAft>
              <a:buSzPts val="3080"/>
              <a:buFont typeface="Calibri"/>
              <a:buNone/>
            </a:pPr>
            <a:r>
              <a:rPr lang="es" sz="2800" b="1">
                <a:solidFill>
                  <a:srgbClr val="18579B"/>
                </a:solidFill>
                <a:latin typeface="Calibri"/>
                <a:ea typeface="Calibri"/>
                <a:cs typeface="Calibri"/>
                <a:sym typeface="Calibri"/>
              </a:rPr>
              <a:t>coloque los números arriba y abajo de la puntuación del equipo que sirve en la parte superior</a:t>
            </a:r>
            <a:endParaRPr/>
          </a:p>
        </p:txBody>
      </p:sp>
      <p:pic>
        <p:nvPicPr>
          <p:cNvPr id="847" name="Google Shape;847;p113"/>
          <p:cNvPicPr preferRelativeResize="0"/>
          <p:nvPr/>
        </p:nvPicPr>
        <p:blipFill rotWithShape="1">
          <a:blip r:embed="rId3">
            <a:alphaModFix/>
          </a:blip>
          <a:srcRect/>
          <a:stretch/>
        </p:blipFill>
        <p:spPr>
          <a:xfrm>
            <a:off x="3087189" y="2233748"/>
            <a:ext cx="6248400" cy="4267200"/>
          </a:xfrm>
          <a:prstGeom prst="rect">
            <a:avLst/>
          </a:prstGeom>
          <a:noFill/>
          <a:ln>
            <a:noFill/>
          </a:ln>
        </p:spPr>
      </p:pic>
      <p:sp>
        <p:nvSpPr>
          <p:cNvPr id="848" name="Google Shape;848;p11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113</a:t>
            </a:fld>
            <a:endParaRPr/>
          </a:p>
        </p:txBody>
      </p:sp>
    </p:spTree>
    <p:extLst>
      <p:ext uri="{BB962C8B-B14F-4D97-AF65-F5344CB8AC3E}">
        <p14:creationId xmlns:p14="http://schemas.microsoft.com/office/powerpoint/2010/main" val="32312777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14"/>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840"/>
              <a:buFont typeface="Calibri"/>
              <a:buNone/>
            </a:pPr>
            <a:r>
              <a:rPr lang="es" sz="4400" b="1">
                <a:solidFill>
                  <a:srgbClr val="18579B"/>
                </a:solidFill>
                <a:latin typeface="Calibri"/>
                <a:ea typeface="Calibri"/>
                <a:cs typeface="Calibri"/>
                <a:sym typeface="Calibri"/>
              </a:rPr>
              <a:t>Tiempo de espera convocado por el equipo RECEPTOR</a:t>
            </a:r>
            <a:endParaRPr/>
          </a:p>
        </p:txBody>
      </p:sp>
      <p:pic>
        <p:nvPicPr>
          <p:cNvPr id="854" name="Google Shape;854;p114" descr="Figure 10_2021.png"/>
          <p:cNvPicPr preferRelativeResize="0"/>
          <p:nvPr/>
        </p:nvPicPr>
        <p:blipFill rotWithShape="1">
          <a:blip r:embed="rId3">
            <a:alphaModFix/>
          </a:blip>
          <a:srcRect/>
          <a:stretch/>
        </p:blipFill>
        <p:spPr>
          <a:xfrm>
            <a:off x="1371600" y="1157722"/>
            <a:ext cx="9554509" cy="5700278"/>
          </a:xfrm>
          <a:prstGeom prst="rect">
            <a:avLst/>
          </a:prstGeom>
          <a:noFill/>
          <a:ln>
            <a:noFill/>
          </a:ln>
        </p:spPr>
      </p:pic>
      <p:sp>
        <p:nvSpPr>
          <p:cNvPr id="855" name="Google Shape;855;p11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114</a:t>
            </a:fld>
            <a:endParaRPr/>
          </a:p>
        </p:txBody>
      </p:sp>
    </p:spTree>
    <p:extLst>
      <p:ext uri="{BB962C8B-B14F-4D97-AF65-F5344CB8AC3E}">
        <p14:creationId xmlns:p14="http://schemas.microsoft.com/office/powerpoint/2010/main" val="15582545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5"/>
          <p:cNvSpPr txBox="1">
            <a:spLocks noGrp="1"/>
          </p:cNvSpPr>
          <p:nvPr>
            <p:ph type="body" idx="1"/>
          </p:nvPr>
        </p:nvSpPr>
        <p:spPr>
          <a:xfrm>
            <a:off x="1185334" y="29367"/>
            <a:ext cx="9939866"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4400"/>
              <a:buFont typeface="Calibri"/>
              <a:buNone/>
            </a:pPr>
            <a:r>
              <a:rPr lang="es" sz="4000" b="1">
                <a:solidFill>
                  <a:srgbClr val="18579B"/>
                </a:solidFill>
                <a:latin typeface="Calibri"/>
                <a:ea typeface="Calibri"/>
                <a:cs typeface="Calibri"/>
                <a:sym typeface="Calibri"/>
              </a:rPr>
              <a:t>Tiempo de espera convocado por el equipo RECEPTOR</a:t>
            </a:r>
            <a:endParaRPr/>
          </a:p>
        </p:txBody>
      </p:sp>
      <p:pic>
        <p:nvPicPr>
          <p:cNvPr id="861" name="Google Shape;861;p115"/>
          <p:cNvPicPr preferRelativeResize="0"/>
          <p:nvPr/>
        </p:nvPicPr>
        <p:blipFill rotWithShape="1">
          <a:blip r:embed="rId3">
            <a:alphaModFix/>
          </a:blip>
          <a:srcRect/>
          <a:stretch/>
        </p:blipFill>
        <p:spPr>
          <a:xfrm>
            <a:off x="3733800" y="1828800"/>
            <a:ext cx="5105400" cy="3958119"/>
          </a:xfrm>
          <a:prstGeom prst="rect">
            <a:avLst/>
          </a:prstGeom>
          <a:noFill/>
          <a:ln>
            <a:noFill/>
          </a:ln>
        </p:spPr>
      </p:pic>
      <p:sp>
        <p:nvSpPr>
          <p:cNvPr id="862" name="Google Shape;862;p11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115</a:t>
            </a:fld>
            <a:endParaRPr/>
          </a:p>
        </p:txBody>
      </p:sp>
    </p:spTree>
    <p:extLst>
      <p:ext uri="{BB962C8B-B14F-4D97-AF65-F5344CB8AC3E}">
        <p14:creationId xmlns:p14="http://schemas.microsoft.com/office/powerpoint/2010/main" val="14083557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16"/>
          <p:cNvSpPr txBox="1">
            <a:spLocks noGrp="1"/>
          </p:cNvSpPr>
          <p:nvPr>
            <p:ph type="body" idx="1"/>
          </p:nvPr>
        </p:nvSpPr>
        <p:spPr>
          <a:xfrm>
            <a:off x="504825" y="272606"/>
            <a:ext cx="11125200" cy="6705542"/>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2800"/>
              <a:buFont typeface="Calibri"/>
              <a:buNone/>
            </a:pPr>
            <a:r>
              <a:rPr lang="es" sz="2800">
                <a:latin typeface="Calibri"/>
                <a:ea typeface="Calibri"/>
                <a:cs typeface="Calibri"/>
                <a:sym typeface="Calibri"/>
              </a:rPr>
              <a:t>Procedimiento Estándar de Tiempo Muerto - </a:t>
            </a:r>
            <a:r>
              <a:rPr lang="es" sz="2800"/>
              <a:t>Tiempo Muerto Doble Entre Juegos</a:t>
            </a:r>
            <a:endParaRPr sz="2800">
              <a:latin typeface="Calibri"/>
              <a:ea typeface="Calibri"/>
              <a:cs typeface="Calibri"/>
              <a:sym typeface="Calibri"/>
            </a:endParaRPr>
          </a:p>
          <a:p>
            <a:pPr marL="0" lvl="0" indent="0" algn="ctr" rtl="0">
              <a:lnSpc>
                <a:spcPct val="80000"/>
              </a:lnSpc>
              <a:spcBef>
                <a:spcPts val="2000"/>
              </a:spcBef>
              <a:spcAft>
                <a:spcPts val="0"/>
              </a:spcAft>
              <a:buClr>
                <a:srgbClr val="18579B"/>
              </a:buClr>
              <a:buSzPts val="2000"/>
              <a:buFont typeface="Calibri"/>
              <a:buNone/>
            </a:pPr>
            <a:r>
              <a:rPr lang="es" sz="2000" i="1"/>
              <a:t>Tarjeta de puntuación del final del juego 1</a:t>
            </a:r>
            <a:endParaRPr/>
          </a:p>
        </p:txBody>
      </p:sp>
      <p:pic>
        <p:nvPicPr>
          <p:cNvPr id="868" name="Google Shape;868;p116" descr="Diagram&#10;&#10;Description automatically generated"/>
          <p:cNvPicPr preferRelativeResize="0"/>
          <p:nvPr/>
        </p:nvPicPr>
        <p:blipFill rotWithShape="1">
          <a:blip r:embed="rId3">
            <a:alphaModFix/>
          </a:blip>
          <a:srcRect/>
          <a:stretch/>
        </p:blipFill>
        <p:spPr>
          <a:xfrm>
            <a:off x="1838228" y="1187777"/>
            <a:ext cx="8201318" cy="5589225"/>
          </a:xfrm>
          <a:prstGeom prst="rect">
            <a:avLst/>
          </a:prstGeom>
          <a:noFill/>
          <a:ln>
            <a:noFill/>
          </a:ln>
        </p:spPr>
      </p:pic>
      <p:sp>
        <p:nvSpPr>
          <p:cNvPr id="869" name="Google Shape;869;p116"/>
          <p:cNvSpPr/>
          <p:nvPr/>
        </p:nvSpPr>
        <p:spPr>
          <a:xfrm>
            <a:off x="8143010" y="2646427"/>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0" name="Google Shape;870;p116"/>
          <p:cNvSpPr/>
          <p:nvPr/>
        </p:nvSpPr>
        <p:spPr>
          <a:xfrm>
            <a:off x="2580766" y="4333295"/>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1" name="Google Shape;871;p11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116</a:t>
            </a:fld>
            <a:endParaRPr/>
          </a:p>
        </p:txBody>
      </p:sp>
    </p:spTree>
    <p:extLst>
      <p:ext uri="{BB962C8B-B14F-4D97-AF65-F5344CB8AC3E}">
        <p14:creationId xmlns:p14="http://schemas.microsoft.com/office/powerpoint/2010/main" val="29532673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17"/>
          <p:cNvSpPr txBox="1">
            <a:spLocks noGrp="1"/>
          </p:cNvSpPr>
          <p:nvPr>
            <p:ph type="body" idx="1"/>
          </p:nvPr>
        </p:nvSpPr>
        <p:spPr>
          <a:xfrm>
            <a:off x="533400" y="152458"/>
            <a:ext cx="11125200" cy="6705542"/>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2800"/>
              <a:buFont typeface="Calibri"/>
              <a:buNone/>
            </a:pPr>
            <a:r>
              <a:rPr lang="es" sz="2800">
                <a:latin typeface="Calibri"/>
                <a:ea typeface="Calibri"/>
                <a:cs typeface="Calibri"/>
                <a:sym typeface="Calibri"/>
              </a:rPr>
              <a:t>Procedimiento Estándar de Tiempo Muerto - </a:t>
            </a:r>
            <a:r>
              <a:rPr lang="es" sz="2800"/>
              <a:t>Tiempo Muerto Doble Entre Juegos</a:t>
            </a:r>
            <a:endParaRPr sz="2400">
              <a:latin typeface="Calibri"/>
              <a:ea typeface="Calibri"/>
              <a:cs typeface="Calibri"/>
              <a:sym typeface="Calibri"/>
            </a:endParaRPr>
          </a:p>
          <a:p>
            <a:pPr marL="0" lvl="0" indent="0" algn="ctr" rtl="0">
              <a:lnSpc>
                <a:spcPct val="80000"/>
              </a:lnSpc>
              <a:spcBef>
                <a:spcPts val="600"/>
              </a:spcBef>
              <a:spcAft>
                <a:spcPts val="0"/>
              </a:spcAft>
              <a:buClr>
                <a:srgbClr val="18579B"/>
              </a:buClr>
              <a:buSzPts val="2000"/>
              <a:buFont typeface="Calibri"/>
              <a:buNone/>
            </a:pPr>
            <a:r>
              <a:rPr lang="es" sz="2000" i="1"/>
              <a:t>Tarjeta de puntuación de inicio del juego 2</a:t>
            </a:r>
            <a:endParaRPr/>
          </a:p>
        </p:txBody>
      </p:sp>
      <p:pic>
        <p:nvPicPr>
          <p:cNvPr id="877" name="Google Shape;877;p117" descr="Diagram&#10;&#10;Description automatically generated"/>
          <p:cNvPicPr preferRelativeResize="0"/>
          <p:nvPr/>
        </p:nvPicPr>
        <p:blipFill rotWithShape="1">
          <a:blip r:embed="rId3">
            <a:alphaModFix/>
          </a:blip>
          <a:srcRect/>
          <a:stretch/>
        </p:blipFill>
        <p:spPr>
          <a:xfrm>
            <a:off x="1417244" y="857839"/>
            <a:ext cx="6711979" cy="5919163"/>
          </a:xfrm>
          <a:prstGeom prst="rect">
            <a:avLst/>
          </a:prstGeom>
          <a:noFill/>
          <a:ln>
            <a:noFill/>
          </a:ln>
        </p:spPr>
      </p:pic>
      <p:sp>
        <p:nvSpPr>
          <p:cNvPr id="878" name="Google Shape;878;p117"/>
          <p:cNvSpPr/>
          <p:nvPr/>
        </p:nvSpPr>
        <p:spPr>
          <a:xfrm>
            <a:off x="1783774" y="4397663"/>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879" name="Google Shape;879;p117"/>
          <p:cNvSpPr/>
          <p:nvPr/>
        </p:nvSpPr>
        <p:spPr>
          <a:xfrm>
            <a:off x="6420428" y="3139602"/>
            <a:ext cx="914400" cy="914400"/>
          </a:xfrm>
          <a:prstGeom prst="ellipse">
            <a:avLst/>
          </a:prstGeom>
          <a:solidFill>
            <a:srgbClr val="FFFFFF">
              <a:alpha val="0"/>
            </a:srgbClr>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880" name="Google Shape;880;p117"/>
          <p:cNvPicPr preferRelativeResize="0"/>
          <p:nvPr/>
        </p:nvPicPr>
        <p:blipFill rotWithShape="1">
          <a:blip r:embed="rId4">
            <a:alphaModFix/>
          </a:blip>
          <a:srcRect/>
          <a:stretch/>
        </p:blipFill>
        <p:spPr>
          <a:xfrm>
            <a:off x="8379691" y="3158662"/>
            <a:ext cx="3529377" cy="2862885"/>
          </a:xfrm>
          <a:prstGeom prst="rect">
            <a:avLst/>
          </a:prstGeom>
          <a:noFill/>
          <a:ln>
            <a:noFill/>
          </a:ln>
        </p:spPr>
      </p:pic>
      <p:cxnSp>
        <p:nvCxnSpPr>
          <p:cNvPr id="881" name="Google Shape;881;p117"/>
          <p:cNvCxnSpPr/>
          <p:nvPr/>
        </p:nvCxnSpPr>
        <p:spPr>
          <a:xfrm rot="10800000" flipH="1">
            <a:off x="2447636" y="4279769"/>
            <a:ext cx="6451267" cy="117894"/>
          </a:xfrm>
          <a:prstGeom prst="straightConnector1">
            <a:avLst/>
          </a:prstGeom>
          <a:noFill/>
          <a:ln w="25400" cap="flat" cmpd="sng">
            <a:solidFill>
              <a:schemeClr val="accent1"/>
            </a:solidFill>
            <a:prstDash val="solid"/>
            <a:round/>
            <a:headEnd type="none" w="sm" len="sm"/>
            <a:tailEnd type="triangle" w="med" len="med"/>
          </a:ln>
        </p:spPr>
      </p:cxnSp>
      <p:sp>
        <p:nvSpPr>
          <p:cNvPr id="882" name="Google Shape;882;p11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117</a:t>
            </a:fld>
            <a:endParaRPr/>
          </a:p>
        </p:txBody>
      </p:sp>
    </p:spTree>
    <p:extLst>
      <p:ext uri="{BB962C8B-B14F-4D97-AF65-F5344CB8AC3E}">
        <p14:creationId xmlns:p14="http://schemas.microsoft.com/office/powerpoint/2010/main" val="35856662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8"/>
          <p:cNvSpPr txBox="1">
            <a:spLocks noGrp="1"/>
          </p:cNvSpPr>
          <p:nvPr>
            <p:ph type="body" idx="1"/>
          </p:nvPr>
        </p:nvSpPr>
        <p:spPr>
          <a:xfrm>
            <a:off x="1241778" y="29367"/>
            <a:ext cx="9187071" cy="6705542"/>
          </a:xfrm>
          <a:prstGeom prst="rect">
            <a:avLst/>
          </a:prstGeom>
          <a:noFill/>
          <a:ln>
            <a:noFill/>
          </a:ln>
        </p:spPr>
        <p:txBody>
          <a:bodyPr spcFirstLastPara="1" wrap="square" lIns="45700" tIns="45700" rIns="45700" bIns="45700" anchor="t" anchorCtr="0">
            <a:noAutofit/>
          </a:bodyPr>
          <a:lstStyle/>
          <a:p>
            <a:pPr marL="0" lvl="0" indent="0" algn="ctr" rtl="0">
              <a:lnSpc>
                <a:spcPct val="100000"/>
              </a:lnSpc>
              <a:spcBef>
                <a:spcPts val="0"/>
              </a:spcBef>
              <a:spcAft>
                <a:spcPts val="0"/>
              </a:spcAft>
              <a:buClr>
                <a:srgbClr val="18579B"/>
              </a:buClr>
              <a:buSzPts val="4800"/>
              <a:buFont typeface="Calibri"/>
              <a:buNone/>
            </a:pPr>
            <a:r>
              <a:rPr lang="es" sz="4800">
                <a:latin typeface="Calibri"/>
                <a:ea typeface="Calibri"/>
                <a:cs typeface="Calibri"/>
                <a:sym typeface="Calibri"/>
              </a:rPr>
              <a:t>Procedimientos de tiempo fuera </a:t>
            </a:r>
            <a:r>
              <a:rPr lang="es" sz="2800" b="0">
                <a:latin typeface="Calibri"/>
                <a:ea typeface="Calibri"/>
                <a:cs typeface="Calibri"/>
                <a:sym typeface="Calibri"/>
              </a:rPr>
              <a:t>(continuación)</a:t>
            </a:r>
            <a:endParaRPr sz="2800" b="0">
              <a:latin typeface="Calibri"/>
              <a:ea typeface="Calibri"/>
              <a:cs typeface="Calibri"/>
              <a:sym typeface="Calibri"/>
            </a:endParaRPr>
          </a:p>
          <a:p>
            <a:pPr marL="0" lvl="0" indent="0" algn="ctr" rtl="0">
              <a:lnSpc>
                <a:spcPct val="100000"/>
              </a:lnSpc>
              <a:spcBef>
                <a:spcPts val="2000"/>
              </a:spcBef>
              <a:spcAft>
                <a:spcPts val="0"/>
              </a:spcAft>
              <a:buClr>
                <a:srgbClr val="18579B"/>
              </a:buClr>
              <a:buSzPts val="800"/>
              <a:buFont typeface="Calibri"/>
              <a:buNone/>
            </a:pPr>
            <a:endParaRPr sz="800">
              <a:latin typeface="Calibri"/>
              <a:ea typeface="Calibri"/>
              <a:cs typeface="Calibri"/>
              <a:sym typeface="Calibri"/>
            </a:endParaRPr>
          </a:p>
          <a:p>
            <a:pPr marL="903288" lvl="0" indent="-719138" algn="l" rtl="0">
              <a:lnSpc>
                <a:spcPct val="100000"/>
              </a:lnSpc>
              <a:spcBef>
                <a:spcPts val="2000"/>
              </a:spcBef>
              <a:spcAft>
                <a:spcPts val="0"/>
              </a:spcAft>
              <a:buClr>
                <a:srgbClr val="FF0000"/>
              </a:buClr>
              <a:buSzPts val="3600"/>
              <a:buFont typeface="Calibri"/>
              <a:buChar char="•"/>
            </a:pPr>
            <a:r>
              <a:rPr lang="es" sz="3600">
                <a:solidFill>
                  <a:srgbClr val="FF0000"/>
                </a:solidFill>
                <a:latin typeface="Calibri"/>
                <a:ea typeface="Calibri"/>
                <a:cs typeface="Calibri"/>
                <a:sym typeface="Calibri"/>
              </a:rPr>
              <a:t>Informar </a:t>
            </a:r>
            <a:r>
              <a:rPr lang="es" sz="3600">
                <a:latin typeface="Calibri"/>
                <a:ea typeface="Calibri"/>
                <a:cs typeface="Calibri"/>
                <a:sym typeface="Calibri"/>
              </a:rPr>
              <a:t>a cada </a:t>
            </a:r>
            <a:r>
              <a:rPr lang="es" sz="3600"/>
              <a:t>equipo </a:t>
            </a:r>
            <a:r>
              <a:rPr lang="es" sz="3600">
                <a:latin typeface="Calibri"/>
                <a:ea typeface="Calibri"/>
                <a:cs typeface="Calibri"/>
                <a:sym typeface="Calibri"/>
              </a:rPr>
              <a:t>de </a:t>
            </a:r>
            <a:r>
              <a:rPr lang="es" sz="3600">
                <a:solidFill>
                  <a:srgbClr val="FF0000"/>
                </a:solidFill>
              </a:rPr>
              <a:t>los tiempos </a:t>
            </a:r>
            <a:r>
              <a:rPr lang="es" sz="3600">
                <a:solidFill>
                  <a:srgbClr val="FF0000"/>
                </a:solidFill>
                <a:latin typeface="Calibri"/>
                <a:ea typeface="Calibri"/>
                <a:cs typeface="Calibri"/>
                <a:sym typeface="Calibri"/>
              </a:rPr>
              <a:t>muertos restantes </a:t>
            </a:r>
            <a:r>
              <a:rPr lang="es" sz="2800">
                <a:solidFill>
                  <a:srgbClr val="FF0000"/>
                </a:solidFill>
                <a:latin typeface="Calibri"/>
                <a:ea typeface="Calibri"/>
                <a:cs typeface="Calibri"/>
                <a:sym typeface="Calibri"/>
              </a:rPr>
              <a:t>(generalmente justo antes de reiniciar el juego)</a:t>
            </a:r>
            <a:endParaRPr/>
          </a:p>
          <a:p>
            <a:pPr marL="903288" lvl="0" indent="-668338" algn="l" rtl="0">
              <a:lnSpc>
                <a:spcPct val="100000"/>
              </a:lnSpc>
              <a:spcBef>
                <a:spcPts val="2000"/>
              </a:spcBef>
              <a:spcAft>
                <a:spcPts val="0"/>
              </a:spcAft>
              <a:buClr>
                <a:srgbClr val="18579B"/>
              </a:buClr>
              <a:buSzPts val="800"/>
              <a:buFont typeface="Calibri"/>
              <a:buNone/>
            </a:pPr>
            <a:endParaRPr sz="800">
              <a:solidFill>
                <a:srgbClr val="FF0000"/>
              </a:solidFill>
              <a:latin typeface="Calibri"/>
              <a:ea typeface="Calibri"/>
              <a:cs typeface="Calibri"/>
              <a:sym typeface="Calibri"/>
            </a:endParaRPr>
          </a:p>
          <a:p>
            <a:pPr marL="903288" lvl="0" indent="-719138" algn="l" rtl="0">
              <a:lnSpc>
                <a:spcPct val="100000"/>
              </a:lnSpc>
              <a:spcBef>
                <a:spcPts val="2000"/>
              </a:spcBef>
              <a:spcAft>
                <a:spcPts val="0"/>
              </a:spcAft>
              <a:buClr>
                <a:srgbClr val="18579B"/>
              </a:buClr>
              <a:buSzPts val="3600"/>
              <a:buFont typeface="Calibri"/>
              <a:buChar char="•"/>
            </a:pPr>
            <a:r>
              <a:rPr lang="es" sz="3600">
                <a:latin typeface="Calibri"/>
                <a:ea typeface="Calibri"/>
                <a:cs typeface="Calibri"/>
                <a:sym typeface="Calibri"/>
              </a:rPr>
              <a:t>Si un jugador </a:t>
            </a:r>
            <a:r>
              <a:rPr lang="es" sz="3600">
                <a:solidFill>
                  <a:srgbClr val="FF0000"/>
                </a:solidFill>
              </a:rPr>
              <a:t>sale </a:t>
            </a:r>
            <a:r>
              <a:rPr lang="es" sz="3600">
                <a:solidFill>
                  <a:srgbClr val="FF0000"/>
                </a:solidFill>
                <a:latin typeface="Calibri"/>
                <a:ea typeface="Calibri"/>
                <a:cs typeface="Calibri"/>
                <a:sym typeface="Calibri"/>
              </a:rPr>
              <a:t>de la </a:t>
            </a:r>
            <a:r>
              <a:rPr lang="es" sz="3600">
                <a:solidFill>
                  <a:srgbClr val="FF0000"/>
                </a:solidFill>
              </a:rPr>
              <a:t>pista </a:t>
            </a:r>
            <a:r>
              <a:rPr lang="es" sz="3600">
                <a:solidFill>
                  <a:srgbClr val="FF0000"/>
                </a:solidFill>
                <a:latin typeface="Calibri"/>
                <a:ea typeface="Calibri"/>
                <a:cs typeface="Calibri"/>
                <a:sym typeface="Calibri"/>
              </a:rPr>
              <a:t>con el pádel </a:t>
            </a:r>
            <a:r>
              <a:rPr lang="es" sz="3600">
                <a:latin typeface="Calibri"/>
                <a:ea typeface="Calibri"/>
                <a:cs typeface="Calibri"/>
                <a:sym typeface="Calibri"/>
              </a:rPr>
              <a:t>,</a:t>
            </a:r>
            <a:r>
              <a:rPr lang="es" sz="3600"/>
              <a:t> </a:t>
            </a:r>
            <a:r>
              <a:rPr lang="es" sz="3600" b="1" i="1">
                <a:solidFill>
                  <a:srgbClr val="FF0000"/>
                </a:solidFill>
              </a:rPr>
              <a:t>R </a:t>
            </a:r>
            <a:r>
              <a:rPr lang="es" sz="3600" b="1" i="1">
                <a:solidFill>
                  <a:srgbClr val="FF0000"/>
                </a:solidFill>
                <a:latin typeface="Calibri"/>
                <a:ea typeface="Calibri"/>
                <a:cs typeface="Calibri"/>
                <a:sym typeface="Calibri"/>
              </a:rPr>
              <a:t>e inspeccione </a:t>
            </a:r>
            <a:r>
              <a:rPr lang="es" sz="3600">
                <a:latin typeface="Calibri"/>
                <a:ea typeface="Calibri"/>
                <a:cs typeface="Calibri"/>
                <a:sym typeface="Calibri"/>
              </a:rPr>
              <a:t>antes de </a:t>
            </a:r>
            <a:r>
              <a:rPr lang="es" sz="3600"/>
              <a:t>que se </a:t>
            </a:r>
            <a:r>
              <a:rPr lang="es" sz="3600">
                <a:latin typeface="Calibri"/>
                <a:ea typeface="Calibri"/>
                <a:cs typeface="Calibri"/>
                <a:sym typeface="Calibri"/>
              </a:rPr>
              <a:t>reanude el </a:t>
            </a:r>
            <a:endParaRPr sz="3600">
              <a:latin typeface="Calibri"/>
              <a:ea typeface="Calibri"/>
              <a:cs typeface="Calibri"/>
              <a:sym typeface="Calibri"/>
            </a:endParaRPr>
          </a:p>
          <a:p>
            <a:pPr marL="903288" lvl="0" indent="-668338" algn="l" rtl="0">
              <a:lnSpc>
                <a:spcPct val="100000"/>
              </a:lnSpc>
              <a:spcBef>
                <a:spcPts val="2000"/>
              </a:spcBef>
              <a:spcAft>
                <a:spcPts val="0"/>
              </a:spcAft>
              <a:buClr>
                <a:srgbClr val="18579B"/>
              </a:buClr>
              <a:buSzPts val="800"/>
              <a:buFont typeface="Calibri"/>
              <a:buNone/>
            </a:pPr>
            <a:endParaRPr sz="800">
              <a:latin typeface="Calibri"/>
              <a:ea typeface="Calibri"/>
              <a:cs typeface="Calibri"/>
              <a:sym typeface="Calibri"/>
            </a:endParaRPr>
          </a:p>
          <a:p>
            <a:pPr marL="903288" lvl="0" indent="-719138" algn="l" rtl="0">
              <a:lnSpc>
                <a:spcPct val="100000"/>
              </a:lnSpc>
              <a:spcBef>
                <a:spcPts val="2000"/>
              </a:spcBef>
              <a:spcAft>
                <a:spcPts val="0"/>
              </a:spcAft>
              <a:buClr>
                <a:srgbClr val="FF0000"/>
              </a:buClr>
              <a:buSzPts val="3600"/>
              <a:buFont typeface="Calibri"/>
              <a:buChar char="•"/>
            </a:pPr>
            <a:r>
              <a:rPr lang="es" sz="3600">
                <a:solidFill>
                  <a:srgbClr val="FF0000"/>
                </a:solidFill>
                <a:latin typeface="Calibri"/>
                <a:ea typeface="Calibri"/>
                <a:cs typeface="Calibri"/>
                <a:sym typeface="Calibri"/>
              </a:rPr>
              <a:t>Observe a los jugadores </a:t>
            </a:r>
            <a:r>
              <a:rPr lang="es" sz="3600">
                <a:latin typeface="Calibri"/>
                <a:ea typeface="Calibri"/>
                <a:cs typeface="Calibri"/>
                <a:sym typeface="Calibri"/>
              </a:rPr>
              <a:t>: si parece que están </a:t>
            </a:r>
            <a:r>
              <a:rPr lang="es" sz="3600">
                <a:solidFill>
                  <a:srgbClr val="FF0000"/>
                </a:solidFill>
                <a:latin typeface="Calibri"/>
                <a:ea typeface="Calibri"/>
                <a:cs typeface="Calibri"/>
                <a:sym typeface="Calibri"/>
              </a:rPr>
              <a:t>retomando su posición antes de tiempo </a:t>
            </a:r>
            <a:r>
              <a:rPr lang="es" sz="3600">
                <a:latin typeface="Calibri"/>
                <a:ea typeface="Calibri"/>
                <a:cs typeface="Calibri"/>
                <a:sym typeface="Calibri"/>
              </a:rPr>
              <a:t>, muévase hacia su puesto y verifique que estén listos.</a:t>
            </a:r>
            <a:endParaRPr sz="3600">
              <a:latin typeface="Calibri"/>
              <a:ea typeface="Calibri"/>
              <a:cs typeface="Calibri"/>
              <a:sym typeface="Calibri"/>
            </a:endParaRPr>
          </a:p>
        </p:txBody>
      </p:sp>
      <p:sp>
        <p:nvSpPr>
          <p:cNvPr id="888" name="Google Shape;888;p11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118</a:t>
            </a:fld>
            <a:endParaRPr/>
          </a:p>
        </p:txBody>
      </p:sp>
    </p:spTree>
    <p:extLst>
      <p:ext uri="{BB962C8B-B14F-4D97-AF65-F5344CB8AC3E}">
        <p14:creationId xmlns:p14="http://schemas.microsoft.com/office/powerpoint/2010/main" val="13947414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19"/>
          <p:cNvSpPr txBox="1">
            <a:spLocks noGrp="1"/>
          </p:cNvSpPr>
          <p:nvPr>
            <p:ph type="body" idx="1"/>
          </p:nvPr>
        </p:nvSpPr>
        <p:spPr>
          <a:xfrm>
            <a:off x="1219200" y="29367"/>
            <a:ext cx="9829800" cy="6705542"/>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Clr>
                <a:srgbClr val="18579B"/>
              </a:buClr>
              <a:buSzPts val="4800"/>
              <a:buFont typeface="Calibri"/>
              <a:buNone/>
            </a:pPr>
            <a:r>
              <a:rPr lang="es" sz="4800">
                <a:latin typeface="Calibri"/>
                <a:ea typeface="Calibri"/>
                <a:cs typeface="Calibri"/>
                <a:sym typeface="Calibri"/>
              </a:rPr>
              <a:t>Procedimientos de tiempo fuera</a:t>
            </a:r>
            <a:r>
              <a:rPr lang="es">
                <a:latin typeface="Calibri"/>
                <a:ea typeface="Calibri"/>
                <a:cs typeface="Calibri"/>
                <a:sym typeface="Calibri"/>
              </a:rPr>
              <a:t> </a:t>
            </a:r>
            <a:r>
              <a:rPr lang="es" sz="2400" b="0">
                <a:latin typeface="Calibri"/>
                <a:ea typeface="Calibri"/>
                <a:cs typeface="Calibri"/>
                <a:sym typeface="Calibri"/>
              </a:rPr>
              <a:t>(continuación)</a:t>
            </a:r>
            <a:endParaRPr sz="900">
              <a:latin typeface="Calibri"/>
              <a:ea typeface="Calibri"/>
              <a:cs typeface="Calibri"/>
              <a:sym typeface="Calibri"/>
            </a:endParaRPr>
          </a:p>
          <a:p>
            <a:pPr marL="903288" lvl="0" indent="-819150" algn="l" rtl="0">
              <a:lnSpc>
                <a:spcPct val="100000"/>
              </a:lnSpc>
              <a:spcBef>
                <a:spcPts val="2000"/>
              </a:spcBef>
              <a:spcAft>
                <a:spcPts val="0"/>
              </a:spcAft>
              <a:buClr>
                <a:srgbClr val="FF0000"/>
              </a:buClr>
              <a:buSzPts val="3600"/>
              <a:buFont typeface="Calibri"/>
              <a:buChar char="•"/>
            </a:pPr>
            <a:r>
              <a:rPr lang="es" sz="3600">
                <a:solidFill>
                  <a:srgbClr val="FF0000"/>
                </a:solidFill>
                <a:latin typeface="Calibri"/>
                <a:ea typeface="Calibri"/>
                <a:cs typeface="Calibri"/>
                <a:sym typeface="Calibri"/>
              </a:rPr>
              <a:t>Pregunte si está listo </a:t>
            </a:r>
            <a:r>
              <a:rPr lang="es" sz="3600">
                <a:latin typeface="Calibri"/>
                <a:ea typeface="Calibri"/>
                <a:cs typeface="Calibri"/>
                <a:sym typeface="Calibri"/>
              </a:rPr>
              <a:t>para continuar y luego omita la notificación </a:t>
            </a:r>
            <a:endParaRPr/>
          </a:p>
          <a:p>
            <a:pPr marL="903288" lvl="0" indent="-819150" algn="l" rtl="0">
              <a:lnSpc>
                <a:spcPct val="100000"/>
              </a:lnSpc>
              <a:spcBef>
                <a:spcPts val="2000"/>
              </a:spcBef>
              <a:spcAft>
                <a:spcPts val="0"/>
              </a:spcAft>
              <a:buClr>
                <a:srgbClr val="18579B"/>
              </a:buClr>
              <a:buSzPts val="3600"/>
              <a:buFont typeface="Calibri"/>
              <a:buChar char="•"/>
            </a:pPr>
            <a:r>
              <a:rPr lang="es" sz="3600"/>
              <a:t>Si usa jueces de línea o un segundo árbitro, </a:t>
            </a:r>
            <a:r>
              <a:rPr lang="es" sz="3600">
                <a:solidFill>
                  <a:srgbClr val="FF0000"/>
                </a:solidFill>
              </a:rPr>
              <a:t>verifique la preparación</a:t>
            </a:r>
            <a:endParaRPr/>
          </a:p>
          <a:p>
            <a:pPr marL="903288" lvl="0" indent="-819150" algn="l" rtl="0">
              <a:lnSpc>
                <a:spcPct val="100000"/>
              </a:lnSpc>
              <a:spcBef>
                <a:spcPts val="2000"/>
              </a:spcBef>
              <a:spcAft>
                <a:spcPts val="0"/>
              </a:spcAft>
              <a:buClr>
                <a:srgbClr val="FF0000"/>
              </a:buClr>
              <a:buSzPts val="3600"/>
              <a:buFont typeface="Calibri"/>
              <a:buChar char="•"/>
            </a:pPr>
            <a:r>
              <a:rPr lang="es" sz="3600">
                <a:latin typeface="Calibri"/>
                <a:ea typeface="Calibri"/>
                <a:cs typeface="Calibri"/>
                <a:sym typeface="Calibri"/>
              </a:rPr>
              <a:t>los </a:t>
            </a:r>
            <a:r>
              <a:rPr lang="es" sz="3600">
                <a:solidFill>
                  <a:srgbClr val="FF0000"/>
                </a:solidFill>
                <a:latin typeface="Calibri"/>
                <a:ea typeface="Calibri"/>
                <a:cs typeface="Calibri"/>
                <a:sym typeface="Calibri"/>
              </a:rPr>
              <a:t>jugadores no están listos temprano , </a:t>
            </a:r>
            <a:endParaRPr sz="3600">
              <a:solidFill>
                <a:srgbClr val="FF0000"/>
              </a:solidFill>
              <a:latin typeface="Calibri"/>
              <a:ea typeface="Calibri"/>
              <a:cs typeface="Calibri"/>
              <a:sym typeface="Calibri"/>
            </a:endParaRPr>
          </a:p>
          <a:p>
            <a:pPr marL="903288" lvl="0" indent="-819150" algn="l" rtl="0">
              <a:lnSpc>
                <a:spcPct val="100000"/>
              </a:lnSpc>
              <a:spcBef>
                <a:spcPts val="2000"/>
              </a:spcBef>
              <a:spcAft>
                <a:spcPts val="0"/>
              </a:spcAft>
              <a:buClr>
                <a:srgbClr val="18579B"/>
              </a:buClr>
              <a:buSzPts val="3600"/>
              <a:buFont typeface="Calibri"/>
              <a:buChar char="•"/>
            </a:pPr>
            <a:r>
              <a:rPr lang="es" sz="3600">
                <a:latin typeface="Calibri"/>
                <a:ea typeface="Calibri"/>
                <a:cs typeface="Calibri"/>
                <a:sym typeface="Calibri"/>
              </a:rPr>
              <a:t>Si los jugadores no están listos temprano, </a:t>
            </a:r>
            <a:r>
              <a:rPr lang="es" sz="3600">
                <a:solidFill>
                  <a:srgbClr val="FF0000"/>
                </a:solidFill>
              </a:rPr>
              <a:t>en </a:t>
            </a:r>
            <a:r>
              <a:rPr lang="es" sz="3600"/>
              <a:t>la </a:t>
            </a:r>
            <a:r>
              <a:rPr lang="es" sz="3600">
                <a:solidFill>
                  <a:srgbClr val="FF0000"/>
                </a:solidFill>
                <a:latin typeface="Calibri"/>
                <a:ea typeface="Calibri"/>
                <a:cs typeface="Calibri"/>
                <a:sym typeface="Calibri"/>
              </a:rPr>
              <a:t>marca </a:t>
            </a:r>
            <a:r>
              <a:rPr lang="es" sz="3600">
                <a:solidFill>
                  <a:srgbClr val="FF0000"/>
                </a:solidFill>
              </a:rPr>
              <a:t>de </a:t>
            </a:r>
            <a:r>
              <a:rPr lang="es" sz="3600">
                <a:latin typeface="Calibri"/>
                <a:ea typeface="Calibri"/>
                <a:cs typeface="Calibri"/>
                <a:sym typeface="Calibri"/>
              </a:rPr>
              <a:t>1 </a:t>
            </a:r>
            <a:r>
              <a:rPr lang="es" sz="3600">
                <a:solidFill>
                  <a:srgbClr val="FF0000"/>
                </a:solidFill>
                <a:latin typeface="Calibri"/>
                <a:ea typeface="Calibri"/>
                <a:cs typeface="Calibri"/>
                <a:sym typeface="Calibri"/>
              </a:rPr>
              <a:t>minuto , </a:t>
            </a:r>
            <a:r>
              <a:rPr lang="es" sz="3600">
                <a:latin typeface="Calibri"/>
                <a:ea typeface="Calibri"/>
                <a:cs typeface="Calibri"/>
                <a:sym typeface="Calibri"/>
              </a:rPr>
              <a:t>anuncie el </a:t>
            </a:r>
            <a:r>
              <a:rPr lang="es" sz="3600">
                <a:solidFill>
                  <a:srgbClr val="FF0000"/>
                </a:solidFill>
                <a:latin typeface="Calibri"/>
                <a:ea typeface="Calibri"/>
                <a:cs typeface="Calibri"/>
                <a:sym typeface="Calibri"/>
              </a:rPr>
              <a:t>" </a:t>
            </a:r>
            <a:endParaRPr/>
          </a:p>
        </p:txBody>
      </p:sp>
      <p:sp>
        <p:nvSpPr>
          <p:cNvPr id="894" name="Google Shape;894;p11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119</a:t>
            </a:fld>
            <a:endParaRPr/>
          </a:p>
        </p:txBody>
      </p:sp>
    </p:spTree>
    <p:extLst>
      <p:ext uri="{BB962C8B-B14F-4D97-AF65-F5344CB8AC3E}">
        <p14:creationId xmlns:p14="http://schemas.microsoft.com/office/powerpoint/2010/main" val="2297347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2"/>
          <p:cNvSpPr txBox="1">
            <a:spLocks noGrp="1"/>
          </p:cNvSpPr>
          <p:nvPr>
            <p:ph type="body" idx="1"/>
          </p:nvPr>
        </p:nvSpPr>
        <p:spPr>
          <a:xfrm>
            <a:off x="207390" y="11281"/>
            <a:ext cx="11764651" cy="6446950"/>
          </a:xfrm>
          <a:prstGeom prst="rect">
            <a:avLst/>
          </a:prstGeom>
          <a:noFill/>
          <a:ln>
            <a:noFill/>
          </a:ln>
        </p:spPr>
        <p:txBody>
          <a:bodyPr spcFirstLastPara="1" wrap="square" lIns="45700" tIns="45700" rIns="45700" bIns="45700" anchor="t" anchorCtr="0">
            <a:normAutofit fontScale="92500" lnSpcReduction="10000"/>
          </a:bodyPr>
          <a:lstStyle/>
          <a:p>
            <a:pPr marL="0" lvl="1" indent="349250" algn="ctr" rtl="0">
              <a:lnSpc>
                <a:spcPct val="100000"/>
              </a:lnSpc>
              <a:spcBef>
                <a:spcPts val="0"/>
              </a:spcBef>
              <a:spcAft>
                <a:spcPts val="0"/>
              </a:spcAft>
              <a:buSzPct val="100000"/>
              <a:buFont typeface="Noto Sans Symbols"/>
              <a:buNone/>
            </a:pPr>
            <a:r>
              <a:rPr lang="es" sz="9300"/>
              <a:t>Código de conducta</a:t>
            </a:r>
            <a:endParaRPr/>
          </a:p>
          <a:p>
            <a:pPr marL="716395" lvl="1" indent="-367144" algn="l" rtl="0">
              <a:lnSpc>
                <a:spcPct val="100000"/>
              </a:lnSpc>
              <a:spcBef>
                <a:spcPts val="600"/>
              </a:spcBef>
              <a:spcAft>
                <a:spcPts val="0"/>
              </a:spcAft>
              <a:buSzPct val="110000"/>
              <a:buFont typeface="Arial"/>
              <a:buChar char="•"/>
            </a:pPr>
            <a:r>
              <a:rPr lang="es" sz="2400" b="0" i="0" u="none" strike="noStrike">
                <a:solidFill>
                  <a:srgbClr val="595959"/>
                </a:solidFill>
                <a:latin typeface="Calibri"/>
                <a:ea typeface="Calibri"/>
                <a:cs typeface="Calibri"/>
                <a:sym typeface="Calibri"/>
              </a:rPr>
              <a:t>Excusarse de arbitrar a un familiar, amigo cercano o compañero de dobles cuando pueda percibirse como un conflicto de intereses.</a:t>
            </a:r>
            <a:endParaRPr/>
          </a:p>
          <a:p>
            <a:pPr marL="716395" lvl="1" indent="-309029" algn="l" rtl="0">
              <a:lnSpc>
                <a:spcPct val="100000"/>
              </a:lnSpc>
              <a:spcBef>
                <a:spcPts val="600"/>
              </a:spcBef>
              <a:spcAft>
                <a:spcPts val="0"/>
              </a:spcAft>
              <a:buSzPct val="109999"/>
              <a:buFont typeface="Arial"/>
              <a:buNone/>
            </a:pPr>
            <a:endParaRPr sz="900" b="0" i="0" u="none" strike="noStrike">
              <a:solidFill>
                <a:srgbClr val="18579B"/>
              </a:solidFill>
              <a:latin typeface="Calibri"/>
              <a:ea typeface="Calibri"/>
              <a:cs typeface="Calibri"/>
              <a:sym typeface="Calibri"/>
            </a:endParaRPr>
          </a:p>
          <a:p>
            <a:pPr marL="716395" lvl="1" indent="-367144" algn="l" rtl="0">
              <a:lnSpc>
                <a:spcPct val="100000"/>
              </a:lnSpc>
              <a:spcBef>
                <a:spcPts val="600"/>
              </a:spcBef>
              <a:spcAft>
                <a:spcPts val="0"/>
              </a:spcAft>
              <a:buSzPct val="110000"/>
              <a:buFont typeface="Arial"/>
              <a:buChar char="•"/>
            </a:pPr>
            <a:r>
              <a:rPr lang="es" sz="2400" b="0" i="0" u="none" strike="noStrike">
                <a:solidFill>
                  <a:srgbClr val="595959"/>
                </a:solidFill>
                <a:latin typeface="Calibri"/>
                <a:ea typeface="Calibri"/>
                <a:cs typeface="Calibri"/>
                <a:sym typeface="Calibri"/>
              </a:rPr>
              <a:t>Mantenga una postura erguida y esté atento</a:t>
            </a:r>
            <a:endParaRPr sz="2400" b="0" i="0" u="none" strike="noStrike">
              <a:solidFill>
                <a:srgbClr val="18579B"/>
              </a:solidFill>
              <a:latin typeface="Calibri"/>
              <a:ea typeface="Calibri"/>
              <a:cs typeface="Calibri"/>
              <a:sym typeface="Calibri"/>
            </a:endParaRPr>
          </a:p>
          <a:p>
            <a:pPr marL="349250" lvl="1" indent="0" algn="l" rtl="0">
              <a:lnSpc>
                <a:spcPct val="100000"/>
              </a:lnSpc>
              <a:spcBef>
                <a:spcPts val="2000"/>
              </a:spcBef>
              <a:spcAft>
                <a:spcPts val="0"/>
              </a:spcAft>
              <a:buSzPct val="110000"/>
              <a:buNone/>
            </a:pPr>
            <a:r>
              <a:rPr lang="es" sz="2000" b="1" i="1" u="none" strike="noStrike">
                <a:solidFill>
                  <a:srgbClr val="FF0000"/>
                </a:solidFill>
                <a:latin typeface="Calibri"/>
                <a:ea typeface="Calibri"/>
                <a:cs typeface="Calibri"/>
                <a:sym typeface="Calibri"/>
              </a:rPr>
              <a:t>NO:</a:t>
            </a:r>
            <a:endParaRPr sz="2000" b="1" i="1">
              <a:solidFill>
                <a:srgbClr val="FF0000"/>
              </a:solidFill>
              <a:latin typeface="Calibri"/>
              <a:ea typeface="Calibri"/>
              <a:cs typeface="Calibri"/>
              <a:sym typeface="Calibri"/>
            </a:endParaRPr>
          </a:p>
          <a:p>
            <a:pPr marL="716395" lvl="1" indent="-367144" algn="l" rtl="0">
              <a:lnSpc>
                <a:spcPct val="100000"/>
              </a:lnSpc>
              <a:spcBef>
                <a:spcPts val="2000"/>
              </a:spcBef>
              <a:spcAft>
                <a:spcPts val="0"/>
              </a:spcAft>
              <a:buSzPct val="110000"/>
              <a:buFont typeface="Arial"/>
              <a:buChar char="•"/>
            </a:pPr>
            <a:r>
              <a:rPr lang="es" sz="2400" b="0" i="0" u="none" strike="noStrike">
                <a:solidFill>
                  <a:srgbClr val="595959"/>
                </a:solidFill>
                <a:latin typeface="Calibri"/>
                <a:ea typeface="Calibri"/>
                <a:cs typeface="Calibri"/>
                <a:sym typeface="Calibri"/>
              </a:rPr>
              <a:t>Use cualquier dispositivo que pueda interferir con el juego: teléfono celular/paraguas, etc.</a:t>
            </a:r>
            <a:endParaRPr sz="2400" b="0" i="0" u="none" strike="noStrike">
              <a:solidFill>
                <a:srgbClr val="18579B"/>
              </a:solidFill>
              <a:latin typeface="Calibri"/>
              <a:ea typeface="Calibri"/>
              <a:cs typeface="Calibri"/>
              <a:sym typeface="Calibri"/>
            </a:endParaRPr>
          </a:p>
          <a:p>
            <a:pPr marL="716395" lvl="1" indent="-367144" algn="l" rtl="0">
              <a:lnSpc>
                <a:spcPct val="100000"/>
              </a:lnSpc>
              <a:spcBef>
                <a:spcPts val="2000"/>
              </a:spcBef>
              <a:spcAft>
                <a:spcPts val="0"/>
              </a:spcAft>
              <a:buSzPct val="110000"/>
              <a:buFont typeface="Arial"/>
              <a:buChar char="•"/>
            </a:pPr>
            <a:r>
              <a:rPr lang="es" sz="2400" b="0" i="0" u="none" strike="noStrike">
                <a:solidFill>
                  <a:srgbClr val="595959"/>
                </a:solidFill>
                <a:latin typeface="Calibri"/>
                <a:ea typeface="Calibri"/>
                <a:cs typeface="Calibri"/>
                <a:sym typeface="Calibri"/>
              </a:rPr>
              <a:t>Intervenir en otro Partido en curso durante un Torneo a menos que se lo solicite el Árbitro o el Director del Torneo.</a:t>
            </a:r>
            <a:endParaRPr sz="2400" b="0" i="0" u="none" strike="noStrike">
              <a:solidFill>
                <a:srgbClr val="18579B"/>
              </a:solidFill>
              <a:latin typeface="Calibri"/>
              <a:ea typeface="Calibri"/>
              <a:cs typeface="Calibri"/>
              <a:sym typeface="Calibri"/>
            </a:endParaRPr>
          </a:p>
          <a:p>
            <a:pPr marL="716395" lvl="1" indent="-367144" algn="l" rtl="0">
              <a:lnSpc>
                <a:spcPct val="100000"/>
              </a:lnSpc>
              <a:spcBef>
                <a:spcPts val="2000"/>
              </a:spcBef>
              <a:spcAft>
                <a:spcPts val="0"/>
              </a:spcAft>
              <a:buSzPct val="110000"/>
              <a:buFont typeface="Arial"/>
              <a:buChar char="•"/>
            </a:pPr>
            <a:r>
              <a:rPr lang="es" sz="2400" b="0" i="0" u="none" strike="noStrike">
                <a:solidFill>
                  <a:srgbClr val="595959"/>
                </a:solidFill>
                <a:latin typeface="Calibri"/>
                <a:ea typeface="Calibri"/>
                <a:cs typeface="Calibri"/>
                <a:sym typeface="Calibri"/>
              </a:rPr>
              <a:t>Hacer comentarios despectivos o criticar asuntos o decisiones en la cancha o la actuación de otro árbitro en público, incluidas las redes sociales.</a:t>
            </a:r>
            <a:endParaRPr sz="2400" b="0" i="0" u="none" strike="noStrike">
              <a:solidFill>
                <a:srgbClr val="18579B"/>
              </a:solidFill>
              <a:latin typeface="Calibri"/>
              <a:ea typeface="Calibri"/>
              <a:cs typeface="Calibri"/>
              <a:sym typeface="Calibri"/>
            </a:endParaRPr>
          </a:p>
          <a:p>
            <a:pPr marL="716395" lvl="1" indent="-367144" algn="l" rtl="0">
              <a:lnSpc>
                <a:spcPct val="100000"/>
              </a:lnSpc>
              <a:spcBef>
                <a:spcPts val="2000"/>
              </a:spcBef>
              <a:spcAft>
                <a:spcPts val="0"/>
              </a:spcAft>
              <a:buSzPct val="110000"/>
              <a:buFont typeface="Arial"/>
              <a:buChar char="•"/>
            </a:pPr>
            <a:r>
              <a:rPr lang="es" sz="2400" b="0" i="0" u="none" strike="noStrike">
                <a:solidFill>
                  <a:srgbClr val="595959"/>
                </a:solidFill>
                <a:latin typeface="Calibri"/>
                <a:ea typeface="Calibri"/>
                <a:cs typeface="Calibri"/>
                <a:sym typeface="Calibri"/>
              </a:rPr>
              <a:t>Haga comentarios sobre cualquier jugador en público, incluso en las redes sociales (positivos o negativos), ya que se puede considerar que carece de imparcialidad.</a:t>
            </a:r>
            <a:endParaRPr sz="2400" b="0" i="0" u="none" strike="noStrike">
              <a:solidFill>
                <a:srgbClr val="18579B"/>
              </a:solidFill>
              <a:latin typeface="Calibri"/>
              <a:ea typeface="Calibri"/>
              <a:cs typeface="Calibri"/>
              <a:sym typeface="Calibri"/>
            </a:endParaRPr>
          </a:p>
          <a:p>
            <a:pPr marL="0" lvl="1" indent="349250" algn="ctr" rtl="0">
              <a:lnSpc>
                <a:spcPct val="100000"/>
              </a:lnSpc>
              <a:spcBef>
                <a:spcPts val="1200"/>
              </a:spcBef>
              <a:spcAft>
                <a:spcPts val="0"/>
              </a:spcAft>
              <a:buSzPct val="100000"/>
              <a:buFont typeface="Noto Sans Symbols"/>
              <a:buNone/>
            </a:pPr>
            <a:endParaRPr sz="2000"/>
          </a:p>
          <a:p>
            <a:pPr marL="0" lvl="0" indent="0" algn="l" rtl="0">
              <a:lnSpc>
                <a:spcPct val="100000"/>
              </a:lnSpc>
              <a:spcBef>
                <a:spcPts val="2000"/>
              </a:spcBef>
              <a:spcAft>
                <a:spcPts val="0"/>
              </a:spcAft>
              <a:buClr>
                <a:srgbClr val="18579B"/>
              </a:buClr>
              <a:buSzPct val="100000"/>
              <a:buFont typeface="Calibri"/>
              <a:buNone/>
            </a:pPr>
            <a:endParaRPr sz="9600">
              <a:latin typeface="Calibri"/>
              <a:ea typeface="Calibri"/>
              <a:cs typeface="Calibri"/>
              <a:sym typeface="Calibri"/>
            </a:endParaRPr>
          </a:p>
          <a:p>
            <a:pPr marL="804863" lvl="0" indent="-240982" algn="l" rtl="0">
              <a:lnSpc>
                <a:spcPct val="100000"/>
              </a:lnSpc>
              <a:spcBef>
                <a:spcPts val="2000"/>
              </a:spcBef>
              <a:spcAft>
                <a:spcPts val="0"/>
              </a:spcAft>
              <a:buClr>
                <a:srgbClr val="18579B"/>
              </a:buClr>
              <a:buSzPct val="100000"/>
              <a:buFont typeface="Arial"/>
              <a:buNone/>
            </a:pPr>
            <a:endParaRPr sz="9600">
              <a:latin typeface="Calibri"/>
              <a:ea typeface="Calibri"/>
              <a:cs typeface="Calibri"/>
              <a:sym typeface="Calibri"/>
            </a:endParaRPr>
          </a:p>
        </p:txBody>
      </p:sp>
      <p:sp>
        <p:nvSpPr>
          <p:cNvPr id="135" name="Google Shape;135;p1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20"/>
          <p:cNvSpPr txBox="1">
            <a:spLocks noGrp="1"/>
          </p:cNvSpPr>
          <p:nvPr>
            <p:ph type="title"/>
          </p:nvPr>
        </p:nvSpPr>
        <p:spPr>
          <a:xfrm>
            <a:off x="2021021" y="357493"/>
            <a:ext cx="8305966"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sz="5333">
                <a:latin typeface="Calibri"/>
                <a:ea typeface="Calibri"/>
                <a:cs typeface="Calibri"/>
                <a:sym typeface="Calibri"/>
              </a:rPr>
              <a:t>Procedimientos </a:t>
            </a:r>
            <a:endParaRPr sz="2688" b="0"/>
          </a:p>
        </p:txBody>
      </p:sp>
      <p:sp>
        <p:nvSpPr>
          <p:cNvPr id="900" name="Google Shape;900;p12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120</a:t>
            </a:fld>
            <a:endParaRPr/>
          </a:p>
        </p:txBody>
      </p:sp>
      <p:pic>
        <p:nvPicPr>
          <p:cNvPr id="901" name="Google Shape;901;p120" title="Pickleball Referee: Standard Time Out"/>
          <p:cNvPicPr preferRelativeResize="0"/>
          <p:nvPr/>
        </p:nvPicPr>
        <p:blipFill rotWithShape="1">
          <a:blip r:embed="rId3">
            <a:alphaModFix/>
          </a:blip>
          <a:srcRect/>
          <a:stretch/>
        </p:blipFill>
        <p:spPr>
          <a:xfrm>
            <a:off x="1104401" y="1002324"/>
            <a:ext cx="9983198" cy="5640507"/>
          </a:xfrm>
          <a:prstGeom prst="rect">
            <a:avLst/>
          </a:prstGeom>
          <a:noFill/>
          <a:ln>
            <a:noFill/>
          </a:ln>
        </p:spPr>
      </p:pic>
    </p:spTree>
    <p:extLst>
      <p:ext uri="{BB962C8B-B14F-4D97-AF65-F5344CB8AC3E}">
        <p14:creationId xmlns:p14="http://schemas.microsoft.com/office/powerpoint/2010/main" val="23945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
                                        </p:tgtEl>
                                        <p:attrNameLst>
                                          <p:attrName>style.visibility</p:attrName>
                                        </p:attrNameLst>
                                      </p:cBhvr>
                                      <p:to>
                                        <p:strVal val="visible"/>
                                      </p:to>
                                    </p:set>
                                    <p:animEffect transition="in" filter="fade">
                                      <p:cBhvr>
                                        <p:cTn id="7" dur="1"/>
                                        <p:tgtEl>
                                          <p:spTgt spid="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21"/>
          <p:cNvSpPr txBox="1">
            <a:spLocks noGrp="1"/>
          </p:cNvSpPr>
          <p:nvPr>
            <p:ph type="body" idx="1"/>
          </p:nvPr>
        </p:nvSpPr>
        <p:spPr>
          <a:xfrm>
            <a:off x="1219200" y="253218"/>
            <a:ext cx="9753600" cy="6741901"/>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SzPts val="4800"/>
              <a:buFont typeface="Noto Sans Symbols"/>
              <a:buNone/>
            </a:pPr>
            <a:r>
              <a:rPr lang="es" sz="4800">
                <a:latin typeface="Calibri"/>
                <a:ea typeface="Calibri"/>
                <a:cs typeface="Calibri"/>
                <a:sym typeface="Calibri"/>
              </a:rPr>
              <a:t>Recordatorio de tiempo de espera</a:t>
            </a:r>
            <a:endParaRPr/>
          </a:p>
          <a:p>
            <a:pPr marL="0" lvl="0" indent="0" algn="ctr" rtl="0">
              <a:lnSpc>
                <a:spcPct val="100000"/>
              </a:lnSpc>
              <a:spcBef>
                <a:spcPts val="2000"/>
              </a:spcBef>
              <a:spcAft>
                <a:spcPts val="0"/>
              </a:spcAft>
              <a:buSzPts val="4000"/>
              <a:buFont typeface="Noto Sans Symbols"/>
              <a:buNone/>
            </a:pPr>
            <a:endParaRPr sz="4000">
              <a:latin typeface="Calibri"/>
              <a:ea typeface="Calibri"/>
              <a:cs typeface="Calibri"/>
              <a:sym typeface="Calibri"/>
            </a:endParaRPr>
          </a:p>
          <a:p>
            <a:pPr marL="987425" lvl="0" indent="-803275" algn="l" rtl="0">
              <a:lnSpc>
                <a:spcPct val="100000"/>
              </a:lnSpc>
              <a:spcBef>
                <a:spcPts val="2000"/>
              </a:spcBef>
              <a:spcAft>
                <a:spcPts val="0"/>
              </a:spcAft>
              <a:buClr>
                <a:srgbClr val="18579B"/>
              </a:buClr>
              <a:buSzPts val="4000"/>
              <a:buFont typeface="Arial"/>
              <a:buChar char="•"/>
            </a:pPr>
            <a:r>
              <a:rPr lang="es" sz="4000">
                <a:latin typeface="Calibri"/>
                <a:ea typeface="Calibri"/>
                <a:cs typeface="Calibri"/>
                <a:sym typeface="Calibri"/>
              </a:rPr>
              <a:t>Se puede pedir tiempo muerto hasta que la </a:t>
            </a:r>
            <a:r>
              <a:rPr lang="es" sz="4000">
                <a:solidFill>
                  <a:srgbClr val="FF0000"/>
                </a:solidFill>
                <a:latin typeface="Calibri"/>
                <a:ea typeface="Calibri"/>
                <a:cs typeface="Calibri"/>
                <a:sym typeface="Calibri"/>
              </a:rPr>
              <a:t>paleta golpee la pelota para iniciar el servicio.</a:t>
            </a:r>
            <a:endParaRPr/>
          </a:p>
          <a:p>
            <a:pPr marL="987425" lvl="0" indent="-803275" algn="l" rtl="0">
              <a:lnSpc>
                <a:spcPct val="100000"/>
              </a:lnSpc>
              <a:spcBef>
                <a:spcPts val="2000"/>
              </a:spcBef>
              <a:spcAft>
                <a:spcPts val="0"/>
              </a:spcAft>
              <a:buClr>
                <a:srgbClr val="18579B"/>
              </a:buClr>
              <a:buSzPts val="4000"/>
              <a:buFont typeface="Arial"/>
              <a:buChar char="•"/>
            </a:pPr>
            <a:r>
              <a:rPr lang="es" sz="4000">
                <a:solidFill>
                  <a:srgbClr val="18579B"/>
                </a:solidFill>
                <a:latin typeface="Calibri"/>
                <a:ea typeface="Calibri"/>
                <a:cs typeface="Calibri"/>
                <a:sym typeface="Calibri"/>
              </a:rPr>
              <a:t>Se pueden solicitar tiempos muertos </a:t>
            </a:r>
            <a:r>
              <a:rPr lang="es" sz="4000">
                <a:solidFill>
                  <a:srgbClr val="FF0000"/>
                </a:solidFill>
                <a:latin typeface="Calibri"/>
                <a:ea typeface="Calibri"/>
                <a:cs typeface="Calibri"/>
                <a:sym typeface="Calibri"/>
              </a:rPr>
              <a:t>antes del inicio del segundo </a:t>
            </a:r>
            <a:r>
              <a:rPr lang="es" sz="4000" baseline="30000">
                <a:solidFill>
                  <a:srgbClr val="FF0000"/>
                </a:solidFill>
                <a:latin typeface="Calibri"/>
                <a:ea typeface="Calibri"/>
                <a:cs typeface="Calibri"/>
                <a:sym typeface="Calibri"/>
              </a:rPr>
              <a:t>o </a:t>
            </a:r>
            <a:r>
              <a:rPr lang="es" sz="4000">
                <a:solidFill>
                  <a:srgbClr val="FF0000"/>
                </a:solidFill>
                <a:latin typeface="Calibri"/>
                <a:ea typeface="Calibri"/>
                <a:cs typeface="Calibri"/>
                <a:sym typeface="Calibri"/>
              </a:rPr>
              <a:t>tercer </a:t>
            </a:r>
            <a:r>
              <a:rPr lang="es" sz="4000" baseline="30000">
                <a:solidFill>
                  <a:srgbClr val="FF0000"/>
                </a:solidFill>
                <a:latin typeface="Calibri"/>
                <a:ea typeface="Calibri"/>
                <a:cs typeface="Calibri"/>
                <a:sym typeface="Calibri"/>
              </a:rPr>
              <a:t>juego </a:t>
            </a:r>
            <a:r>
              <a:rPr lang="es" sz="4000">
                <a:solidFill>
                  <a:srgbClr val="FF0000"/>
                </a:solidFill>
                <a:latin typeface="Calibri"/>
                <a:ea typeface="Calibri"/>
                <a:cs typeface="Calibri"/>
                <a:sym typeface="Calibri"/>
              </a:rPr>
              <a:t>( </a:t>
            </a:r>
            <a:r>
              <a:rPr lang="es" sz="4000">
                <a:solidFill>
                  <a:srgbClr val="18579B"/>
                </a:solidFill>
                <a:latin typeface="Calibri"/>
                <a:ea typeface="Calibri"/>
                <a:cs typeface="Calibri"/>
                <a:sym typeface="Calibri"/>
              </a:rPr>
              <a:t>por ejemplo, entre juegos)</a:t>
            </a:r>
            <a:endParaRPr/>
          </a:p>
          <a:p>
            <a:pPr marL="987425" lvl="0" indent="-549275" algn="l" rtl="0">
              <a:lnSpc>
                <a:spcPct val="100000"/>
              </a:lnSpc>
              <a:spcBef>
                <a:spcPts val="2000"/>
              </a:spcBef>
              <a:spcAft>
                <a:spcPts val="0"/>
              </a:spcAft>
              <a:buClr>
                <a:srgbClr val="18579B"/>
              </a:buClr>
              <a:buSzPts val="4000"/>
              <a:buFont typeface="Arial"/>
              <a:buNone/>
            </a:pPr>
            <a:endParaRPr sz="4000">
              <a:latin typeface="Calibri"/>
              <a:ea typeface="Calibri"/>
              <a:cs typeface="Calibri"/>
              <a:sym typeface="Calibri"/>
            </a:endParaRPr>
          </a:p>
        </p:txBody>
      </p:sp>
      <p:sp>
        <p:nvSpPr>
          <p:cNvPr id="907" name="Google Shape;907;p12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121</a:t>
            </a:fld>
            <a:endParaRPr/>
          </a:p>
        </p:txBody>
      </p:sp>
    </p:spTree>
    <p:extLst>
      <p:ext uri="{BB962C8B-B14F-4D97-AF65-F5344CB8AC3E}">
        <p14:creationId xmlns:p14="http://schemas.microsoft.com/office/powerpoint/2010/main" val="34810166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2"/>
          <p:cNvSpPr txBox="1">
            <a:spLocks noGrp="1"/>
          </p:cNvSpPr>
          <p:nvPr>
            <p:ph type="body" idx="1"/>
          </p:nvPr>
        </p:nvSpPr>
        <p:spPr>
          <a:xfrm>
            <a:off x="1206943" y="0"/>
            <a:ext cx="10175159" cy="6604781"/>
          </a:xfrm>
          <a:prstGeom prst="rect">
            <a:avLst/>
          </a:prstGeom>
          <a:noFill/>
          <a:ln>
            <a:noFill/>
          </a:ln>
        </p:spPr>
        <p:txBody>
          <a:bodyPr spcFirstLastPara="1" wrap="square" lIns="45700" tIns="45700" rIns="45700" bIns="45700" anchor="t" anchorCtr="0">
            <a:normAutofit fontScale="92500"/>
          </a:bodyPr>
          <a:lstStyle/>
          <a:p>
            <a:pPr marL="0" lvl="0" indent="0" algn="ctr" rtl="0">
              <a:lnSpc>
                <a:spcPct val="100000"/>
              </a:lnSpc>
              <a:spcBef>
                <a:spcPts val="0"/>
              </a:spcBef>
              <a:spcAft>
                <a:spcPts val="0"/>
              </a:spcAft>
              <a:buSzPct val="108333"/>
              <a:buFont typeface="Calibri"/>
              <a:buNone/>
            </a:pPr>
            <a:r>
              <a:rPr lang="es">
                <a:latin typeface="Calibri"/>
                <a:ea typeface="Calibri"/>
                <a:cs typeface="Calibri"/>
                <a:sym typeface="Calibri"/>
              </a:rPr>
              <a:t>Recordatorio de tiempo de espera </a:t>
            </a:r>
            <a:r>
              <a:rPr lang="es" sz="3500" b="1">
                <a:latin typeface="Calibri"/>
                <a:ea typeface="Calibri"/>
                <a:cs typeface="Calibri"/>
                <a:sym typeface="Calibri"/>
              </a:rPr>
              <a:t>(continuación)</a:t>
            </a:r>
            <a:endParaRPr/>
          </a:p>
          <a:p>
            <a:pPr marL="0" lvl="0" indent="0" algn="ctr" rtl="0">
              <a:lnSpc>
                <a:spcPct val="100000"/>
              </a:lnSpc>
              <a:spcBef>
                <a:spcPts val="2000"/>
              </a:spcBef>
              <a:spcAft>
                <a:spcPts val="0"/>
              </a:spcAft>
              <a:buSzPct val="100000"/>
              <a:buFont typeface="Noto Sans Symbols"/>
              <a:buNone/>
            </a:pPr>
            <a:endParaRPr sz="2000">
              <a:latin typeface="Calibri"/>
              <a:ea typeface="Calibri"/>
              <a:cs typeface="Calibri"/>
              <a:sym typeface="Calibri"/>
            </a:endParaRPr>
          </a:p>
          <a:p>
            <a:pPr marL="804863" lvl="0" indent="-620713" algn="l" rtl="0">
              <a:lnSpc>
                <a:spcPct val="100000"/>
              </a:lnSpc>
              <a:spcBef>
                <a:spcPts val="2000"/>
              </a:spcBef>
              <a:spcAft>
                <a:spcPts val="0"/>
              </a:spcAft>
              <a:buClr>
                <a:srgbClr val="18579B"/>
              </a:buClr>
              <a:buSzPct val="100000"/>
              <a:buFont typeface="Arial"/>
              <a:buChar char="•"/>
            </a:pPr>
            <a:r>
              <a:rPr lang="es" sz="3600">
                <a:solidFill>
                  <a:srgbClr val="18579B"/>
                </a:solidFill>
                <a:latin typeface="Calibri"/>
                <a:ea typeface="Calibri"/>
                <a:cs typeface="Calibri"/>
                <a:sym typeface="Calibri"/>
              </a:rPr>
              <a:t>Los jugadores pueden solicitar </a:t>
            </a:r>
            <a:r>
              <a:rPr lang="es" sz="3600">
                <a:solidFill>
                  <a:srgbClr val="FF0000"/>
                </a:solidFill>
              </a:rPr>
              <a:t>Tiempos Muertos consecutivos </a:t>
            </a:r>
            <a:r>
              <a:rPr lang="es" sz="3600">
                <a:solidFill>
                  <a:srgbClr val="18579B"/>
                </a:solidFill>
              </a:rPr>
              <a:t>entre jugadas o entre juegos.</a:t>
            </a:r>
            <a:endParaRPr sz="3600">
              <a:solidFill>
                <a:srgbClr val="18579B"/>
              </a:solidFill>
              <a:latin typeface="Calibri"/>
              <a:ea typeface="Calibri"/>
              <a:cs typeface="Calibri"/>
              <a:sym typeface="Calibri"/>
            </a:endParaRPr>
          </a:p>
          <a:p>
            <a:pPr marL="804863" lvl="0" indent="-620713" algn="l" rtl="0">
              <a:lnSpc>
                <a:spcPct val="100000"/>
              </a:lnSpc>
              <a:spcBef>
                <a:spcPts val="2000"/>
              </a:spcBef>
              <a:spcAft>
                <a:spcPts val="0"/>
              </a:spcAft>
              <a:buClr>
                <a:srgbClr val="18579B"/>
              </a:buClr>
              <a:buSzPct val="100000"/>
              <a:buFont typeface="Arial"/>
              <a:buChar char="•"/>
            </a:pPr>
            <a:r>
              <a:rPr lang="es" sz="3600">
                <a:solidFill>
                  <a:srgbClr val="18579B"/>
                </a:solidFill>
                <a:latin typeface="Calibri"/>
                <a:ea typeface="Calibri"/>
                <a:cs typeface="Calibri"/>
                <a:sym typeface="Calibri"/>
              </a:rPr>
              <a:t>Un equipo puede pedir </a:t>
            </a:r>
            <a:r>
              <a:rPr lang="es" sz="3600">
                <a:solidFill>
                  <a:srgbClr val="FF0000"/>
                </a:solidFill>
                <a:latin typeface="Calibri"/>
                <a:ea typeface="Calibri"/>
                <a:cs typeface="Calibri"/>
                <a:sym typeface="Calibri"/>
              </a:rPr>
              <a:t>todos sus tiempos muertos a la vez </a:t>
            </a:r>
            <a:r>
              <a:rPr lang="es" sz="3600">
                <a:solidFill>
                  <a:srgbClr val="18579B"/>
                </a:solidFill>
                <a:latin typeface="Calibri"/>
                <a:ea typeface="Calibri"/>
                <a:cs typeface="Calibri"/>
                <a:sym typeface="Calibri"/>
              </a:rPr>
              <a:t>sin necesidad de estar presente en la cancha</a:t>
            </a:r>
            <a:endParaRPr sz="3600" b="1">
              <a:solidFill>
                <a:srgbClr val="18579B"/>
              </a:solidFill>
              <a:latin typeface="Calibri"/>
              <a:ea typeface="Calibri"/>
              <a:cs typeface="Calibri"/>
              <a:sym typeface="Calibri"/>
            </a:endParaRPr>
          </a:p>
          <a:p>
            <a:pPr marL="804863" lvl="0" indent="-620713" algn="l" rtl="0">
              <a:lnSpc>
                <a:spcPct val="100000"/>
              </a:lnSpc>
              <a:spcBef>
                <a:spcPts val="2000"/>
              </a:spcBef>
              <a:spcAft>
                <a:spcPts val="0"/>
              </a:spcAft>
              <a:buClr>
                <a:srgbClr val="18579B"/>
              </a:buClr>
              <a:buSzPct val="100000"/>
              <a:buFont typeface="Arial"/>
              <a:buChar char="•"/>
            </a:pPr>
            <a:r>
              <a:rPr lang="es" sz="3600">
                <a:solidFill>
                  <a:srgbClr val="18579B"/>
                </a:solidFill>
                <a:latin typeface="Calibri"/>
                <a:ea typeface="Calibri"/>
                <a:cs typeface="Calibri"/>
                <a:sym typeface="Calibri"/>
              </a:rPr>
              <a:t>Si los jugadores regresan </a:t>
            </a:r>
            <a:r>
              <a:rPr lang="es" sz="3600">
                <a:solidFill>
                  <a:srgbClr val="FF0000"/>
                </a:solidFill>
                <a:latin typeface="Calibri"/>
                <a:ea typeface="Calibri"/>
                <a:cs typeface="Calibri"/>
                <a:sym typeface="Calibri"/>
              </a:rPr>
              <a:t>antes de un minuto, el </a:t>
            </a:r>
            <a:r>
              <a:rPr lang="es" sz="3600" baseline="30000">
                <a:solidFill>
                  <a:srgbClr val="FF0000"/>
                </a:solidFill>
                <a:latin typeface="Calibri"/>
                <a:ea typeface="Calibri"/>
                <a:cs typeface="Calibri"/>
                <a:sym typeface="Calibri"/>
              </a:rPr>
              <a:t>segundo </a:t>
            </a:r>
            <a:r>
              <a:rPr lang="es" sz="3600">
                <a:solidFill>
                  <a:srgbClr val="FF0000"/>
                </a:solidFill>
                <a:latin typeface="Calibri"/>
                <a:ea typeface="Calibri"/>
                <a:cs typeface="Calibri"/>
                <a:sym typeface="Calibri"/>
              </a:rPr>
              <a:t>tiempo </a:t>
            </a:r>
            <a:r>
              <a:rPr lang="es" sz="3600">
                <a:solidFill>
                  <a:srgbClr val="FF0000"/>
                </a:solidFill>
              </a:rPr>
              <a:t>muerto </a:t>
            </a:r>
            <a:r>
              <a:rPr lang="es" sz="3600">
                <a:solidFill>
                  <a:srgbClr val="FF0000"/>
                </a:solidFill>
                <a:latin typeface="Calibri"/>
                <a:ea typeface="Calibri"/>
                <a:cs typeface="Calibri"/>
                <a:sym typeface="Calibri"/>
              </a:rPr>
              <a:t>aún está disponible.</a:t>
            </a:r>
            <a:endParaRPr/>
          </a:p>
          <a:p>
            <a:pPr marL="804863" lvl="0" indent="-620713" algn="l" rtl="0">
              <a:lnSpc>
                <a:spcPct val="100000"/>
              </a:lnSpc>
              <a:spcBef>
                <a:spcPts val="2000"/>
              </a:spcBef>
              <a:spcAft>
                <a:spcPts val="0"/>
              </a:spcAft>
              <a:buClr>
                <a:srgbClr val="18579B"/>
              </a:buClr>
              <a:buSzPct val="100000"/>
              <a:buFont typeface="Arial"/>
              <a:buChar char="•"/>
            </a:pPr>
            <a:r>
              <a:rPr lang="es" sz="3600">
                <a:solidFill>
                  <a:srgbClr val="18579B"/>
                </a:solidFill>
              </a:rPr>
              <a:t>La </a:t>
            </a:r>
            <a:r>
              <a:rPr lang="es" sz="3600">
                <a:solidFill>
                  <a:srgbClr val="FF0000"/>
                </a:solidFill>
              </a:rPr>
              <a:t>advertencia de "15 segundos" no es precisa </a:t>
            </a:r>
            <a:r>
              <a:rPr lang="es" sz="3600">
                <a:solidFill>
                  <a:srgbClr val="18579B"/>
                </a:solidFill>
              </a:rPr>
              <a:t>, pero es un aviso de que el juego se reanudará en </a:t>
            </a:r>
            <a:r>
              <a:rPr lang="es" sz="3600" b="1" i="1">
                <a:solidFill>
                  <a:srgbClr val="FF0000"/>
                </a:solidFill>
              </a:rPr>
              <a:t>UNOS </a:t>
            </a:r>
            <a:r>
              <a:rPr lang="es" sz="3600">
                <a:solidFill>
                  <a:srgbClr val="FF0000"/>
                </a:solidFill>
              </a:rPr>
              <a:t>15 segundos.</a:t>
            </a:r>
            <a:endParaRPr sz="3600">
              <a:solidFill>
                <a:srgbClr val="FF0000"/>
              </a:solidFill>
              <a:latin typeface="Calibri"/>
              <a:ea typeface="Calibri"/>
              <a:cs typeface="Calibri"/>
              <a:sym typeface="Calibri"/>
            </a:endParaRPr>
          </a:p>
          <a:p>
            <a:pPr marL="0" lvl="0" indent="0" algn="ctr" rtl="0">
              <a:lnSpc>
                <a:spcPct val="100000"/>
              </a:lnSpc>
              <a:spcBef>
                <a:spcPts val="2000"/>
              </a:spcBef>
              <a:spcAft>
                <a:spcPts val="0"/>
              </a:spcAft>
              <a:buSzPct val="100000"/>
              <a:buFont typeface="Calibri"/>
              <a:buNone/>
            </a:pPr>
            <a:endParaRPr>
              <a:solidFill>
                <a:srgbClr val="FF0000"/>
              </a:solidFill>
            </a:endParaRPr>
          </a:p>
        </p:txBody>
      </p:sp>
      <p:sp>
        <p:nvSpPr>
          <p:cNvPr id="913" name="Google Shape;913;p12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122</a:t>
            </a:fld>
            <a:endParaRPr/>
          </a:p>
        </p:txBody>
      </p:sp>
    </p:spTree>
    <p:extLst>
      <p:ext uri="{BB962C8B-B14F-4D97-AF65-F5344CB8AC3E}">
        <p14:creationId xmlns:p14="http://schemas.microsoft.com/office/powerpoint/2010/main" val="28186584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23"/>
          <p:cNvSpPr txBox="1">
            <a:spLocks noGrp="1"/>
          </p:cNvSpPr>
          <p:nvPr>
            <p:ph type="body" idx="1"/>
          </p:nvPr>
        </p:nvSpPr>
        <p:spPr>
          <a:xfrm>
            <a:off x="1241778" y="258806"/>
            <a:ext cx="9708444" cy="6705542"/>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4800"/>
              <a:buFont typeface="Calibri"/>
              <a:buNone/>
            </a:pPr>
            <a:r>
              <a:rPr lang="es" sz="4800">
                <a:latin typeface="Calibri"/>
                <a:ea typeface="Calibri"/>
                <a:cs typeface="Calibri"/>
                <a:sym typeface="Calibri"/>
              </a:rPr>
              <a:t>Procedimiento estándar de tiempo fuera</a:t>
            </a:r>
            <a:endParaRPr sz="4800">
              <a:latin typeface="Calibri"/>
              <a:ea typeface="Calibri"/>
              <a:cs typeface="Calibri"/>
              <a:sym typeface="Calibri"/>
            </a:endParaRPr>
          </a:p>
          <a:p>
            <a:pPr marL="0" lvl="0" indent="0" algn="ctr" rtl="0">
              <a:lnSpc>
                <a:spcPct val="80000"/>
              </a:lnSpc>
              <a:spcBef>
                <a:spcPts val="2000"/>
              </a:spcBef>
              <a:spcAft>
                <a:spcPts val="0"/>
              </a:spcAft>
              <a:buClr>
                <a:srgbClr val="18579B"/>
              </a:buClr>
              <a:buSzPts val="800"/>
              <a:buFont typeface="Calibri"/>
              <a:buNone/>
            </a:pPr>
            <a:endParaRPr sz="800">
              <a:latin typeface="Calibri"/>
              <a:ea typeface="Calibri"/>
              <a:cs typeface="Calibri"/>
              <a:sym typeface="Calibri"/>
            </a:endParaRPr>
          </a:p>
        </p:txBody>
      </p:sp>
      <p:sp>
        <p:nvSpPr>
          <p:cNvPr id="919" name="Google Shape;919;p12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123</a:t>
            </a:fld>
            <a:endParaRPr/>
          </a:p>
        </p:txBody>
      </p:sp>
      <p:pic>
        <p:nvPicPr>
          <p:cNvPr id="920" name="Google Shape;920;p123" title="Pickleball Referee: Standard Time Out"/>
          <p:cNvPicPr preferRelativeResize="0"/>
          <p:nvPr/>
        </p:nvPicPr>
        <p:blipFill rotWithShape="1">
          <a:blip r:embed="rId3">
            <a:alphaModFix/>
          </a:blip>
          <a:srcRect/>
          <a:stretch/>
        </p:blipFill>
        <p:spPr>
          <a:xfrm>
            <a:off x="527210" y="888000"/>
            <a:ext cx="10423012" cy="5889002"/>
          </a:xfrm>
          <a:prstGeom prst="rect">
            <a:avLst/>
          </a:prstGeom>
          <a:noFill/>
          <a:ln>
            <a:noFill/>
          </a:ln>
        </p:spPr>
      </p:pic>
    </p:spTree>
    <p:extLst>
      <p:ext uri="{BB962C8B-B14F-4D97-AF65-F5344CB8AC3E}">
        <p14:creationId xmlns:p14="http://schemas.microsoft.com/office/powerpoint/2010/main" val="19264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animEffect transition="in" filter="fade">
                                      <p:cBhvr>
                                        <p:cTn id="7" dur="1"/>
                                        <p:tgtEl>
                                          <p:spTgt spid="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24"/>
          <p:cNvSpPr txBox="1">
            <a:spLocks noGrp="1"/>
          </p:cNvSpPr>
          <p:nvPr>
            <p:ph type="body" idx="1"/>
          </p:nvPr>
        </p:nvSpPr>
        <p:spPr>
          <a:xfrm>
            <a:off x="1255889" y="29367"/>
            <a:ext cx="9722556" cy="6705542"/>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4800"/>
              <a:buFont typeface="Calibri"/>
              <a:buNone/>
            </a:pPr>
            <a:r>
              <a:rPr lang="es" sz="4800">
                <a:latin typeface="Calibri"/>
                <a:ea typeface="Calibri"/>
                <a:cs typeface="Calibri"/>
                <a:sym typeface="Calibri"/>
              </a:rPr>
              <a:t>Fin del juego</a:t>
            </a:r>
            <a:endParaRPr/>
          </a:p>
          <a:p>
            <a:pPr marL="903288" lvl="0" indent="-719138" algn="l" rtl="0">
              <a:lnSpc>
                <a:spcPct val="80000"/>
              </a:lnSpc>
              <a:spcBef>
                <a:spcPts val="2000"/>
              </a:spcBef>
              <a:spcAft>
                <a:spcPts val="0"/>
              </a:spcAft>
              <a:buClr>
                <a:srgbClr val="18579B"/>
              </a:buClr>
              <a:buSzPts val="3600"/>
              <a:buFont typeface="Calibri"/>
              <a:buChar char="•"/>
            </a:pPr>
            <a:r>
              <a:rPr lang="es" sz="3600">
                <a:latin typeface="Calibri"/>
                <a:ea typeface="Calibri"/>
                <a:cs typeface="Calibri"/>
                <a:sym typeface="Calibri"/>
              </a:rPr>
              <a:t>Anuncie </a:t>
            </a:r>
            <a:r>
              <a:rPr lang="es" sz="3600">
                <a:solidFill>
                  <a:srgbClr val="FF0000"/>
                </a:solidFill>
                <a:latin typeface="Calibri"/>
                <a:ea typeface="Calibri"/>
                <a:cs typeface="Calibri"/>
                <a:sym typeface="Calibri"/>
              </a:rPr>
              <a:t>"Punto, juego, </a:t>
            </a:r>
            <a:r>
              <a:rPr lang="es" sz="3600">
                <a:solidFill>
                  <a:srgbClr val="FF0000"/>
                </a:solidFill>
              </a:rPr>
              <a:t>( </a:t>
            </a:r>
            <a:r>
              <a:rPr lang="es" sz="3600">
                <a:solidFill>
                  <a:srgbClr val="FF0000"/>
                </a:solidFill>
                <a:latin typeface="Calibri"/>
                <a:ea typeface="Calibri"/>
                <a:cs typeface="Calibri"/>
                <a:sym typeface="Calibri"/>
              </a:rPr>
              <a:t>puntuación final del juego </a:t>
            </a:r>
            <a:r>
              <a:rPr lang="es" sz="3600">
                <a:solidFill>
                  <a:srgbClr val="FF0000"/>
                </a:solidFill>
              </a:rPr>
              <a:t>) </a:t>
            </a:r>
            <a:r>
              <a:rPr lang="es" sz="3600">
                <a:solidFill>
                  <a:srgbClr val="FF0000"/>
                </a:solidFill>
                <a:latin typeface="Calibri"/>
                <a:ea typeface="Calibri"/>
                <a:cs typeface="Calibri"/>
                <a:sym typeface="Calibri"/>
              </a:rPr>
              <a:t>" </a:t>
            </a:r>
            <a:r>
              <a:rPr lang="es" sz="3600">
                <a:latin typeface="Calibri"/>
                <a:ea typeface="Calibri"/>
                <a:cs typeface="Calibri"/>
                <a:sym typeface="Calibri"/>
              </a:rPr>
              <a:t>y </a:t>
            </a:r>
            <a:r>
              <a:rPr lang="es" sz="3600">
                <a:solidFill>
                  <a:srgbClr val="FF0000"/>
                </a:solidFill>
                <a:latin typeface="Calibri"/>
                <a:ea typeface="Calibri"/>
                <a:cs typeface="Calibri"/>
                <a:sym typeface="Calibri"/>
              </a:rPr>
              <a:t>"Termina el cambio, 2 minutos"</a:t>
            </a:r>
            <a:endParaRPr/>
          </a:p>
          <a:p>
            <a:pPr marL="903288" lvl="0" indent="-719138" algn="l" rtl="0">
              <a:lnSpc>
                <a:spcPct val="80000"/>
              </a:lnSpc>
              <a:spcBef>
                <a:spcPts val="2000"/>
              </a:spcBef>
              <a:spcAft>
                <a:spcPts val="0"/>
              </a:spcAft>
              <a:buClr>
                <a:srgbClr val="18579B"/>
              </a:buClr>
              <a:buSzPts val="3600"/>
              <a:buFont typeface="Calibri"/>
              <a:buChar char="•"/>
            </a:pPr>
            <a:r>
              <a:rPr lang="es" sz="3600">
                <a:latin typeface="Calibri"/>
                <a:ea typeface="Calibri"/>
                <a:cs typeface="Calibri"/>
                <a:sym typeface="Calibri"/>
              </a:rPr>
              <a:t>Temporizador de inicio</a:t>
            </a:r>
            <a:endParaRPr/>
          </a:p>
          <a:p>
            <a:pPr marL="903288" lvl="0" indent="-719138" algn="l" rtl="0">
              <a:lnSpc>
                <a:spcPct val="80000"/>
              </a:lnSpc>
              <a:spcBef>
                <a:spcPts val="2000"/>
              </a:spcBef>
              <a:spcAft>
                <a:spcPts val="0"/>
              </a:spcAft>
              <a:buClr>
                <a:srgbClr val="18579B"/>
              </a:buClr>
              <a:buSzPts val="3600"/>
              <a:buFont typeface="Calibri"/>
              <a:buChar char="•"/>
            </a:pPr>
            <a:r>
              <a:rPr lang="es" sz="3600">
                <a:latin typeface="Calibri"/>
                <a:ea typeface="Calibri"/>
                <a:cs typeface="Calibri"/>
                <a:sym typeface="Calibri"/>
              </a:rPr>
              <a:t>Recoger y sostener </a:t>
            </a:r>
            <a:r>
              <a:rPr lang="es" sz="3600">
                <a:solidFill>
                  <a:srgbClr val="FF0000"/>
                </a:solidFill>
                <a:latin typeface="Calibri"/>
                <a:ea typeface="Calibri"/>
                <a:cs typeface="Calibri"/>
                <a:sym typeface="Calibri"/>
              </a:rPr>
              <a:t>la pelota de juego</a:t>
            </a:r>
            <a:endParaRPr/>
          </a:p>
          <a:p>
            <a:pPr marL="903288" lvl="0" indent="-719138" algn="l" rtl="0">
              <a:lnSpc>
                <a:spcPct val="80000"/>
              </a:lnSpc>
              <a:spcBef>
                <a:spcPts val="2000"/>
              </a:spcBef>
              <a:spcAft>
                <a:spcPts val="0"/>
              </a:spcAft>
              <a:buClr>
                <a:srgbClr val="18579B"/>
              </a:buClr>
              <a:buSzPts val="3600"/>
              <a:buFont typeface="Calibri"/>
              <a:buChar char="•"/>
            </a:pPr>
            <a:r>
              <a:rPr lang="es" sz="3600">
                <a:latin typeface="Calibri"/>
                <a:ea typeface="Calibri"/>
                <a:cs typeface="Calibri"/>
                <a:sym typeface="Calibri"/>
              </a:rPr>
              <a:t>Muévase a la cancha central y </a:t>
            </a:r>
            <a:r>
              <a:rPr lang="es" sz="3600">
                <a:solidFill>
                  <a:srgbClr val="FF0000"/>
                </a:solidFill>
                <a:latin typeface="Calibri"/>
                <a:ea typeface="Calibri"/>
                <a:cs typeface="Calibri"/>
                <a:sym typeface="Calibri"/>
              </a:rPr>
              <a:t>prepare el acta para el próximo juego</a:t>
            </a:r>
            <a:endParaRPr/>
          </a:p>
          <a:p>
            <a:pPr marL="903288" lvl="0" indent="-719138" algn="l" rtl="0">
              <a:lnSpc>
                <a:spcPct val="80000"/>
              </a:lnSpc>
              <a:spcBef>
                <a:spcPts val="2000"/>
              </a:spcBef>
              <a:spcAft>
                <a:spcPts val="0"/>
              </a:spcAft>
              <a:buClr>
                <a:srgbClr val="18579B"/>
              </a:buClr>
              <a:buSzPts val="3600"/>
              <a:buFont typeface="Calibri"/>
              <a:buChar char="•"/>
            </a:pPr>
            <a:r>
              <a:rPr lang="es" sz="3600">
                <a:latin typeface="Calibri"/>
                <a:ea typeface="Calibri"/>
                <a:cs typeface="Calibri"/>
                <a:sym typeface="Calibri"/>
              </a:rPr>
              <a:t>Dibuje una línea a través de </a:t>
            </a:r>
            <a:r>
              <a:rPr lang="es" sz="3600">
                <a:solidFill>
                  <a:srgbClr val="FF0000"/>
                </a:solidFill>
                <a:latin typeface="Calibri"/>
                <a:ea typeface="Calibri"/>
                <a:cs typeface="Calibri"/>
                <a:sym typeface="Calibri"/>
              </a:rPr>
              <a:t>los puntos no utilizados y </a:t>
            </a:r>
            <a:r>
              <a:rPr lang="es" sz="3600">
                <a:latin typeface="Calibri"/>
                <a:ea typeface="Calibri"/>
                <a:cs typeface="Calibri"/>
                <a:sym typeface="Calibri"/>
              </a:rPr>
              <a:t>las casillas de tiempo muerto no utilizadas si se van a jugar juegos adicionales</a:t>
            </a:r>
            <a:endParaRPr/>
          </a:p>
          <a:p>
            <a:pPr marL="903288" lvl="0" indent="-719138" algn="l" rtl="0">
              <a:lnSpc>
                <a:spcPct val="80000"/>
              </a:lnSpc>
              <a:spcBef>
                <a:spcPts val="2000"/>
              </a:spcBef>
              <a:spcAft>
                <a:spcPts val="0"/>
              </a:spcAft>
              <a:buClr>
                <a:srgbClr val="18579B"/>
              </a:buClr>
              <a:buSzPts val="3600"/>
              <a:buFont typeface="Calibri"/>
              <a:buChar char="•"/>
            </a:pPr>
            <a:r>
              <a:rPr lang="es" sz="3600">
                <a:latin typeface="Calibri"/>
                <a:ea typeface="Calibri"/>
                <a:cs typeface="Calibri"/>
                <a:sym typeface="Calibri"/>
              </a:rPr>
              <a:t>Puntuaciones finales </a:t>
            </a:r>
            <a:endParaRPr/>
          </a:p>
        </p:txBody>
      </p:sp>
      <p:sp>
        <p:nvSpPr>
          <p:cNvPr id="926" name="Google Shape;926;p12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124</a:t>
            </a:fld>
            <a:endParaRPr/>
          </a:p>
        </p:txBody>
      </p:sp>
    </p:spTree>
    <p:extLst>
      <p:ext uri="{BB962C8B-B14F-4D97-AF65-F5344CB8AC3E}">
        <p14:creationId xmlns:p14="http://schemas.microsoft.com/office/powerpoint/2010/main" val="18221307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25"/>
          <p:cNvSpPr txBox="1">
            <a:spLocks noGrp="1"/>
          </p:cNvSpPr>
          <p:nvPr>
            <p:ph type="body" idx="1"/>
          </p:nvPr>
        </p:nvSpPr>
        <p:spPr>
          <a:xfrm>
            <a:off x="1185334" y="29367"/>
            <a:ext cx="10092266"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3960"/>
              <a:buFont typeface="Calibri"/>
              <a:buNone/>
            </a:pPr>
            <a:r>
              <a:rPr lang="es" sz="3600" b="1">
                <a:solidFill>
                  <a:srgbClr val="FF0000"/>
                </a:solidFill>
                <a:latin typeface="Calibri"/>
                <a:ea typeface="Calibri"/>
                <a:cs typeface="Calibri"/>
                <a:sym typeface="Calibri"/>
              </a:rPr>
              <a:t>en un círculo </a:t>
            </a:r>
            <a:r>
              <a:rPr lang="es" sz="3600" b="1">
                <a:solidFill>
                  <a:srgbClr val="18579B"/>
                </a:solidFill>
                <a:latin typeface="Calibri"/>
                <a:ea typeface="Calibri"/>
                <a:cs typeface="Calibri"/>
                <a:sym typeface="Calibri"/>
              </a:rPr>
              <a:t>o sombree </a:t>
            </a:r>
            <a:r>
              <a:rPr lang="es" sz="3600" b="1">
                <a:solidFill>
                  <a:srgbClr val="3F8DE2"/>
                </a:solidFill>
                <a:latin typeface="Calibri"/>
                <a:ea typeface="Calibri"/>
                <a:cs typeface="Calibri"/>
                <a:sym typeface="Calibri"/>
              </a:rPr>
              <a:t>ligeramente </a:t>
            </a:r>
            <a:r>
              <a:rPr lang="es" sz="3600" b="1">
                <a:solidFill>
                  <a:srgbClr val="18579B"/>
                </a:solidFill>
                <a:latin typeface="Calibri"/>
                <a:ea typeface="Calibri"/>
                <a:cs typeface="Calibri"/>
                <a:sym typeface="Calibri"/>
              </a:rPr>
              <a:t>el cuadro que contiene el punto final anotado por cada equipo</a:t>
            </a:r>
            <a:endParaRPr/>
          </a:p>
        </p:txBody>
      </p:sp>
      <p:pic>
        <p:nvPicPr>
          <p:cNvPr id="932" name="Google Shape;932;p125" descr="Figure 11_2021 with Arrows.png"/>
          <p:cNvPicPr preferRelativeResize="0"/>
          <p:nvPr/>
        </p:nvPicPr>
        <p:blipFill rotWithShape="1">
          <a:blip r:embed="rId3">
            <a:alphaModFix/>
          </a:blip>
          <a:srcRect/>
          <a:stretch/>
        </p:blipFill>
        <p:spPr>
          <a:xfrm>
            <a:off x="1905000" y="1391854"/>
            <a:ext cx="8305800" cy="5466146"/>
          </a:xfrm>
          <a:prstGeom prst="rect">
            <a:avLst/>
          </a:prstGeom>
          <a:noFill/>
          <a:ln>
            <a:noFill/>
          </a:ln>
        </p:spPr>
      </p:pic>
      <p:sp>
        <p:nvSpPr>
          <p:cNvPr id="933" name="Google Shape;933;p12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125</a:t>
            </a:fld>
            <a:endParaRPr/>
          </a:p>
        </p:txBody>
      </p:sp>
    </p:spTree>
    <p:extLst>
      <p:ext uri="{BB962C8B-B14F-4D97-AF65-F5344CB8AC3E}">
        <p14:creationId xmlns:p14="http://schemas.microsoft.com/office/powerpoint/2010/main" val="3330580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26"/>
          <p:cNvSpPr txBox="1"/>
          <p:nvPr/>
        </p:nvSpPr>
        <p:spPr>
          <a:xfrm>
            <a:off x="1241778" y="552219"/>
            <a:ext cx="9736666" cy="523220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s" sz="4800" b="1" i="0" u="none" strike="noStrike" cap="none">
                <a:solidFill>
                  <a:srgbClr val="18579B"/>
                </a:solidFill>
                <a:latin typeface="Calibri"/>
                <a:ea typeface="Calibri"/>
                <a:cs typeface="Calibri"/>
                <a:sym typeface="Calibri"/>
              </a:rPr>
              <a:t>Entre juegos</a:t>
            </a:r>
            <a:endParaRPr sz="4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804863" marR="0" lvl="0" indent="-620713" algn="ctr" rtl="0">
              <a:lnSpc>
                <a:spcPct val="100000"/>
              </a:lnSpc>
              <a:spcBef>
                <a:spcPts val="0"/>
              </a:spcBef>
              <a:spcAft>
                <a:spcPts val="0"/>
              </a:spcAft>
              <a:buClr>
                <a:srgbClr val="18579B"/>
              </a:buClr>
              <a:buSzPts val="1400"/>
              <a:buFont typeface="Source Sans Pro"/>
              <a:buNone/>
            </a:pPr>
            <a:endParaRPr sz="1400" b="0" i="0" u="none" strike="noStrike" cap="none">
              <a:solidFill>
                <a:srgbClr val="000000"/>
              </a:solidFill>
              <a:latin typeface="Source Sans Pro"/>
              <a:ea typeface="Source Sans Pro"/>
              <a:cs typeface="Source Sans Pro"/>
              <a:sym typeface="Source Sans Pro"/>
            </a:endParaRPr>
          </a:p>
          <a:p>
            <a:pPr marL="804863" marR="0" lvl="0" indent="-620713"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Gire el portapapeles </a:t>
            </a:r>
            <a:r>
              <a:rPr lang="es" sz="3600" b="0" i="0" u="none" strike="noStrike" cap="none">
                <a:solidFill>
                  <a:srgbClr val="18579B"/>
                </a:solidFill>
                <a:latin typeface="Calibri"/>
                <a:ea typeface="Calibri"/>
                <a:cs typeface="Calibri"/>
                <a:sym typeface="Calibri"/>
              </a:rPr>
              <a:t>para que el clip del tablero quede mirando al equipo de servicio</a:t>
            </a:r>
            <a:endParaRPr/>
          </a:p>
          <a:p>
            <a:pPr marL="804863" marR="0" lvl="0" indent="-620713" algn="l"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a:p>
            <a:pPr marL="804863" marR="0" lvl="0" indent="-620713"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Rotar hoja de puntuación </a:t>
            </a:r>
            <a:r>
              <a:rPr lang="es" sz="3600" b="0" i="0" u="none" strike="noStrike" cap="none">
                <a:solidFill>
                  <a:srgbClr val="18579B"/>
                </a:solidFill>
                <a:latin typeface="Calibri"/>
                <a:ea typeface="Calibri"/>
                <a:cs typeface="Calibri"/>
                <a:sym typeface="Calibri"/>
              </a:rPr>
              <a:t>en consecuencia</a:t>
            </a:r>
            <a:endParaRPr/>
          </a:p>
          <a:p>
            <a:pPr marL="804863" marR="0" lvl="0" indent="-392113" algn="l" rtl="0">
              <a:lnSpc>
                <a:spcPct val="100000"/>
              </a:lnSpc>
              <a:spcBef>
                <a:spcPts val="0"/>
              </a:spcBef>
              <a:spcAft>
                <a:spcPts val="0"/>
              </a:spcAft>
              <a:buClr>
                <a:srgbClr val="18579B"/>
              </a:buClr>
              <a:buSzPts val="3600"/>
              <a:buFont typeface="Arial"/>
              <a:buNone/>
            </a:pPr>
            <a:endParaRPr sz="3600" b="0" i="0" u="none" strike="noStrike" cap="none">
              <a:solidFill>
                <a:srgbClr val="000000"/>
              </a:solidFill>
              <a:latin typeface="Calibri"/>
              <a:ea typeface="Calibri"/>
              <a:cs typeface="Calibri"/>
              <a:sym typeface="Calibri"/>
            </a:endParaRPr>
          </a:p>
          <a:p>
            <a:pPr marL="804863" marR="0" lvl="0" indent="-620713"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Coloque </a:t>
            </a:r>
            <a:r>
              <a:rPr lang="es" sz="3600" b="0" i="0" u="none" strike="noStrike" cap="none">
                <a:solidFill>
                  <a:srgbClr val="FF0000"/>
                </a:solidFill>
                <a:latin typeface="Calibri"/>
                <a:ea typeface="Calibri"/>
                <a:cs typeface="Calibri"/>
                <a:sym typeface="Calibri"/>
              </a:rPr>
              <a:t>el clip del servidor con " </a:t>
            </a:r>
            <a:r>
              <a:rPr lang="es" sz="3600" b="1" i="0" u="none" strike="noStrike" cap="none">
                <a:solidFill>
                  <a:srgbClr val="FF0000"/>
                </a:solidFill>
                <a:latin typeface="Calibri"/>
                <a:ea typeface="Calibri"/>
                <a:cs typeface="Calibri"/>
                <a:sym typeface="Calibri"/>
              </a:rPr>
              <a:t>\2 </a:t>
            </a:r>
            <a:r>
              <a:rPr lang="es" sz="3600" b="0" i="0" u="none" strike="noStrike" cap="none">
                <a:solidFill>
                  <a:srgbClr val="FF0000"/>
                </a:solidFill>
                <a:latin typeface="Calibri"/>
                <a:ea typeface="Calibri"/>
                <a:cs typeface="Calibri"/>
                <a:sym typeface="Calibri"/>
              </a:rPr>
              <a:t>" </a:t>
            </a:r>
            <a:r>
              <a:rPr lang="es" sz="3600" b="0" i="0" u="none" strike="noStrike" cap="none">
                <a:solidFill>
                  <a:srgbClr val="18579B"/>
                </a:solidFill>
                <a:latin typeface="Calibri"/>
                <a:ea typeface="Calibri"/>
                <a:cs typeface="Calibri"/>
                <a:sym typeface="Calibri"/>
              </a:rPr>
              <a:t>encima del servidor de inicio</a:t>
            </a:r>
            <a:endParaRPr/>
          </a:p>
        </p:txBody>
      </p:sp>
      <p:sp>
        <p:nvSpPr>
          <p:cNvPr id="939" name="Google Shape;939;p12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126</a:t>
            </a:fld>
            <a:endParaRPr/>
          </a:p>
        </p:txBody>
      </p:sp>
    </p:spTree>
    <p:extLst>
      <p:ext uri="{BB962C8B-B14F-4D97-AF65-F5344CB8AC3E}">
        <p14:creationId xmlns:p14="http://schemas.microsoft.com/office/powerpoint/2010/main" val="15415895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27"/>
          <p:cNvSpPr txBox="1">
            <a:spLocks noGrp="1"/>
          </p:cNvSpPr>
          <p:nvPr>
            <p:ph type="body" idx="1"/>
          </p:nvPr>
        </p:nvSpPr>
        <p:spPr>
          <a:xfrm>
            <a:off x="1049867" y="561655"/>
            <a:ext cx="9987587" cy="5654210"/>
          </a:xfrm>
          <a:prstGeom prst="rect">
            <a:avLst/>
          </a:prstGeom>
          <a:noFill/>
          <a:ln>
            <a:noFill/>
          </a:ln>
        </p:spPr>
        <p:txBody>
          <a:bodyPr spcFirstLastPara="1" wrap="square" lIns="45700" tIns="45700" rIns="45700" bIns="45700" anchor="t" anchorCtr="0">
            <a:normAutofit fontScale="92500" lnSpcReduction="20000"/>
          </a:bodyPr>
          <a:lstStyle/>
          <a:p>
            <a:pPr marL="84138" lvl="0" indent="635000" algn="ctr" rtl="0">
              <a:lnSpc>
                <a:spcPct val="80000"/>
              </a:lnSpc>
              <a:spcBef>
                <a:spcPts val="0"/>
              </a:spcBef>
              <a:spcAft>
                <a:spcPts val="0"/>
              </a:spcAft>
              <a:buClr>
                <a:srgbClr val="18579B"/>
              </a:buClr>
              <a:buSzPct val="100000"/>
              <a:buFont typeface="Calibri"/>
              <a:buNone/>
            </a:pPr>
            <a:r>
              <a:rPr lang="es" sz="4800">
                <a:latin typeface="Calibri"/>
                <a:ea typeface="Calibri"/>
                <a:cs typeface="Calibri"/>
                <a:sym typeface="Calibri"/>
              </a:rPr>
              <a:t>Entre juegos </a:t>
            </a:r>
            <a:r>
              <a:rPr lang="es" sz="3500" b="1">
                <a:latin typeface="Calibri"/>
                <a:ea typeface="Calibri"/>
                <a:cs typeface="Calibri"/>
                <a:sym typeface="Calibri"/>
              </a:rPr>
              <a:t>(continuación)</a:t>
            </a:r>
            <a:endParaRPr/>
          </a:p>
          <a:p>
            <a:pPr marL="84138" lvl="0" indent="635000" algn="ctr" rtl="0">
              <a:lnSpc>
                <a:spcPct val="80000"/>
              </a:lnSpc>
              <a:spcBef>
                <a:spcPts val="2000"/>
              </a:spcBef>
              <a:spcAft>
                <a:spcPts val="0"/>
              </a:spcAft>
              <a:buClr>
                <a:srgbClr val="18579B"/>
              </a:buClr>
              <a:buSzPct val="100000"/>
              <a:buFont typeface="Calibri"/>
              <a:buNone/>
            </a:pPr>
            <a:endParaRPr sz="4800">
              <a:latin typeface="Calibri"/>
              <a:ea typeface="Calibri"/>
              <a:cs typeface="Calibri"/>
              <a:sym typeface="Calibri"/>
            </a:endParaRPr>
          </a:p>
          <a:p>
            <a:pPr marL="804863" lvl="0" indent="-620713" algn="just" rtl="0">
              <a:lnSpc>
                <a:spcPct val="80000"/>
              </a:lnSpc>
              <a:spcBef>
                <a:spcPts val="2000"/>
              </a:spcBef>
              <a:spcAft>
                <a:spcPts val="0"/>
              </a:spcAft>
              <a:buClr>
                <a:srgbClr val="18579B"/>
              </a:buClr>
              <a:buSzPct val="100000"/>
              <a:buFont typeface="Calibri"/>
              <a:buChar char="•"/>
            </a:pPr>
            <a:r>
              <a:rPr lang="es" sz="3200"/>
              <a:t>Si es </a:t>
            </a:r>
            <a:r>
              <a:rPr lang="es" sz="3200">
                <a:solidFill>
                  <a:srgbClr val="FF0000"/>
                </a:solidFill>
              </a:rPr>
              <a:t>el tercer juego </a:t>
            </a:r>
            <a:r>
              <a:rPr lang="es" sz="3200"/>
              <a:t>, recuerde a los jugadores el próximo </a:t>
            </a:r>
            <a:r>
              <a:rPr lang="es" sz="3200">
                <a:solidFill>
                  <a:srgbClr val="FF0000"/>
                </a:solidFill>
              </a:rPr>
              <a:t>cambio de extremos </a:t>
            </a:r>
            <a:r>
              <a:rPr lang="es" sz="3200"/>
              <a:t>a mitad de camino</a:t>
            </a:r>
            <a:endParaRPr/>
          </a:p>
          <a:p>
            <a:pPr marL="804863" lvl="0" indent="-620713" algn="just" rtl="0">
              <a:lnSpc>
                <a:spcPct val="80000"/>
              </a:lnSpc>
              <a:spcBef>
                <a:spcPts val="2000"/>
              </a:spcBef>
              <a:spcAft>
                <a:spcPts val="0"/>
              </a:spcAft>
              <a:buClr>
                <a:srgbClr val="18579B"/>
              </a:buClr>
              <a:buSzPct val="100000"/>
              <a:buFont typeface="Calibri"/>
              <a:buChar char="•"/>
            </a:pPr>
            <a:r>
              <a:rPr lang="es" sz="3200">
                <a:latin typeface="Calibri"/>
                <a:ea typeface="Calibri"/>
                <a:cs typeface="Calibri"/>
                <a:sym typeface="Calibri"/>
              </a:rPr>
              <a:t>Notificar a los jugadores cuando </a:t>
            </a:r>
            <a:r>
              <a:rPr lang="es" sz="3200">
                <a:solidFill>
                  <a:srgbClr val="FF0000"/>
                </a:solidFill>
                <a:latin typeface="Calibri"/>
                <a:ea typeface="Calibri"/>
                <a:cs typeface="Calibri"/>
                <a:sym typeface="Calibri"/>
              </a:rPr>
              <a:t>queden 15 segundos </a:t>
            </a:r>
            <a:r>
              <a:rPr lang="es" sz="3200">
                <a:latin typeface="Calibri"/>
                <a:ea typeface="Calibri"/>
                <a:cs typeface="Calibri"/>
                <a:sym typeface="Calibri"/>
              </a:rPr>
              <a:t>y regresar a la posición de árbitro</a:t>
            </a:r>
            <a:endParaRPr/>
          </a:p>
          <a:p>
            <a:pPr marL="804863" lvl="0" indent="-620713" algn="just" rtl="0">
              <a:lnSpc>
                <a:spcPct val="80000"/>
              </a:lnSpc>
              <a:spcBef>
                <a:spcPts val="2000"/>
              </a:spcBef>
              <a:spcAft>
                <a:spcPts val="0"/>
              </a:spcAft>
              <a:buClr>
                <a:srgbClr val="18579B"/>
              </a:buClr>
              <a:buSzPct val="100000"/>
              <a:buFont typeface="Calibri"/>
              <a:buChar char="•"/>
            </a:pPr>
            <a:r>
              <a:rPr lang="es" sz="3200">
                <a:latin typeface="Calibri"/>
                <a:ea typeface="Calibri"/>
                <a:cs typeface="Calibri"/>
                <a:sym typeface="Calibri"/>
              </a:rPr>
              <a:t>Si se usan jueces de línea o un segundo árbitro, </a:t>
            </a:r>
            <a:r>
              <a:rPr lang="es" sz="3200">
                <a:solidFill>
                  <a:srgbClr val="FF0000"/>
                </a:solidFill>
                <a:latin typeface="Calibri"/>
                <a:ea typeface="Calibri"/>
                <a:cs typeface="Calibri"/>
                <a:sym typeface="Calibri"/>
              </a:rPr>
              <a:t>verificar la preparación</a:t>
            </a:r>
            <a:endParaRPr/>
          </a:p>
          <a:p>
            <a:pPr marL="804863" lvl="0" indent="-620713" algn="just" rtl="0">
              <a:lnSpc>
                <a:spcPct val="80000"/>
              </a:lnSpc>
              <a:spcBef>
                <a:spcPts val="2000"/>
              </a:spcBef>
              <a:spcAft>
                <a:spcPts val="0"/>
              </a:spcAft>
              <a:buClr>
                <a:srgbClr val="18579B"/>
              </a:buClr>
              <a:buSzPct val="100000"/>
              <a:buFont typeface="Calibri"/>
              <a:buChar char="•"/>
            </a:pPr>
            <a:r>
              <a:rPr lang="es" sz="3200">
                <a:latin typeface="Calibri"/>
                <a:ea typeface="Calibri"/>
                <a:cs typeface="Calibri"/>
                <a:sym typeface="Calibri"/>
              </a:rPr>
              <a:t> </a:t>
            </a:r>
            <a:r>
              <a:rPr lang="es" sz="3200">
                <a:solidFill>
                  <a:srgbClr val="FF0000"/>
                </a:solidFill>
                <a:latin typeface="Calibri"/>
                <a:ea typeface="Calibri"/>
                <a:cs typeface="Calibri"/>
                <a:sym typeface="Calibri"/>
              </a:rPr>
              <a:t>Devolver la pelota al </a:t>
            </a:r>
            <a:r>
              <a:rPr lang="es" sz="3200">
                <a:latin typeface="Calibri"/>
                <a:ea typeface="Calibri"/>
                <a:cs typeface="Calibri"/>
                <a:sym typeface="Calibri"/>
              </a:rPr>
              <a:t>final de la cancha del equipo que sirve</a:t>
            </a:r>
            <a:endParaRPr/>
          </a:p>
          <a:p>
            <a:pPr marL="804863" lvl="0" indent="-620713" algn="just" rtl="0">
              <a:lnSpc>
                <a:spcPct val="80000"/>
              </a:lnSpc>
              <a:spcBef>
                <a:spcPts val="2000"/>
              </a:spcBef>
              <a:spcAft>
                <a:spcPts val="0"/>
              </a:spcAft>
              <a:buClr>
                <a:srgbClr val="18579B"/>
              </a:buClr>
              <a:buSzPct val="100000"/>
              <a:buFont typeface="Calibri"/>
              <a:buChar char="•"/>
            </a:pPr>
            <a:r>
              <a:rPr lang="es" sz="3200">
                <a:latin typeface="Calibri"/>
                <a:ea typeface="Calibri"/>
                <a:cs typeface="Calibri"/>
                <a:sym typeface="Calibri"/>
              </a:rPr>
              <a:t>Al final de los 2 minutos, llame a </a:t>
            </a:r>
            <a:r>
              <a:rPr lang="es" sz="3200">
                <a:solidFill>
                  <a:srgbClr val="FF0000"/>
                </a:solidFill>
                <a:latin typeface="Calibri"/>
                <a:ea typeface="Calibri"/>
                <a:cs typeface="Calibri"/>
                <a:sym typeface="Calibri"/>
              </a:rPr>
              <a:t>"Juego #", "Tiempo de entrada" y </a:t>
            </a:r>
            <a:r>
              <a:rPr lang="es" sz="3200">
                <a:solidFill>
                  <a:srgbClr val="FF0000"/>
                </a:solidFill>
              </a:rPr>
              <a:t>"0-0-2"</a:t>
            </a:r>
            <a:endParaRPr sz="3200">
              <a:solidFill>
                <a:srgbClr val="FF0000"/>
              </a:solidFill>
              <a:latin typeface="Calibri"/>
              <a:ea typeface="Calibri"/>
              <a:cs typeface="Calibri"/>
              <a:sym typeface="Calibri"/>
            </a:endParaRPr>
          </a:p>
          <a:p>
            <a:pPr marL="804863" lvl="0" indent="-620713" algn="just" rtl="0">
              <a:lnSpc>
                <a:spcPct val="80000"/>
              </a:lnSpc>
              <a:spcBef>
                <a:spcPts val="2000"/>
              </a:spcBef>
              <a:spcAft>
                <a:spcPts val="0"/>
              </a:spcAft>
              <a:buClr>
                <a:srgbClr val="18579B"/>
              </a:buClr>
              <a:buSzPct val="100000"/>
              <a:buFont typeface="Calibri"/>
              <a:buChar char="•"/>
            </a:pPr>
            <a:r>
              <a:rPr lang="es" sz="3200">
                <a:latin typeface="Calibri"/>
                <a:ea typeface="Calibri"/>
                <a:cs typeface="Calibri"/>
                <a:sym typeface="Calibri"/>
              </a:rPr>
              <a:t>Comience la </a:t>
            </a:r>
            <a:r>
              <a:rPr lang="es" sz="3200">
                <a:solidFill>
                  <a:srgbClr val="18579B"/>
                </a:solidFill>
                <a:latin typeface="Calibri"/>
                <a:ea typeface="Calibri"/>
                <a:cs typeface="Calibri"/>
                <a:sym typeface="Calibri"/>
              </a:rPr>
              <a:t>cuenta </a:t>
            </a:r>
            <a:endParaRPr/>
          </a:p>
        </p:txBody>
      </p:sp>
      <p:sp>
        <p:nvSpPr>
          <p:cNvPr id="945" name="Google Shape;945;p12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127</a:t>
            </a:fld>
            <a:endParaRPr/>
          </a:p>
        </p:txBody>
      </p:sp>
    </p:spTree>
    <p:extLst>
      <p:ext uri="{BB962C8B-B14F-4D97-AF65-F5344CB8AC3E}">
        <p14:creationId xmlns:p14="http://schemas.microsoft.com/office/powerpoint/2010/main" val="34158374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28"/>
          <p:cNvSpPr txBox="1">
            <a:spLocks noGrp="1"/>
          </p:cNvSpPr>
          <p:nvPr>
            <p:ph type="body" idx="1"/>
          </p:nvPr>
        </p:nvSpPr>
        <p:spPr>
          <a:xfrm>
            <a:off x="1049867" y="561655"/>
            <a:ext cx="9987587" cy="5654210"/>
          </a:xfrm>
          <a:prstGeom prst="rect">
            <a:avLst/>
          </a:prstGeom>
          <a:noFill/>
          <a:ln>
            <a:noFill/>
          </a:ln>
        </p:spPr>
        <p:txBody>
          <a:bodyPr spcFirstLastPara="1" wrap="square" lIns="45700" tIns="45700" rIns="45700" bIns="45700" anchor="t" anchorCtr="0">
            <a:normAutofit fontScale="92500" lnSpcReduction="20000"/>
          </a:bodyPr>
          <a:lstStyle/>
          <a:p>
            <a:pPr marL="84138" lvl="0" indent="635000" algn="ctr" rtl="0">
              <a:lnSpc>
                <a:spcPct val="80000"/>
              </a:lnSpc>
              <a:spcBef>
                <a:spcPts val="0"/>
              </a:spcBef>
              <a:spcAft>
                <a:spcPts val="0"/>
              </a:spcAft>
              <a:buClr>
                <a:srgbClr val="18579B"/>
              </a:buClr>
              <a:buSzPct val="100000"/>
              <a:buFont typeface="Calibri"/>
              <a:buNone/>
            </a:pPr>
            <a:r>
              <a:rPr lang="es" sz="4800">
                <a:latin typeface="Calibri"/>
                <a:ea typeface="Calibri"/>
                <a:cs typeface="Calibri"/>
                <a:sym typeface="Calibri"/>
              </a:rPr>
              <a:t>Entre juegos </a:t>
            </a:r>
            <a:r>
              <a:rPr lang="es" sz="3500" b="1">
                <a:latin typeface="Calibri"/>
                <a:ea typeface="Calibri"/>
                <a:cs typeface="Calibri"/>
                <a:sym typeface="Calibri"/>
              </a:rPr>
              <a:t>(continuación)</a:t>
            </a:r>
            <a:endParaRPr/>
          </a:p>
          <a:p>
            <a:pPr marL="84138" lvl="0" indent="635000" algn="ctr" rtl="0">
              <a:lnSpc>
                <a:spcPct val="80000"/>
              </a:lnSpc>
              <a:spcBef>
                <a:spcPts val="2000"/>
              </a:spcBef>
              <a:spcAft>
                <a:spcPts val="0"/>
              </a:spcAft>
              <a:buClr>
                <a:srgbClr val="18579B"/>
              </a:buClr>
              <a:buSzPct val="100000"/>
              <a:buFont typeface="Calibri"/>
              <a:buNone/>
            </a:pPr>
            <a:endParaRPr sz="4800">
              <a:latin typeface="Calibri"/>
              <a:ea typeface="Calibri"/>
              <a:cs typeface="Calibri"/>
              <a:sym typeface="Calibri"/>
            </a:endParaRPr>
          </a:p>
          <a:p>
            <a:pPr marL="804863" lvl="0" indent="-620713" algn="just" rtl="0">
              <a:lnSpc>
                <a:spcPct val="80000"/>
              </a:lnSpc>
              <a:spcBef>
                <a:spcPts val="2000"/>
              </a:spcBef>
              <a:spcAft>
                <a:spcPts val="0"/>
              </a:spcAft>
              <a:buClr>
                <a:srgbClr val="18579B"/>
              </a:buClr>
              <a:buSzPct val="100000"/>
              <a:buFont typeface="Calibri"/>
              <a:buChar char="•"/>
            </a:pPr>
            <a:r>
              <a:rPr lang="es" sz="3200"/>
              <a:t>Si es </a:t>
            </a:r>
            <a:r>
              <a:rPr lang="es" sz="3200">
                <a:solidFill>
                  <a:srgbClr val="FF0000"/>
                </a:solidFill>
              </a:rPr>
              <a:t>el tercer juego </a:t>
            </a:r>
            <a:r>
              <a:rPr lang="es" sz="3200"/>
              <a:t>, recuerde a los jugadores el próximo </a:t>
            </a:r>
            <a:r>
              <a:rPr lang="es" sz="3200">
                <a:solidFill>
                  <a:srgbClr val="FF0000"/>
                </a:solidFill>
              </a:rPr>
              <a:t>cambio de extremos </a:t>
            </a:r>
            <a:r>
              <a:rPr lang="es" sz="3200"/>
              <a:t>a mitad de camino</a:t>
            </a:r>
            <a:endParaRPr/>
          </a:p>
          <a:p>
            <a:pPr marL="804863" lvl="0" indent="-620713" algn="just" rtl="0">
              <a:lnSpc>
                <a:spcPct val="80000"/>
              </a:lnSpc>
              <a:spcBef>
                <a:spcPts val="2000"/>
              </a:spcBef>
              <a:spcAft>
                <a:spcPts val="0"/>
              </a:spcAft>
              <a:buClr>
                <a:srgbClr val="18579B"/>
              </a:buClr>
              <a:buSzPct val="100000"/>
              <a:buFont typeface="Calibri"/>
              <a:buChar char="•"/>
            </a:pPr>
            <a:r>
              <a:rPr lang="es" sz="3200">
                <a:latin typeface="Calibri"/>
                <a:ea typeface="Calibri"/>
                <a:cs typeface="Calibri"/>
                <a:sym typeface="Calibri"/>
              </a:rPr>
              <a:t>Notificar a los jugadores cuando </a:t>
            </a:r>
            <a:r>
              <a:rPr lang="es" sz="3200">
                <a:solidFill>
                  <a:srgbClr val="FF0000"/>
                </a:solidFill>
                <a:latin typeface="Calibri"/>
                <a:ea typeface="Calibri"/>
                <a:cs typeface="Calibri"/>
                <a:sym typeface="Calibri"/>
              </a:rPr>
              <a:t>queden 15 segundos </a:t>
            </a:r>
            <a:r>
              <a:rPr lang="es" sz="3200">
                <a:latin typeface="Calibri"/>
                <a:ea typeface="Calibri"/>
                <a:cs typeface="Calibri"/>
                <a:sym typeface="Calibri"/>
              </a:rPr>
              <a:t>y regresar a la posición de árbitro</a:t>
            </a:r>
            <a:endParaRPr/>
          </a:p>
          <a:p>
            <a:pPr marL="804863" lvl="0" indent="-620713" algn="just" rtl="0">
              <a:lnSpc>
                <a:spcPct val="80000"/>
              </a:lnSpc>
              <a:spcBef>
                <a:spcPts val="2000"/>
              </a:spcBef>
              <a:spcAft>
                <a:spcPts val="0"/>
              </a:spcAft>
              <a:buClr>
                <a:srgbClr val="18579B"/>
              </a:buClr>
              <a:buSzPct val="100000"/>
              <a:buFont typeface="Calibri"/>
              <a:buChar char="•"/>
            </a:pPr>
            <a:r>
              <a:rPr lang="es" sz="3200">
                <a:latin typeface="Calibri"/>
                <a:ea typeface="Calibri"/>
                <a:cs typeface="Calibri"/>
                <a:sym typeface="Calibri"/>
              </a:rPr>
              <a:t>Si se usan jueces de línea o un segundo árbitro, </a:t>
            </a:r>
            <a:r>
              <a:rPr lang="es" sz="3200">
                <a:solidFill>
                  <a:srgbClr val="FF0000"/>
                </a:solidFill>
                <a:latin typeface="Calibri"/>
                <a:ea typeface="Calibri"/>
                <a:cs typeface="Calibri"/>
                <a:sym typeface="Calibri"/>
              </a:rPr>
              <a:t>verificar la preparación</a:t>
            </a:r>
            <a:endParaRPr/>
          </a:p>
          <a:p>
            <a:pPr marL="804863" lvl="0" indent="-620713" algn="just" rtl="0">
              <a:lnSpc>
                <a:spcPct val="80000"/>
              </a:lnSpc>
              <a:spcBef>
                <a:spcPts val="2000"/>
              </a:spcBef>
              <a:spcAft>
                <a:spcPts val="0"/>
              </a:spcAft>
              <a:buClr>
                <a:srgbClr val="18579B"/>
              </a:buClr>
              <a:buSzPct val="100000"/>
              <a:buFont typeface="Calibri"/>
              <a:buChar char="•"/>
            </a:pPr>
            <a:r>
              <a:rPr lang="es" sz="3200">
                <a:latin typeface="Calibri"/>
                <a:ea typeface="Calibri"/>
                <a:cs typeface="Calibri"/>
                <a:sym typeface="Calibri"/>
              </a:rPr>
              <a:t> </a:t>
            </a:r>
            <a:r>
              <a:rPr lang="es" sz="3200">
                <a:solidFill>
                  <a:srgbClr val="FF0000"/>
                </a:solidFill>
                <a:latin typeface="Calibri"/>
                <a:ea typeface="Calibri"/>
                <a:cs typeface="Calibri"/>
                <a:sym typeface="Calibri"/>
              </a:rPr>
              <a:t>Devolver la pelota al </a:t>
            </a:r>
            <a:r>
              <a:rPr lang="es" sz="3200">
                <a:latin typeface="Calibri"/>
                <a:ea typeface="Calibri"/>
                <a:cs typeface="Calibri"/>
                <a:sym typeface="Calibri"/>
              </a:rPr>
              <a:t>final de la cancha del equipo que sirve</a:t>
            </a:r>
            <a:endParaRPr/>
          </a:p>
          <a:p>
            <a:pPr marL="804863" lvl="0" indent="-620713" algn="just" rtl="0">
              <a:lnSpc>
                <a:spcPct val="80000"/>
              </a:lnSpc>
              <a:spcBef>
                <a:spcPts val="2000"/>
              </a:spcBef>
              <a:spcAft>
                <a:spcPts val="0"/>
              </a:spcAft>
              <a:buClr>
                <a:srgbClr val="18579B"/>
              </a:buClr>
              <a:buSzPct val="100000"/>
              <a:buFont typeface="Calibri"/>
              <a:buChar char="•"/>
            </a:pPr>
            <a:r>
              <a:rPr lang="es" sz="3200">
                <a:latin typeface="Calibri"/>
                <a:ea typeface="Calibri"/>
                <a:cs typeface="Calibri"/>
                <a:sym typeface="Calibri"/>
              </a:rPr>
              <a:t>Al final de los 2 minutos, llame a </a:t>
            </a:r>
            <a:r>
              <a:rPr lang="es" sz="3200">
                <a:solidFill>
                  <a:srgbClr val="FF0000"/>
                </a:solidFill>
                <a:latin typeface="Calibri"/>
                <a:ea typeface="Calibri"/>
                <a:cs typeface="Calibri"/>
                <a:sym typeface="Calibri"/>
              </a:rPr>
              <a:t>"Juego #", "Tiempo de entrada" y </a:t>
            </a:r>
            <a:r>
              <a:rPr lang="es" sz="3200">
                <a:solidFill>
                  <a:srgbClr val="FF0000"/>
                </a:solidFill>
              </a:rPr>
              <a:t>"0-0-2"</a:t>
            </a:r>
            <a:endParaRPr sz="3200">
              <a:solidFill>
                <a:srgbClr val="FF0000"/>
              </a:solidFill>
              <a:latin typeface="Calibri"/>
              <a:ea typeface="Calibri"/>
              <a:cs typeface="Calibri"/>
              <a:sym typeface="Calibri"/>
            </a:endParaRPr>
          </a:p>
          <a:p>
            <a:pPr marL="804863" lvl="0" indent="-620713" algn="just" rtl="0">
              <a:lnSpc>
                <a:spcPct val="80000"/>
              </a:lnSpc>
              <a:spcBef>
                <a:spcPts val="2000"/>
              </a:spcBef>
              <a:spcAft>
                <a:spcPts val="0"/>
              </a:spcAft>
              <a:buClr>
                <a:srgbClr val="18579B"/>
              </a:buClr>
              <a:buSzPct val="100000"/>
              <a:buFont typeface="Calibri"/>
              <a:buChar char="•"/>
            </a:pPr>
            <a:r>
              <a:rPr lang="es" sz="3200">
                <a:latin typeface="Calibri"/>
                <a:ea typeface="Calibri"/>
                <a:cs typeface="Calibri"/>
                <a:sym typeface="Calibri"/>
              </a:rPr>
              <a:t>Comience la </a:t>
            </a:r>
            <a:r>
              <a:rPr lang="es" sz="3200">
                <a:solidFill>
                  <a:srgbClr val="18579B"/>
                </a:solidFill>
                <a:latin typeface="Calibri"/>
                <a:ea typeface="Calibri"/>
                <a:cs typeface="Calibri"/>
                <a:sym typeface="Calibri"/>
              </a:rPr>
              <a:t>cuenta </a:t>
            </a:r>
            <a:endParaRPr/>
          </a:p>
        </p:txBody>
      </p:sp>
      <p:sp>
        <p:nvSpPr>
          <p:cNvPr id="951" name="Google Shape;951;p12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128</a:t>
            </a:fld>
            <a:endParaRPr/>
          </a:p>
        </p:txBody>
      </p:sp>
    </p:spTree>
    <p:extLst>
      <p:ext uri="{BB962C8B-B14F-4D97-AF65-F5344CB8AC3E}">
        <p14:creationId xmlns:p14="http://schemas.microsoft.com/office/powerpoint/2010/main" val="31271685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29"/>
          <p:cNvSpPr txBox="1">
            <a:spLocks noGrp="1"/>
          </p:cNvSpPr>
          <p:nvPr>
            <p:ph type="title"/>
          </p:nvPr>
        </p:nvSpPr>
        <p:spPr>
          <a:xfrm>
            <a:off x="732367" y="107576"/>
            <a:ext cx="10723035" cy="1264024"/>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chemeClr val="accent1"/>
              </a:buClr>
              <a:buSzPct val="100000"/>
              <a:buFont typeface="Calibri"/>
              <a:buNone/>
            </a:pPr>
            <a:r>
              <a:rPr lang="es" sz="4400">
                <a:latin typeface="Calibri"/>
                <a:ea typeface="Calibri"/>
                <a:cs typeface="Calibri"/>
                <a:sym typeface="Calibri"/>
              </a:rPr>
              <a:t>Entre juegos </a:t>
            </a:r>
            <a:r>
              <a:rPr lang="es" sz="3200" b="1">
                <a:latin typeface="Calibri"/>
                <a:ea typeface="Calibri"/>
                <a:cs typeface="Calibri"/>
                <a:sym typeface="Calibri"/>
              </a:rPr>
              <a:t>(continuación)</a:t>
            </a:r>
            <a:r>
              <a:rPr lang="en-US" sz="3200" b="1">
                <a:latin typeface="Calibri"/>
                <a:ea typeface="Calibri"/>
                <a:cs typeface="Calibri"/>
                <a:sym typeface="Calibri"/>
              </a:rPr>
              <a:t/>
            </a:r>
            <a:br>
              <a:rPr lang="en-US" sz="3200" b="1">
                <a:latin typeface="Calibri"/>
                <a:ea typeface="Calibri"/>
                <a:cs typeface="Calibri"/>
                <a:sym typeface="Calibri"/>
              </a:rPr>
            </a:br>
            <a:endParaRPr/>
          </a:p>
        </p:txBody>
      </p:sp>
      <p:sp>
        <p:nvSpPr>
          <p:cNvPr id="957" name="Google Shape;957;p12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129</a:t>
            </a:fld>
            <a:endParaRPr/>
          </a:p>
        </p:txBody>
      </p:sp>
      <p:pic>
        <p:nvPicPr>
          <p:cNvPr id="958" name="Google Shape;958;p129" title="Multi Game Match - Between Games"/>
          <p:cNvPicPr preferRelativeResize="0"/>
          <p:nvPr/>
        </p:nvPicPr>
        <p:blipFill rotWithShape="1">
          <a:blip r:embed="rId3">
            <a:alphaModFix/>
          </a:blip>
          <a:srcRect/>
          <a:stretch/>
        </p:blipFill>
        <p:spPr>
          <a:xfrm>
            <a:off x="571927" y="956403"/>
            <a:ext cx="10254904" cy="5794021"/>
          </a:xfrm>
          <a:prstGeom prst="rect">
            <a:avLst/>
          </a:prstGeom>
          <a:noFill/>
          <a:ln>
            <a:noFill/>
          </a:ln>
        </p:spPr>
      </p:pic>
    </p:spTree>
    <p:extLst>
      <p:ext uri="{BB962C8B-B14F-4D97-AF65-F5344CB8AC3E}">
        <p14:creationId xmlns:p14="http://schemas.microsoft.com/office/powerpoint/2010/main" val="357893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8"/>
                                        </p:tgtEl>
                                        <p:attrNameLst>
                                          <p:attrName>style.visibility</p:attrName>
                                        </p:attrNameLst>
                                      </p:cBhvr>
                                      <p:to>
                                        <p:strVal val="visible"/>
                                      </p:to>
                                    </p:set>
                                    <p:animEffect transition="in" filter="fade">
                                      <p:cBhvr>
                                        <p:cTn id="7" dur="1"/>
                                        <p:tgtEl>
                                          <p:spTgt spid="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body" idx="1"/>
          </p:nvPr>
        </p:nvSpPr>
        <p:spPr>
          <a:xfrm>
            <a:off x="505098" y="164019"/>
            <a:ext cx="10929256" cy="6213875"/>
          </a:xfrm>
          <a:prstGeom prst="rect">
            <a:avLst/>
          </a:prstGeom>
          <a:noFill/>
          <a:ln>
            <a:noFill/>
          </a:ln>
        </p:spPr>
        <p:txBody>
          <a:bodyPr spcFirstLastPara="1" wrap="square" lIns="45700" tIns="45700" rIns="45700" bIns="45700" anchor="t" anchorCtr="0">
            <a:normAutofit fontScale="40000" lnSpcReduction="20000"/>
          </a:bodyPr>
          <a:lstStyle/>
          <a:p>
            <a:pPr marL="0" lvl="1" indent="228600" algn="ctr" rtl="0">
              <a:lnSpc>
                <a:spcPct val="100000"/>
              </a:lnSpc>
              <a:spcBef>
                <a:spcPts val="0"/>
              </a:spcBef>
              <a:spcAft>
                <a:spcPts val="0"/>
              </a:spcAft>
              <a:buClr>
                <a:srgbClr val="18579B"/>
              </a:buClr>
              <a:buSzPct val="100000"/>
              <a:buNone/>
            </a:pPr>
            <a:r>
              <a:rPr lang="es" sz="14400"/>
              <a:t>Código de conducta </a:t>
            </a:r>
            <a:r>
              <a:rPr lang="es" sz="14400" b="0"/>
              <a:t>(continuación)</a:t>
            </a:r>
            <a:endParaRPr sz="14400" b="0"/>
          </a:p>
          <a:p>
            <a:pPr marL="0" lvl="0" indent="0" algn="l" rtl="0">
              <a:lnSpc>
                <a:spcPct val="100000"/>
              </a:lnSpc>
              <a:spcBef>
                <a:spcPts val="2000"/>
              </a:spcBef>
              <a:spcAft>
                <a:spcPts val="0"/>
              </a:spcAft>
              <a:buClr>
                <a:srgbClr val="18579B"/>
              </a:buClr>
              <a:buSzPct val="100000"/>
              <a:buFont typeface="Calibri"/>
              <a:buNone/>
            </a:pPr>
            <a:endParaRPr sz="2500" b="1" i="1">
              <a:solidFill>
                <a:srgbClr val="FF0000"/>
              </a:solidFill>
            </a:endParaRPr>
          </a:p>
          <a:p>
            <a:pPr marL="0" lvl="0" indent="0" algn="l" rtl="0">
              <a:lnSpc>
                <a:spcPct val="100000"/>
              </a:lnSpc>
              <a:spcBef>
                <a:spcPts val="2000"/>
              </a:spcBef>
              <a:spcAft>
                <a:spcPts val="0"/>
              </a:spcAft>
              <a:buClr>
                <a:srgbClr val="18579B"/>
              </a:buClr>
              <a:buSzPct val="100000"/>
              <a:buFont typeface="Calibri"/>
              <a:buNone/>
            </a:pPr>
            <a:r>
              <a:rPr lang="es" sz="9600" b="1" i="1">
                <a:solidFill>
                  <a:srgbClr val="FF0000"/>
                </a:solidFill>
              </a:rPr>
              <a:t>HACER:</a:t>
            </a:r>
            <a:endParaRPr/>
          </a:p>
          <a:p>
            <a:pPr marL="804863" lvl="0" indent="-804863" algn="l" rtl="0">
              <a:lnSpc>
                <a:spcPct val="100000"/>
              </a:lnSpc>
              <a:spcBef>
                <a:spcPts val="2000"/>
              </a:spcBef>
              <a:spcAft>
                <a:spcPts val="0"/>
              </a:spcAft>
              <a:buClr>
                <a:srgbClr val="18579B"/>
              </a:buClr>
              <a:buSzPct val="100000"/>
              <a:buFont typeface="Arial"/>
              <a:buChar char="•"/>
            </a:pPr>
            <a:r>
              <a:rPr lang="es" sz="6800" b="1"/>
              <a:t>Apague </a:t>
            </a:r>
            <a:r>
              <a:rPr lang="es" sz="6800"/>
              <a:t>el teléfono o </a:t>
            </a:r>
            <a:r>
              <a:rPr lang="es" sz="6800" b="1"/>
              <a:t>vibre</a:t>
            </a:r>
            <a:endParaRPr/>
          </a:p>
          <a:p>
            <a:pPr marL="804863" lvl="0" indent="-804863" algn="l" rtl="0">
              <a:lnSpc>
                <a:spcPct val="100000"/>
              </a:lnSpc>
              <a:spcBef>
                <a:spcPts val="2000"/>
              </a:spcBef>
              <a:spcAft>
                <a:spcPts val="0"/>
              </a:spcAft>
              <a:buClr>
                <a:srgbClr val="18579B"/>
              </a:buClr>
              <a:buSzPct val="100000"/>
              <a:buFont typeface="Arial"/>
              <a:buChar char="•"/>
            </a:pPr>
            <a:r>
              <a:rPr lang="es" sz="6800" b="1"/>
              <a:t>Excusarse de arbitrar </a:t>
            </a:r>
            <a:r>
              <a:rPr lang="es" sz="6800"/>
              <a:t>a un familiar, amigo cercano o compañero de dobles cuando pueda percibirse como un conflicto de intereses.</a:t>
            </a:r>
            <a:endParaRPr sz="6800">
              <a:latin typeface="Calibri"/>
              <a:ea typeface="Calibri"/>
              <a:cs typeface="Calibri"/>
              <a:sym typeface="Calibri"/>
            </a:endParaRPr>
          </a:p>
          <a:p>
            <a:pPr marL="804863" lvl="0" indent="-804863" algn="l" rtl="0">
              <a:lnSpc>
                <a:spcPct val="100000"/>
              </a:lnSpc>
              <a:spcBef>
                <a:spcPts val="2000"/>
              </a:spcBef>
              <a:spcAft>
                <a:spcPts val="0"/>
              </a:spcAft>
              <a:buClr>
                <a:srgbClr val="18579B"/>
              </a:buClr>
              <a:buSzPct val="100000"/>
              <a:buFont typeface="Arial"/>
              <a:buChar char="•"/>
            </a:pPr>
            <a:r>
              <a:rPr lang="es" sz="6800">
                <a:latin typeface="Calibri"/>
                <a:ea typeface="Calibri"/>
                <a:cs typeface="Calibri"/>
                <a:sym typeface="Calibri"/>
              </a:rPr>
              <a:t>Mantenga una </a:t>
            </a:r>
            <a:r>
              <a:rPr lang="es" sz="6800" b="1">
                <a:latin typeface="Calibri"/>
                <a:ea typeface="Calibri"/>
                <a:cs typeface="Calibri"/>
                <a:sym typeface="Calibri"/>
              </a:rPr>
              <a:t>postura erguida </a:t>
            </a:r>
            <a:r>
              <a:rPr lang="es" sz="6800">
                <a:latin typeface="Calibri"/>
                <a:ea typeface="Calibri"/>
                <a:cs typeface="Calibri"/>
                <a:sym typeface="Calibri"/>
              </a:rPr>
              <a:t>y </a:t>
            </a:r>
            <a:r>
              <a:rPr lang="es" sz="6800"/>
              <a:t>esté </a:t>
            </a:r>
            <a:r>
              <a:rPr lang="es" sz="6800" b="1"/>
              <a:t>atento</a:t>
            </a:r>
            <a:endParaRPr/>
          </a:p>
          <a:p>
            <a:pPr marL="804863" lvl="0" indent="-804863" algn="l" rtl="0">
              <a:lnSpc>
                <a:spcPct val="100000"/>
              </a:lnSpc>
              <a:spcBef>
                <a:spcPts val="2000"/>
              </a:spcBef>
              <a:spcAft>
                <a:spcPts val="0"/>
              </a:spcAft>
              <a:buClr>
                <a:srgbClr val="18579B"/>
              </a:buClr>
              <a:buSzPct val="100000"/>
              <a:buFont typeface="Arial"/>
              <a:buChar char="•"/>
            </a:pPr>
            <a:r>
              <a:rPr lang="es" sz="6800" b="1"/>
              <a:t>Vístete </a:t>
            </a:r>
            <a:r>
              <a:rPr lang="es" sz="6800"/>
              <a:t>apropiadamente</a:t>
            </a:r>
            <a:endParaRPr/>
          </a:p>
          <a:p>
            <a:pPr marL="0" lvl="0" indent="0" algn="l" rtl="0">
              <a:lnSpc>
                <a:spcPct val="100000"/>
              </a:lnSpc>
              <a:spcBef>
                <a:spcPts val="2000"/>
              </a:spcBef>
              <a:spcAft>
                <a:spcPts val="0"/>
              </a:spcAft>
              <a:buClr>
                <a:srgbClr val="18579B"/>
              </a:buClr>
              <a:buSzPct val="100000"/>
              <a:buFont typeface="Calibri"/>
              <a:buNone/>
            </a:pPr>
            <a:endParaRPr sz="9800" b="1" i="1"/>
          </a:p>
          <a:p>
            <a:pPr marL="0" lvl="0" indent="0" algn="ctr" rtl="0">
              <a:lnSpc>
                <a:spcPct val="100000"/>
              </a:lnSpc>
              <a:spcBef>
                <a:spcPts val="2000"/>
              </a:spcBef>
              <a:spcAft>
                <a:spcPts val="0"/>
              </a:spcAft>
              <a:buClr>
                <a:srgbClr val="18579B"/>
              </a:buClr>
              <a:buSzPct val="100000"/>
              <a:buFont typeface="Calibri"/>
              <a:buNone/>
            </a:pPr>
            <a:r>
              <a:rPr lang="es" sz="9800" b="1" i="1"/>
              <a:t>Sea lo que le gustaría que fuera su árbitro</a:t>
            </a:r>
            <a:endParaRPr/>
          </a:p>
          <a:p>
            <a:pPr marL="0" lvl="1" indent="228600" algn="l" rtl="0">
              <a:lnSpc>
                <a:spcPct val="100000"/>
              </a:lnSpc>
              <a:spcBef>
                <a:spcPts val="600"/>
              </a:spcBef>
              <a:spcAft>
                <a:spcPts val="0"/>
              </a:spcAft>
              <a:buClr>
                <a:srgbClr val="18579B"/>
              </a:buClr>
              <a:buSzPct val="100000"/>
              <a:buNone/>
            </a:pPr>
            <a:endParaRPr sz="2400"/>
          </a:p>
          <a:p>
            <a:pPr marL="0" lvl="1" indent="228600" algn="ctr" rtl="0">
              <a:lnSpc>
                <a:spcPct val="100000"/>
              </a:lnSpc>
              <a:spcBef>
                <a:spcPts val="600"/>
              </a:spcBef>
              <a:spcAft>
                <a:spcPts val="0"/>
              </a:spcAft>
              <a:buClr>
                <a:srgbClr val="18579B"/>
              </a:buClr>
              <a:buSzPct val="100000"/>
              <a:buNone/>
            </a:pPr>
            <a:endParaRPr sz="2400"/>
          </a:p>
          <a:p>
            <a:pPr marL="0" lvl="1" indent="228600" algn="ctr" rtl="0">
              <a:lnSpc>
                <a:spcPct val="100000"/>
              </a:lnSpc>
              <a:spcBef>
                <a:spcPts val="600"/>
              </a:spcBef>
              <a:spcAft>
                <a:spcPts val="0"/>
              </a:spcAft>
              <a:buClr>
                <a:srgbClr val="18579B"/>
              </a:buClr>
              <a:buSzPct val="100000"/>
              <a:buNone/>
            </a:pPr>
            <a:endParaRPr sz="4600"/>
          </a:p>
          <a:p>
            <a:pPr marL="0" lvl="1" indent="228600" algn="ctr" rtl="0">
              <a:lnSpc>
                <a:spcPct val="100000"/>
              </a:lnSpc>
              <a:spcBef>
                <a:spcPts val="600"/>
              </a:spcBef>
              <a:spcAft>
                <a:spcPts val="0"/>
              </a:spcAft>
              <a:buClr>
                <a:srgbClr val="18579B"/>
              </a:buClr>
              <a:buSzPct val="100000"/>
              <a:buNone/>
            </a:pPr>
            <a:endParaRPr sz="4600"/>
          </a:p>
        </p:txBody>
      </p:sp>
      <p:sp>
        <p:nvSpPr>
          <p:cNvPr id="141" name="Google Shape;141;p1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30"/>
          <p:cNvSpPr txBox="1">
            <a:spLocks noGrp="1"/>
          </p:cNvSpPr>
          <p:nvPr>
            <p:ph type="body" idx="1"/>
          </p:nvPr>
        </p:nvSpPr>
        <p:spPr>
          <a:xfrm>
            <a:off x="1227666" y="297887"/>
            <a:ext cx="9764890" cy="6313929"/>
          </a:xfrm>
          <a:prstGeom prst="rect">
            <a:avLst/>
          </a:prstGeom>
          <a:noFill/>
          <a:ln>
            <a:noFill/>
          </a:ln>
        </p:spPr>
        <p:txBody>
          <a:bodyPr spcFirstLastPara="1" wrap="square" lIns="45700" tIns="45700" rIns="45700" bIns="45700" anchor="t" anchorCtr="0">
            <a:normAutofit fontScale="92500" lnSpcReduction="10000"/>
          </a:bodyPr>
          <a:lstStyle/>
          <a:p>
            <a:pPr marL="0" lvl="0" indent="0" algn="ctr" rtl="0">
              <a:lnSpc>
                <a:spcPct val="100000"/>
              </a:lnSpc>
              <a:spcBef>
                <a:spcPts val="0"/>
              </a:spcBef>
              <a:spcAft>
                <a:spcPts val="0"/>
              </a:spcAft>
              <a:buSzPct val="100000"/>
              <a:buFont typeface="Noto Sans Symbols"/>
              <a:buNone/>
            </a:pPr>
            <a:r>
              <a:rPr lang="es" sz="4800">
                <a:latin typeface="Calibri"/>
                <a:ea typeface="Calibri"/>
                <a:cs typeface="Calibri"/>
                <a:sym typeface="Calibri"/>
              </a:rPr>
              <a:t>Cambio final - </a:t>
            </a:r>
            <a:r>
              <a:rPr lang="es" sz="4800" b="1">
                <a:solidFill>
                  <a:srgbClr val="18579B"/>
                </a:solidFill>
                <a:latin typeface="Calibri"/>
                <a:ea typeface="Calibri"/>
                <a:cs typeface="Calibri"/>
                <a:sym typeface="Calibri"/>
              </a:rPr>
              <a:t>6, 8, 11 puntos</a:t>
            </a:r>
            <a:endParaRPr sz="4800">
              <a:latin typeface="Calibri"/>
              <a:ea typeface="Calibri"/>
              <a:cs typeface="Calibri"/>
              <a:sym typeface="Calibri"/>
            </a:endParaRPr>
          </a:p>
          <a:p>
            <a:pPr marL="903288" lvl="0" indent="-719137" algn="l" rtl="0">
              <a:lnSpc>
                <a:spcPct val="100000"/>
              </a:lnSpc>
              <a:spcBef>
                <a:spcPts val="2000"/>
              </a:spcBef>
              <a:spcAft>
                <a:spcPts val="0"/>
              </a:spcAft>
              <a:buClr>
                <a:srgbClr val="18579B"/>
              </a:buClr>
              <a:buSzPct val="109999"/>
              <a:buFont typeface="Arial"/>
              <a:buChar char="•"/>
            </a:pPr>
            <a:r>
              <a:rPr lang="es" sz="3600">
                <a:solidFill>
                  <a:srgbClr val="18579B"/>
                </a:solidFill>
                <a:latin typeface="Calibri"/>
                <a:ea typeface="Calibri"/>
                <a:cs typeface="Calibri"/>
                <a:sym typeface="Calibri"/>
              </a:rPr>
              <a:t>Indique a los equipos que cambien </a:t>
            </a:r>
            <a:r>
              <a:rPr lang="es" sz="3600" b="1">
                <a:solidFill>
                  <a:srgbClr val="FF0000"/>
                </a:solidFill>
              </a:rPr>
              <a:t>de </a:t>
            </a:r>
            <a:r>
              <a:rPr lang="es" sz="3600" b="1">
                <a:solidFill>
                  <a:srgbClr val="FF0000"/>
                </a:solidFill>
                <a:latin typeface="Calibri"/>
                <a:ea typeface="Calibri"/>
                <a:cs typeface="Calibri"/>
                <a:sym typeface="Calibri"/>
              </a:rPr>
              <a:t>extremo</a:t>
            </a:r>
            <a:endParaRPr/>
          </a:p>
          <a:p>
            <a:pPr marL="903288" lvl="0" indent="-719137" algn="l" rtl="0">
              <a:lnSpc>
                <a:spcPct val="100000"/>
              </a:lnSpc>
              <a:spcBef>
                <a:spcPts val="2000"/>
              </a:spcBef>
              <a:spcAft>
                <a:spcPts val="0"/>
              </a:spcAft>
              <a:buClr>
                <a:srgbClr val="18579B"/>
              </a:buClr>
              <a:buSzPct val="109999"/>
              <a:buFont typeface="Arial"/>
              <a:buChar char="•"/>
            </a:pPr>
            <a:r>
              <a:rPr lang="es" sz="3600">
                <a:solidFill>
                  <a:srgbClr val="18579B"/>
                </a:solidFill>
                <a:latin typeface="Calibri"/>
                <a:ea typeface="Calibri"/>
                <a:cs typeface="Calibri"/>
                <a:sym typeface="Calibri"/>
              </a:rPr>
              <a:t>Anunciar </a:t>
            </a:r>
            <a:r>
              <a:rPr lang="es" sz="3600">
                <a:solidFill>
                  <a:srgbClr val="FF0000"/>
                </a:solidFill>
              </a:rPr>
              <a:t>s </a:t>
            </a:r>
            <a:r>
              <a:rPr lang="es" sz="3600">
                <a:solidFill>
                  <a:srgbClr val="FF0000"/>
                </a:solidFill>
                <a:latin typeface="Calibri"/>
                <a:ea typeface="Calibri"/>
                <a:cs typeface="Calibri"/>
                <a:sym typeface="Calibri"/>
              </a:rPr>
              <a:t>core </a:t>
            </a:r>
            <a:r>
              <a:rPr lang="es" sz="3600">
                <a:solidFill>
                  <a:srgbClr val="18579B"/>
                </a:solidFill>
                <a:latin typeface="Calibri"/>
                <a:ea typeface="Calibri"/>
                <a:cs typeface="Calibri"/>
                <a:sym typeface="Calibri"/>
              </a:rPr>
              <a:t>, y </a:t>
            </a:r>
            <a:r>
              <a:rPr lang="es" sz="3600">
                <a:solidFill>
                  <a:srgbClr val="FF0000"/>
                </a:solidFill>
                <a:latin typeface="Calibri"/>
                <a:ea typeface="Calibri"/>
                <a:cs typeface="Calibri"/>
                <a:sym typeface="Calibri"/>
              </a:rPr>
              <a:t>1 minuto</a:t>
            </a:r>
            <a:endParaRPr sz="3600">
              <a:solidFill>
                <a:srgbClr val="FF0000"/>
              </a:solidFill>
              <a:latin typeface="Calibri"/>
              <a:ea typeface="Calibri"/>
              <a:cs typeface="Calibri"/>
              <a:sym typeface="Calibri"/>
            </a:endParaRPr>
          </a:p>
          <a:p>
            <a:pPr marL="903288" lvl="0" indent="-719137" algn="l" rtl="0">
              <a:lnSpc>
                <a:spcPct val="100000"/>
              </a:lnSpc>
              <a:spcBef>
                <a:spcPts val="2000"/>
              </a:spcBef>
              <a:spcAft>
                <a:spcPts val="0"/>
              </a:spcAft>
              <a:buClr>
                <a:srgbClr val="18579B"/>
              </a:buClr>
              <a:buSzPct val="109999"/>
              <a:buFont typeface="Arial"/>
              <a:buChar char="•"/>
            </a:pPr>
            <a:r>
              <a:rPr lang="es" sz="3600">
                <a:solidFill>
                  <a:srgbClr val="FF0000"/>
                </a:solidFill>
                <a:latin typeface="Calibri"/>
                <a:ea typeface="Calibri"/>
                <a:cs typeface="Calibri"/>
                <a:sym typeface="Calibri"/>
              </a:rPr>
              <a:t>Inicie la cuenta </a:t>
            </a:r>
            <a:r>
              <a:rPr lang="es" sz="3600">
                <a:solidFill>
                  <a:srgbClr val="18579B"/>
                </a:solidFill>
              </a:rPr>
              <a:t>de </a:t>
            </a:r>
            <a:r>
              <a:rPr lang="es" sz="3600">
                <a:solidFill>
                  <a:srgbClr val="18579B"/>
                </a:solidFill>
                <a:latin typeface="Calibri"/>
                <a:ea typeface="Calibri"/>
                <a:cs typeface="Calibri"/>
                <a:sym typeface="Calibri"/>
              </a:rPr>
              <a:t>1 minuto en </a:t>
            </a:r>
            <a:r>
              <a:rPr lang="es" sz="3600">
                <a:solidFill>
                  <a:srgbClr val="FF0000"/>
                </a:solidFill>
                <a:latin typeface="Calibri"/>
                <a:ea typeface="Calibri"/>
                <a:cs typeface="Calibri"/>
                <a:sym typeface="Calibri"/>
              </a:rPr>
              <a:t>el </a:t>
            </a:r>
            <a:endParaRPr/>
          </a:p>
          <a:p>
            <a:pPr marL="903288" lvl="0" indent="-719137" algn="l" rtl="0">
              <a:lnSpc>
                <a:spcPct val="100000"/>
              </a:lnSpc>
              <a:spcBef>
                <a:spcPts val="2000"/>
              </a:spcBef>
              <a:spcAft>
                <a:spcPts val="0"/>
              </a:spcAft>
              <a:buClr>
                <a:srgbClr val="18579B"/>
              </a:buClr>
              <a:buSzPct val="109999"/>
              <a:buFont typeface="Arial"/>
              <a:buChar char="•"/>
            </a:pPr>
            <a:r>
              <a:rPr lang="es" sz="3600">
                <a:solidFill>
                  <a:srgbClr val="18579B"/>
                </a:solidFill>
                <a:latin typeface="Calibri"/>
                <a:ea typeface="Calibri"/>
                <a:cs typeface="Calibri"/>
                <a:sym typeface="Calibri"/>
              </a:rPr>
              <a:t>Mover al </a:t>
            </a:r>
            <a:r>
              <a:rPr lang="es" sz="3600">
                <a:solidFill>
                  <a:srgbClr val="FF0000"/>
                </a:solidFill>
              </a:rPr>
              <a:t>centro </a:t>
            </a:r>
            <a:r>
              <a:rPr lang="es" sz="3600">
                <a:solidFill>
                  <a:srgbClr val="FF0000"/>
                </a:solidFill>
                <a:latin typeface="Calibri"/>
                <a:ea typeface="Calibri"/>
                <a:cs typeface="Calibri"/>
                <a:sym typeface="Calibri"/>
              </a:rPr>
              <a:t>de la cancha</a:t>
            </a:r>
            <a:endParaRPr sz="3600">
              <a:solidFill>
                <a:srgbClr val="FF0000"/>
              </a:solidFill>
              <a:latin typeface="Calibri"/>
              <a:ea typeface="Calibri"/>
              <a:cs typeface="Calibri"/>
              <a:sym typeface="Calibri"/>
            </a:endParaRPr>
          </a:p>
          <a:p>
            <a:pPr marL="903288" lvl="0" indent="-719137" algn="l" rtl="0">
              <a:lnSpc>
                <a:spcPct val="100000"/>
              </a:lnSpc>
              <a:spcBef>
                <a:spcPts val="2000"/>
              </a:spcBef>
              <a:spcAft>
                <a:spcPts val="0"/>
              </a:spcAft>
              <a:buClr>
                <a:srgbClr val="18579B"/>
              </a:buClr>
              <a:buSzPct val="109999"/>
              <a:buFont typeface="Arial"/>
              <a:buChar char="•"/>
            </a:pPr>
            <a:r>
              <a:rPr lang="es" sz="3600" b="0">
                <a:solidFill>
                  <a:srgbClr val="18579B"/>
                </a:solidFill>
                <a:latin typeface="Calibri"/>
                <a:ea typeface="Calibri"/>
                <a:cs typeface="Calibri"/>
                <a:sym typeface="Calibri"/>
              </a:rPr>
              <a:t>El Cambio de Finales es un Tiempo Muerto de Cambio de Final; ¡ </a:t>
            </a:r>
            <a:r>
              <a:rPr lang="es" sz="3600" b="1" i="1" u="sng">
                <a:solidFill>
                  <a:srgbClr val="FF0000"/>
                </a:solidFill>
                <a:latin typeface="Calibri"/>
                <a:ea typeface="Calibri"/>
                <a:cs typeface="Calibri"/>
                <a:sym typeface="Calibri"/>
              </a:rPr>
              <a:t>Se permite </a:t>
            </a:r>
            <a:r>
              <a:rPr lang="es" sz="3600" b="0" i="1">
                <a:solidFill>
                  <a:srgbClr val="FF0000"/>
                </a:solidFill>
                <a:latin typeface="Calibri"/>
                <a:ea typeface="Calibri"/>
                <a:cs typeface="Calibri"/>
                <a:sym typeface="Calibri"/>
              </a:rPr>
              <a:t>el entrenamiento !</a:t>
            </a:r>
            <a:endParaRPr/>
          </a:p>
          <a:p>
            <a:pPr marL="903288" lvl="0" indent="-719137" algn="l" rtl="0">
              <a:lnSpc>
                <a:spcPct val="100000"/>
              </a:lnSpc>
              <a:spcBef>
                <a:spcPts val="2000"/>
              </a:spcBef>
              <a:spcAft>
                <a:spcPts val="0"/>
              </a:spcAft>
              <a:buClr>
                <a:srgbClr val="18579B"/>
              </a:buClr>
              <a:buSzPct val="109999"/>
              <a:buFont typeface="Arial"/>
              <a:buChar char="•"/>
            </a:pPr>
            <a:r>
              <a:rPr lang="es" sz="3600" b="0">
                <a:solidFill>
                  <a:srgbClr val="18579B"/>
                </a:solidFill>
                <a:latin typeface="Calibri"/>
                <a:ea typeface="Calibri"/>
                <a:cs typeface="Calibri"/>
                <a:sym typeface="Calibri"/>
              </a:rPr>
              <a:t>Si </a:t>
            </a:r>
            <a:r>
              <a:rPr lang="es" sz="3600" b="0">
                <a:solidFill>
                  <a:srgbClr val="FF0000"/>
                </a:solidFill>
                <a:latin typeface="Calibri"/>
                <a:ea typeface="Calibri"/>
                <a:cs typeface="Calibri"/>
                <a:sym typeface="Calibri"/>
              </a:rPr>
              <a:t>olvida cambiar de lado </a:t>
            </a:r>
            <a:r>
              <a:rPr lang="es" sz="3600" b="0">
                <a:solidFill>
                  <a:srgbClr val="18579B"/>
                </a:solidFill>
                <a:latin typeface="Calibri"/>
                <a:ea typeface="Calibri"/>
                <a:cs typeface="Calibri"/>
                <a:sym typeface="Calibri"/>
              </a:rPr>
              <a:t>a los 6/8/11 puntos, cambie de lado </a:t>
            </a:r>
            <a:r>
              <a:rPr lang="es" sz="3600" b="0">
                <a:solidFill>
                  <a:srgbClr val="FF0000"/>
                </a:solidFill>
                <a:latin typeface="Calibri"/>
                <a:ea typeface="Calibri"/>
                <a:cs typeface="Calibri"/>
                <a:sym typeface="Calibri"/>
              </a:rPr>
              <a:t>cuando se dé cuenta </a:t>
            </a:r>
            <a:r>
              <a:rPr lang="es" sz="3600" b="0">
                <a:solidFill>
                  <a:srgbClr val="18579B"/>
                </a:solidFill>
                <a:latin typeface="Calibri"/>
                <a:ea typeface="Calibri"/>
                <a:cs typeface="Calibri"/>
                <a:sym typeface="Calibri"/>
              </a:rPr>
              <a:t>; </a:t>
            </a:r>
            <a:r>
              <a:rPr lang="es" sz="3600" b="0">
                <a:solidFill>
                  <a:srgbClr val="FF0000"/>
                </a:solidFill>
                <a:latin typeface="Calibri"/>
                <a:ea typeface="Calibri"/>
                <a:cs typeface="Calibri"/>
                <a:sym typeface="Calibri"/>
              </a:rPr>
              <a:t>no cambia la puntuación.</a:t>
            </a:r>
            <a:endParaRPr/>
          </a:p>
        </p:txBody>
      </p:sp>
      <p:sp>
        <p:nvSpPr>
          <p:cNvPr id="964" name="Google Shape;964;p13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130</a:t>
            </a:fld>
            <a:endParaRPr/>
          </a:p>
        </p:txBody>
      </p:sp>
    </p:spTree>
    <p:extLst>
      <p:ext uri="{BB962C8B-B14F-4D97-AF65-F5344CB8AC3E}">
        <p14:creationId xmlns:p14="http://schemas.microsoft.com/office/powerpoint/2010/main" val="11857447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31"/>
          <p:cNvSpPr txBox="1">
            <a:spLocks noGrp="1"/>
          </p:cNvSpPr>
          <p:nvPr>
            <p:ph type="body" idx="1"/>
          </p:nvPr>
        </p:nvSpPr>
        <p:spPr>
          <a:xfrm>
            <a:off x="1227666" y="297887"/>
            <a:ext cx="9764890" cy="6313929"/>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SzPts val="4800"/>
              <a:buFont typeface="Noto Sans Symbols"/>
              <a:buNone/>
            </a:pPr>
            <a:r>
              <a:rPr lang="es" sz="4800">
                <a:latin typeface="Calibri"/>
                <a:ea typeface="Calibri"/>
                <a:cs typeface="Calibri"/>
                <a:sym typeface="Calibri"/>
              </a:rPr>
              <a:t>Cambio final - </a:t>
            </a:r>
            <a:r>
              <a:rPr lang="es" sz="4800" b="1">
                <a:solidFill>
                  <a:srgbClr val="18579B"/>
                </a:solidFill>
                <a:latin typeface="Calibri"/>
                <a:ea typeface="Calibri"/>
                <a:cs typeface="Calibri"/>
                <a:sym typeface="Calibri"/>
              </a:rPr>
              <a:t>6, 8, 11 puntos</a:t>
            </a:r>
            <a:endParaRPr/>
          </a:p>
          <a:p>
            <a:pPr marL="184150" lvl="0" indent="0" algn="l" rtl="0">
              <a:lnSpc>
                <a:spcPct val="100000"/>
              </a:lnSpc>
              <a:spcBef>
                <a:spcPts val="1200"/>
              </a:spcBef>
              <a:spcAft>
                <a:spcPts val="0"/>
              </a:spcAft>
              <a:buClr>
                <a:srgbClr val="18579B"/>
              </a:buClr>
              <a:buSzPts val="3960"/>
              <a:buFont typeface="Calibri"/>
              <a:buNone/>
            </a:pPr>
            <a:r>
              <a:rPr lang="es" sz="3600">
                <a:solidFill>
                  <a:srgbClr val="18579B"/>
                </a:solidFill>
                <a:latin typeface="Calibri"/>
                <a:ea typeface="Calibri"/>
                <a:cs typeface="Calibri"/>
                <a:sym typeface="Calibri"/>
              </a:rPr>
              <a:t>Terminar secuencia de comandos de cambio:</a:t>
            </a:r>
            <a:endParaRPr sz="1000" b="1">
              <a:solidFill>
                <a:srgbClr val="FF0000"/>
              </a:solidFill>
              <a:latin typeface="Calibri"/>
              <a:ea typeface="Calibri"/>
              <a:cs typeface="Calibri"/>
              <a:sym typeface="Calibri"/>
            </a:endParaRPr>
          </a:p>
          <a:p>
            <a:pPr marL="903288" lvl="0" indent="-719138" algn="l" rtl="0">
              <a:lnSpc>
                <a:spcPct val="100000"/>
              </a:lnSpc>
              <a:spcBef>
                <a:spcPts val="2000"/>
              </a:spcBef>
              <a:spcAft>
                <a:spcPts val="0"/>
              </a:spcAft>
              <a:buClr>
                <a:srgbClr val="18579B"/>
              </a:buClr>
              <a:buSzPts val="3520"/>
              <a:buFont typeface="Arial"/>
              <a:buChar char="•"/>
            </a:pPr>
            <a:r>
              <a:rPr lang="es" sz="3200">
                <a:latin typeface="Calibri"/>
                <a:ea typeface="Calibri"/>
                <a:cs typeface="Calibri"/>
                <a:sym typeface="Calibri"/>
              </a:rPr>
              <a:t>“Tiempo fuera, el cambio termina. Tienes 1 minuto. La puntuación es ___-___-___”.</a:t>
            </a:r>
            <a:endParaRPr/>
          </a:p>
          <a:p>
            <a:pPr marL="903288" lvl="0" indent="-719138" algn="l" rtl="0">
              <a:lnSpc>
                <a:spcPct val="100000"/>
              </a:lnSpc>
              <a:spcBef>
                <a:spcPts val="2000"/>
              </a:spcBef>
              <a:spcAft>
                <a:spcPts val="0"/>
              </a:spcAft>
              <a:buClr>
                <a:srgbClr val="18579B"/>
              </a:buClr>
              <a:buSzPts val="3520"/>
              <a:buFont typeface="Arial"/>
              <a:buChar char="•"/>
            </a:pPr>
            <a:r>
              <a:rPr lang="es" sz="3200">
                <a:latin typeface="Calibri"/>
                <a:ea typeface="Calibri"/>
                <a:cs typeface="Calibri"/>
                <a:sym typeface="Calibri"/>
              </a:rPr>
              <a:t>Camine hasta el centro y complete su papeleo</a:t>
            </a:r>
            <a:endParaRPr/>
          </a:p>
          <a:p>
            <a:pPr marL="903288" lvl="0" indent="-719138" algn="l" rtl="0">
              <a:lnSpc>
                <a:spcPct val="100000"/>
              </a:lnSpc>
              <a:spcBef>
                <a:spcPts val="2000"/>
              </a:spcBef>
              <a:spcAft>
                <a:spcPts val="0"/>
              </a:spcAft>
              <a:buClr>
                <a:srgbClr val="18579B"/>
              </a:buClr>
              <a:buSzPts val="3520"/>
              <a:buFont typeface="Arial"/>
              <a:buChar char="•"/>
            </a:pPr>
            <a:r>
              <a:rPr lang="es" sz="3200">
                <a:latin typeface="Calibri"/>
                <a:ea typeface="Calibri"/>
                <a:cs typeface="Calibri"/>
                <a:sym typeface="Calibri"/>
              </a:rPr>
              <a:t>"15 segundos"</a:t>
            </a:r>
            <a:endParaRPr/>
          </a:p>
          <a:p>
            <a:pPr marL="903288" lvl="0" indent="-719138" algn="l" rtl="0">
              <a:lnSpc>
                <a:spcPct val="100000"/>
              </a:lnSpc>
              <a:spcBef>
                <a:spcPts val="2000"/>
              </a:spcBef>
              <a:spcAft>
                <a:spcPts val="0"/>
              </a:spcAft>
              <a:buClr>
                <a:srgbClr val="18579B"/>
              </a:buClr>
              <a:buSzPts val="3520"/>
              <a:buFont typeface="Arial"/>
              <a:buChar char="•"/>
            </a:pPr>
            <a:r>
              <a:rPr lang="es" sz="3200">
                <a:latin typeface="Calibri"/>
                <a:ea typeface="Calibri"/>
                <a:cs typeface="Calibri"/>
                <a:sym typeface="Calibri"/>
              </a:rPr>
              <a:t>"Tiempo en ___-___-___"</a:t>
            </a:r>
            <a:endParaRPr/>
          </a:p>
          <a:p>
            <a:pPr marL="184150" lvl="0" indent="0" algn="ctr" rtl="0">
              <a:lnSpc>
                <a:spcPct val="100000"/>
              </a:lnSpc>
              <a:spcBef>
                <a:spcPts val="2000"/>
              </a:spcBef>
              <a:spcAft>
                <a:spcPts val="0"/>
              </a:spcAft>
              <a:buClr>
                <a:srgbClr val="18579B"/>
              </a:buClr>
              <a:buSzPts val="3080"/>
              <a:buFont typeface="Calibri"/>
              <a:buNone/>
            </a:pPr>
            <a:r>
              <a:rPr lang="es" sz="2800" i="1">
                <a:solidFill>
                  <a:srgbClr val="FF0000"/>
                </a:solidFill>
                <a:latin typeface="Calibri"/>
                <a:ea typeface="Calibri"/>
                <a:cs typeface="Calibri"/>
                <a:sym typeface="Calibri"/>
              </a:rPr>
              <a:t>Nota: en el tercer </a:t>
            </a:r>
            <a:r>
              <a:rPr lang="es" sz="2800" i="1" baseline="30000">
                <a:solidFill>
                  <a:srgbClr val="FF0000"/>
                </a:solidFill>
                <a:latin typeface="Calibri"/>
                <a:ea typeface="Calibri"/>
                <a:cs typeface="Calibri"/>
                <a:sym typeface="Calibri"/>
              </a:rPr>
              <a:t>juego </a:t>
            </a:r>
            <a:r>
              <a:rPr lang="es" sz="2800" i="1">
                <a:solidFill>
                  <a:srgbClr val="FF0000"/>
                </a:solidFill>
                <a:latin typeface="Calibri"/>
                <a:ea typeface="Calibri"/>
                <a:cs typeface="Calibri"/>
                <a:sym typeface="Calibri"/>
              </a:rPr>
              <a:t>de un partido de 2 de 3, no se produce ningún cambio de final si el primer juego se perdió debido a la última llegada.</a:t>
            </a:r>
            <a:endParaRPr sz="2800" i="1">
              <a:solidFill>
                <a:srgbClr val="FF0000"/>
              </a:solidFill>
              <a:latin typeface="Calibri"/>
              <a:ea typeface="Calibri"/>
              <a:cs typeface="Calibri"/>
              <a:sym typeface="Calibri"/>
            </a:endParaRPr>
          </a:p>
          <a:p>
            <a:pPr marL="903288" lvl="0" indent="-593407" algn="l" rtl="0">
              <a:lnSpc>
                <a:spcPct val="100000"/>
              </a:lnSpc>
              <a:spcBef>
                <a:spcPts val="2000"/>
              </a:spcBef>
              <a:spcAft>
                <a:spcPts val="0"/>
              </a:spcAft>
              <a:buClr>
                <a:srgbClr val="18579B"/>
              </a:buClr>
              <a:buSzPts val="1980"/>
              <a:buFont typeface="Arial"/>
              <a:buNone/>
            </a:pPr>
            <a:endParaRPr sz="1800">
              <a:latin typeface="Calibri"/>
              <a:ea typeface="Calibri"/>
              <a:cs typeface="Calibri"/>
              <a:sym typeface="Calibri"/>
            </a:endParaRPr>
          </a:p>
        </p:txBody>
      </p:sp>
      <p:sp>
        <p:nvSpPr>
          <p:cNvPr id="970" name="Google Shape;970;p13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131</a:t>
            </a:fld>
            <a:endParaRPr/>
          </a:p>
        </p:txBody>
      </p:sp>
    </p:spTree>
    <p:extLst>
      <p:ext uri="{BB962C8B-B14F-4D97-AF65-F5344CB8AC3E}">
        <p14:creationId xmlns:p14="http://schemas.microsoft.com/office/powerpoint/2010/main" val="38539926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32"/>
          <p:cNvSpPr txBox="1">
            <a:spLocks noGrp="1"/>
          </p:cNvSpPr>
          <p:nvPr>
            <p:ph type="body" idx="1"/>
          </p:nvPr>
        </p:nvSpPr>
        <p:spPr>
          <a:xfrm>
            <a:off x="1219200" y="297887"/>
            <a:ext cx="9753600" cy="6313929"/>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SzPts val="4800"/>
              <a:buFont typeface="Calibri"/>
              <a:buNone/>
            </a:pPr>
            <a:r>
              <a:rPr lang="es" sz="4800" b="1">
                <a:solidFill>
                  <a:srgbClr val="18579B"/>
                </a:solidFill>
                <a:latin typeface="Calibri"/>
                <a:ea typeface="Calibri"/>
                <a:cs typeface="Calibri"/>
                <a:sym typeface="Calibri"/>
              </a:rPr>
              <a:t>Cambio final: 6, 8, 11 puntos </a:t>
            </a:r>
            <a:r>
              <a:rPr lang="es" sz="2800" b="0">
                <a:latin typeface="Calibri"/>
                <a:ea typeface="Calibri"/>
                <a:cs typeface="Calibri"/>
                <a:sym typeface="Calibri"/>
              </a:rPr>
              <a:t>(continuación)</a:t>
            </a:r>
            <a:endParaRPr sz="2800">
              <a:latin typeface="Calibri"/>
              <a:ea typeface="Calibri"/>
              <a:cs typeface="Calibri"/>
              <a:sym typeface="Calibri"/>
            </a:endParaRPr>
          </a:p>
          <a:p>
            <a:pPr marL="903288" lvl="0" indent="-719138" algn="l" rtl="0">
              <a:lnSpc>
                <a:spcPct val="80000"/>
              </a:lnSpc>
              <a:spcBef>
                <a:spcPts val="2000"/>
              </a:spcBef>
              <a:spcAft>
                <a:spcPts val="0"/>
              </a:spcAft>
              <a:buClr>
                <a:srgbClr val="18579B"/>
              </a:buClr>
              <a:buSzPts val="3520"/>
              <a:buFont typeface="Arial"/>
              <a:buChar char="•"/>
            </a:pPr>
            <a:r>
              <a:rPr lang="es" sz="3200">
                <a:solidFill>
                  <a:srgbClr val="FF0000"/>
                </a:solidFill>
              </a:rPr>
              <a:t>Antes de eliminar el clip del servidor </a:t>
            </a:r>
            <a:r>
              <a:rPr lang="es" sz="3200">
                <a:solidFill>
                  <a:srgbClr val="18579B"/>
                </a:solidFill>
              </a:rPr>
              <a:t>, marque </a:t>
            </a:r>
            <a:r>
              <a:rPr lang="es" sz="3200">
                <a:solidFill>
                  <a:srgbClr val="FF0000"/>
                </a:solidFill>
              </a:rPr>
              <a:t>"1" o "2" </a:t>
            </a:r>
            <a:r>
              <a:rPr lang="es" sz="3200">
                <a:solidFill>
                  <a:srgbClr val="18579B"/>
                </a:solidFill>
              </a:rPr>
              <a:t>en la hoja de puntuación junto al nombre del servidor actual</a:t>
            </a:r>
            <a:endParaRPr/>
          </a:p>
          <a:p>
            <a:pPr marL="903288" lvl="1" indent="0" algn="l" rtl="0">
              <a:lnSpc>
                <a:spcPct val="80000"/>
              </a:lnSpc>
              <a:spcBef>
                <a:spcPts val="600"/>
              </a:spcBef>
              <a:spcAft>
                <a:spcPts val="0"/>
              </a:spcAft>
              <a:buClr>
                <a:srgbClr val="18579B"/>
              </a:buClr>
              <a:buSzPts val="3080"/>
              <a:buNone/>
            </a:pPr>
            <a:r>
              <a:rPr lang="es" sz="2800" i="1">
                <a:solidFill>
                  <a:srgbClr val="18579B"/>
                </a:solidFill>
              </a:rPr>
              <a:t>        </a:t>
            </a:r>
            <a:r>
              <a:rPr lang="es" sz="2800" i="1">
                <a:solidFill>
                  <a:srgbClr val="FF0000"/>
                </a:solidFill>
              </a:rPr>
              <a:t>(Basado en el número de clip del servidor)</a:t>
            </a:r>
            <a:endParaRPr sz="2800" i="1">
              <a:solidFill>
                <a:srgbClr val="FF0000"/>
              </a:solidFill>
            </a:endParaRPr>
          </a:p>
          <a:p>
            <a:pPr marL="903288" lvl="0" indent="-719138" algn="l" rtl="0">
              <a:lnSpc>
                <a:spcPct val="80000"/>
              </a:lnSpc>
              <a:spcBef>
                <a:spcPts val="2000"/>
              </a:spcBef>
              <a:spcAft>
                <a:spcPts val="0"/>
              </a:spcAft>
              <a:buClr>
                <a:srgbClr val="18579B"/>
              </a:buClr>
              <a:buSzPts val="3520"/>
              <a:buFont typeface="Arial"/>
              <a:buChar char="•"/>
            </a:pPr>
            <a:r>
              <a:rPr lang="es" sz="3200">
                <a:solidFill>
                  <a:srgbClr val="FF0000"/>
                </a:solidFill>
              </a:rPr>
              <a:t>Eliminar </a:t>
            </a:r>
            <a:r>
              <a:rPr lang="es" sz="3200">
                <a:solidFill>
                  <a:srgbClr val="18579B"/>
                </a:solidFill>
              </a:rPr>
              <a:t>clip de servidor</a:t>
            </a:r>
            <a:endParaRPr/>
          </a:p>
          <a:p>
            <a:pPr marL="903288" lvl="0" indent="-719138" algn="l" rtl="0">
              <a:lnSpc>
                <a:spcPct val="80000"/>
              </a:lnSpc>
              <a:spcBef>
                <a:spcPts val="2000"/>
              </a:spcBef>
              <a:spcAft>
                <a:spcPts val="0"/>
              </a:spcAft>
              <a:buClr>
                <a:srgbClr val="18579B"/>
              </a:buClr>
              <a:buSzPts val="3520"/>
              <a:buFont typeface="Arial"/>
              <a:buChar char="•"/>
            </a:pPr>
            <a:r>
              <a:rPr lang="es" sz="3200">
                <a:solidFill>
                  <a:srgbClr val="FF0000"/>
                </a:solidFill>
              </a:rPr>
              <a:t>Girar hoja de puntuación </a:t>
            </a:r>
            <a:r>
              <a:rPr lang="es" sz="3200">
                <a:solidFill>
                  <a:srgbClr val="18579B"/>
                </a:solidFill>
              </a:rPr>
              <a:t>en el portapapeles</a:t>
            </a:r>
            <a:endParaRPr/>
          </a:p>
          <a:p>
            <a:pPr marL="903288" lvl="0" indent="-719138" algn="l" rtl="0">
              <a:lnSpc>
                <a:spcPct val="80000"/>
              </a:lnSpc>
              <a:spcBef>
                <a:spcPts val="2000"/>
              </a:spcBef>
              <a:spcAft>
                <a:spcPts val="0"/>
              </a:spcAft>
              <a:buClr>
                <a:srgbClr val="18579B"/>
              </a:buClr>
              <a:buSzPts val="3520"/>
              <a:buFont typeface="Arial"/>
              <a:buChar char="•"/>
            </a:pPr>
            <a:r>
              <a:rPr lang="es" sz="3200">
                <a:solidFill>
                  <a:srgbClr val="FF0000"/>
                </a:solidFill>
              </a:rPr>
              <a:t>Gire el portapapeles </a:t>
            </a:r>
            <a:r>
              <a:rPr lang="es" sz="3200">
                <a:solidFill>
                  <a:srgbClr val="18579B"/>
                </a:solidFill>
              </a:rPr>
              <a:t>para que el clip del portapapeles esté ahora de frente al equipo de servicio </a:t>
            </a:r>
            <a:r>
              <a:rPr lang="es" sz="2800" i="1">
                <a:solidFill>
                  <a:srgbClr val="FF0000"/>
                </a:solidFill>
              </a:rPr>
              <a:t>(los nombres de los equipos de servicio ahora estarán boca arriba)</a:t>
            </a:r>
            <a:endParaRPr/>
          </a:p>
          <a:p>
            <a:pPr marL="903288" lvl="0" indent="-719138" algn="l" rtl="0">
              <a:lnSpc>
                <a:spcPct val="80000"/>
              </a:lnSpc>
              <a:spcBef>
                <a:spcPts val="2000"/>
              </a:spcBef>
              <a:spcAft>
                <a:spcPts val="0"/>
              </a:spcAft>
              <a:buClr>
                <a:srgbClr val="18579B"/>
              </a:buClr>
              <a:buSzPts val="3520"/>
              <a:buFont typeface="Arial"/>
              <a:buChar char="•"/>
            </a:pPr>
            <a:r>
              <a:rPr lang="es" sz="3200">
                <a:solidFill>
                  <a:srgbClr val="FF0000"/>
                </a:solidFill>
              </a:rPr>
              <a:t>Reemplace el clip del servidor </a:t>
            </a:r>
            <a:r>
              <a:rPr lang="es" sz="3200">
                <a:solidFill>
                  <a:srgbClr val="18579B"/>
                </a:solidFill>
              </a:rPr>
              <a:t>sobre el servidor usando </a:t>
            </a:r>
            <a:r>
              <a:rPr lang="es" sz="3200">
                <a:solidFill>
                  <a:srgbClr val="FF0000"/>
                </a:solidFill>
              </a:rPr>
              <a:t>“ </a:t>
            </a:r>
            <a:r>
              <a:rPr lang="es" sz="3200" b="1">
                <a:solidFill>
                  <a:srgbClr val="FF0000"/>
                </a:solidFill>
              </a:rPr>
              <a:t>1/ </a:t>
            </a:r>
            <a:r>
              <a:rPr lang="es" sz="3200">
                <a:solidFill>
                  <a:srgbClr val="FF0000"/>
                </a:solidFill>
              </a:rPr>
              <a:t>” o “ </a:t>
            </a:r>
            <a:r>
              <a:rPr lang="es" sz="3200" b="1">
                <a:solidFill>
                  <a:srgbClr val="FF0000"/>
                </a:solidFill>
              </a:rPr>
              <a:t>\2 </a:t>
            </a:r>
            <a:r>
              <a:rPr lang="es" sz="3200">
                <a:solidFill>
                  <a:srgbClr val="FF0000"/>
                </a:solidFill>
              </a:rPr>
              <a:t>” </a:t>
            </a:r>
            <a:r>
              <a:rPr lang="es" sz="3200">
                <a:solidFill>
                  <a:srgbClr val="18579B"/>
                </a:solidFill>
              </a:rPr>
              <a:t>arriba del nombre del servidor</a:t>
            </a:r>
            <a:endParaRPr/>
          </a:p>
        </p:txBody>
      </p:sp>
      <p:sp>
        <p:nvSpPr>
          <p:cNvPr id="976" name="Google Shape;976;p13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132</a:t>
            </a:fld>
            <a:endParaRPr/>
          </a:p>
        </p:txBody>
      </p:sp>
    </p:spTree>
    <p:extLst>
      <p:ext uri="{BB962C8B-B14F-4D97-AF65-F5344CB8AC3E}">
        <p14:creationId xmlns:p14="http://schemas.microsoft.com/office/powerpoint/2010/main" val="37979494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33"/>
          <p:cNvSpPr txBox="1">
            <a:spLocks noGrp="1"/>
          </p:cNvSpPr>
          <p:nvPr>
            <p:ph type="body" idx="1"/>
          </p:nvPr>
        </p:nvSpPr>
        <p:spPr>
          <a:xfrm>
            <a:off x="1066800" y="0"/>
            <a:ext cx="10092266" cy="6705542"/>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SzPts val="5280"/>
              <a:buFont typeface="Calibri"/>
              <a:buNone/>
            </a:pPr>
            <a:r>
              <a:rPr lang="es" sz="4800" b="1">
                <a:solidFill>
                  <a:srgbClr val="18579B"/>
                </a:solidFill>
                <a:latin typeface="Calibri"/>
                <a:ea typeface="Calibri"/>
                <a:cs typeface="Calibri"/>
                <a:sym typeface="Calibri"/>
              </a:rPr>
              <a:t>Marcas de cambio final</a:t>
            </a:r>
            <a:endParaRPr/>
          </a:p>
        </p:txBody>
      </p:sp>
      <p:pic>
        <p:nvPicPr>
          <p:cNvPr id="982" name="Google Shape;982;p133" descr="Figure 12_2021.png"/>
          <p:cNvPicPr preferRelativeResize="0"/>
          <p:nvPr/>
        </p:nvPicPr>
        <p:blipFill rotWithShape="1">
          <a:blip r:embed="rId3">
            <a:alphaModFix/>
          </a:blip>
          <a:srcRect/>
          <a:stretch/>
        </p:blipFill>
        <p:spPr>
          <a:xfrm>
            <a:off x="1905000" y="1468042"/>
            <a:ext cx="8153400" cy="5389958"/>
          </a:xfrm>
          <a:prstGeom prst="rect">
            <a:avLst/>
          </a:prstGeom>
          <a:noFill/>
          <a:ln>
            <a:noFill/>
          </a:ln>
        </p:spPr>
      </p:pic>
      <p:sp>
        <p:nvSpPr>
          <p:cNvPr id="983" name="Google Shape;983;p13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133</a:t>
            </a:fld>
            <a:endParaRPr/>
          </a:p>
        </p:txBody>
      </p:sp>
    </p:spTree>
    <p:extLst>
      <p:ext uri="{BB962C8B-B14F-4D97-AF65-F5344CB8AC3E}">
        <p14:creationId xmlns:p14="http://schemas.microsoft.com/office/powerpoint/2010/main" val="36162789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34"/>
          <p:cNvSpPr txBox="1"/>
          <p:nvPr/>
        </p:nvSpPr>
        <p:spPr>
          <a:xfrm>
            <a:off x="1790958" y="551197"/>
            <a:ext cx="861008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s" sz="4400" b="1" i="0" u="none" strike="noStrike" cap="none">
                <a:solidFill>
                  <a:srgbClr val="18579B"/>
                </a:solidFill>
                <a:latin typeface="Source Sans Pro"/>
                <a:ea typeface="Source Sans Pro"/>
                <a:cs typeface="Source Sans Pro"/>
                <a:sym typeface="Source Sans Pro"/>
              </a:rPr>
              <a:t>Marcas de cambio final</a:t>
            </a:r>
            <a:endParaRPr/>
          </a:p>
        </p:txBody>
      </p:sp>
      <p:pic>
        <p:nvPicPr>
          <p:cNvPr id="989" name="Google Shape;989;p134"/>
          <p:cNvPicPr preferRelativeResize="0"/>
          <p:nvPr/>
        </p:nvPicPr>
        <p:blipFill rotWithShape="1">
          <a:blip r:embed="rId3">
            <a:alphaModFix/>
          </a:blip>
          <a:srcRect/>
          <a:stretch/>
        </p:blipFill>
        <p:spPr>
          <a:xfrm>
            <a:off x="3861163" y="1711220"/>
            <a:ext cx="3898174" cy="4269273"/>
          </a:xfrm>
          <a:prstGeom prst="rect">
            <a:avLst/>
          </a:prstGeom>
          <a:noFill/>
          <a:ln>
            <a:noFill/>
          </a:ln>
        </p:spPr>
      </p:pic>
      <p:sp>
        <p:nvSpPr>
          <p:cNvPr id="990" name="Google Shape;990;p13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134</a:t>
            </a:fld>
            <a:endParaRPr/>
          </a:p>
        </p:txBody>
      </p:sp>
    </p:spTree>
    <p:extLst>
      <p:ext uri="{BB962C8B-B14F-4D97-AF65-F5344CB8AC3E}">
        <p14:creationId xmlns:p14="http://schemas.microsoft.com/office/powerpoint/2010/main" val="39853596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35"/>
          <p:cNvSpPr txBox="1"/>
          <p:nvPr/>
        </p:nvSpPr>
        <p:spPr>
          <a:xfrm>
            <a:off x="383177" y="0"/>
            <a:ext cx="11425645" cy="674030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s" sz="4800" b="1" i="0" u="none" strike="noStrike" cap="none">
                <a:solidFill>
                  <a:srgbClr val="18579B"/>
                </a:solidFill>
                <a:latin typeface="Calibri"/>
                <a:ea typeface="Calibri"/>
                <a:cs typeface="Calibri"/>
                <a:sym typeface="Calibri"/>
              </a:rPr>
              <a:t>Cambio final: 6, 8, 11 puntos </a:t>
            </a:r>
            <a:r>
              <a:rPr lang="es" sz="2800" b="0" i="0" u="none" strike="noStrike" cap="none">
                <a:solidFill>
                  <a:srgbClr val="18579B"/>
                </a:solidFill>
                <a:latin typeface="Calibri"/>
                <a:ea typeface="Calibri"/>
                <a:cs typeface="Calibri"/>
                <a:sym typeface="Calibri"/>
              </a:rPr>
              <a:t>(continuación)</a:t>
            </a:r>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903288" marR="0" lvl="1" indent="-635000" algn="l" rtl="0">
              <a:lnSpc>
                <a:spcPct val="100000"/>
              </a:lnSpc>
              <a:spcBef>
                <a:spcPts val="0"/>
              </a:spcBef>
              <a:spcAft>
                <a:spcPts val="0"/>
              </a:spcAft>
              <a:buClr>
                <a:srgbClr val="18579B"/>
              </a:buClr>
              <a:buSzPts val="3600"/>
              <a:buFont typeface="Arial"/>
              <a:buChar char="•"/>
            </a:pPr>
            <a:r>
              <a:rPr lang="es" sz="3600" b="0" i="0" u="none" strike="noStrike" cap="none">
                <a:solidFill>
                  <a:srgbClr val="FF0000"/>
                </a:solidFill>
                <a:latin typeface="Calibri"/>
                <a:ea typeface="Calibri"/>
                <a:cs typeface="Calibri"/>
                <a:sym typeface="Calibri"/>
              </a:rPr>
              <a:t>se ha anotado </a:t>
            </a:r>
            <a:r>
              <a:rPr lang="es" sz="3600" b="0" i="0" u="none" strike="noStrike" cap="none">
                <a:solidFill>
                  <a:srgbClr val="18579B"/>
                </a:solidFill>
                <a:latin typeface="Calibri"/>
                <a:ea typeface="Calibri"/>
                <a:cs typeface="Calibri"/>
                <a:sym typeface="Calibri"/>
              </a:rPr>
              <a:t>el punto de cambio de final , una </a:t>
            </a:r>
            <a:r>
              <a:rPr lang="es" sz="3600" b="0" i="0" u="none" strike="noStrike" cap="none">
                <a:solidFill>
                  <a:srgbClr val="FF0000"/>
                </a:solidFill>
                <a:latin typeface="Calibri"/>
                <a:ea typeface="Calibri"/>
                <a:cs typeface="Calibri"/>
                <a:sym typeface="Calibri"/>
              </a:rPr>
              <a:t>falta técnica </a:t>
            </a:r>
            <a:r>
              <a:rPr lang="es" sz="3600" b="0" i="0" u="none" strike="noStrike" cap="none">
                <a:solidFill>
                  <a:srgbClr val="18579B"/>
                </a:solidFill>
                <a:latin typeface="Calibri"/>
                <a:ea typeface="Calibri"/>
                <a:cs typeface="Calibri"/>
                <a:sym typeface="Calibri"/>
              </a:rPr>
              <a:t>que resulte en la </a:t>
            </a:r>
            <a:r>
              <a:rPr lang="es" sz="3600" b="0" i="0" u="none" strike="noStrike" cap="none">
                <a:solidFill>
                  <a:srgbClr val="FF0000"/>
                </a:solidFill>
                <a:latin typeface="Calibri"/>
                <a:ea typeface="Calibri"/>
                <a:cs typeface="Calibri"/>
                <a:sym typeface="Calibri"/>
              </a:rPr>
              <a:t>pérdida de un punto para el equipo que saca no </a:t>
            </a:r>
            <a:r>
              <a:rPr lang="es" sz="3600" b="0" i="0" u="none" strike="noStrike" cap="none">
                <a:solidFill>
                  <a:srgbClr val="18579B"/>
                </a:solidFill>
                <a:latin typeface="Calibri"/>
                <a:ea typeface="Calibri"/>
                <a:cs typeface="Calibri"/>
                <a:sym typeface="Calibri"/>
              </a:rPr>
              <a:t>tendrá </a:t>
            </a:r>
            <a:r>
              <a:rPr lang="es" sz="3600" b="0" i="0" u="none" strike="noStrike" cap="none">
                <a:solidFill>
                  <a:srgbClr val="FF0000"/>
                </a:solidFill>
                <a:latin typeface="Calibri"/>
                <a:ea typeface="Calibri"/>
                <a:cs typeface="Calibri"/>
                <a:sym typeface="Calibri"/>
              </a:rPr>
              <a:t>impacto en la finalización </a:t>
            </a:r>
            <a:r>
              <a:rPr lang="es" sz="3600" b="0" i="0" u="none" strike="noStrike" cap="none">
                <a:solidFill>
                  <a:srgbClr val="18579B"/>
                </a:solidFill>
                <a:latin typeface="Calibri"/>
                <a:ea typeface="Calibri"/>
                <a:cs typeface="Calibri"/>
                <a:sym typeface="Calibri"/>
              </a:rPr>
              <a:t>del cambio de final.</a:t>
            </a:r>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a:solidFill>
                <a:srgbClr val="18579B"/>
              </a:solidFill>
              <a:latin typeface="Calibri"/>
              <a:ea typeface="Calibri"/>
              <a:cs typeface="Calibri"/>
              <a:sym typeface="Calibri"/>
            </a:endParaRPr>
          </a:p>
          <a:p>
            <a:pPr marL="903288" marR="0" lvl="1" indent="-6350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Notificar cuando Queden </a:t>
            </a:r>
            <a:endParaRPr sz="3600" b="0" i="0" u="none" strike="noStrike" cap="none">
              <a:solidFill>
                <a:srgbClr val="18579B"/>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a:solidFill>
                <a:srgbClr val="18579B"/>
              </a:solidFill>
              <a:latin typeface="Calibri"/>
              <a:ea typeface="Calibri"/>
              <a:cs typeface="Calibri"/>
              <a:sym typeface="Calibri"/>
            </a:endParaRPr>
          </a:p>
          <a:p>
            <a:pPr marL="903288" marR="0" lvl="1" indent="-6350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Si se usan jueces de línea, </a:t>
            </a:r>
            <a:r>
              <a:rPr lang="es" sz="3600" b="0" i="0" u="none" strike="noStrike" cap="none">
                <a:solidFill>
                  <a:srgbClr val="FF0000"/>
                </a:solidFill>
                <a:latin typeface="Calibri"/>
                <a:ea typeface="Calibri"/>
                <a:cs typeface="Calibri"/>
                <a:sym typeface="Calibri"/>
              </a:rPr>
              <a:t>verifique la preparación</a:t>
            </a:r>
            <a:endParaRPr sz="3600" b="0" i="0" u="none" strike="noStrike" cap="none">
              <a:solidFill>
                <a:srgbClr val="FF0000"/>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a:solidFill>
                <a:srgbClr val="18579B"/>
              </a:solidFill>
              <a:latin typeface="Calibri"/>
              <a:ea typeface="Calibri"/>
              <a:cs typeface="Calibri"/>
              <a:sym typeface="Calibri"/>
            </a:endParaRPr>
          </a:p>
          <a:p>
            <a:pPr marL="903288" marR="0" lvl="1" indent="-6350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En la marca de 1 minuto, anuncie </a:t>
            </a:r>
            <a:r>
              <a:rPr lang="es" sz="3600" b="0" i="0" u="none" strike="noStrike" cap="none">
                <a:solidFill>
                  <a:srgbClr val="FF0000"/>
                </a:solidFill>
                <a:latin typeface="Calibri"/>
                <a:ea typeface="Calibri"/>
                <a:cs typeface="Calibri"/>
                <a:sym typeface="Calibri"/>
              </a:rPr>
              <a:t>"Tiempo de ENTRADA" </a:t>
            </a:r>
            <a:r>
              <a:rPr lang="es" sz="3600" b="0" i="0" u="none" strike="noStrike" cap="none">
                <a:solidFill>
                  <a:srgbClr val="18579B"/>
                </a:solidFill>
                <a:latin typeface="Calibri"/>
                <a:ea typeface="Calibri"/>
                <a:cs typeface="Calibri"/>
                <a:sym typeface="Calibri"/>
              </a:rPr>
              <a:t>y </a:t>
            </a:r>
            <a:r>
              <a:rPr lang="es" sz="3600" b="0" i="0" u="none" strike="noStrike" cap="none">
                <a:solidFill>
                  <a:srgbClr val="FF0000"/>
                </a:solidFill>
                <a:latin typeface="Calibri"/>
                <a:ea typeface="Calibri"/>
                <a:cs typeface="Calibri"/>
                <a:sym typeface="Calibri"/>
              </a:rPr>
              <a:t>llame a la puntuación</a:t>
            </a:r>
            <a:endParaRPr sz="3600" b="0" i="0" u="none" strike="noStrike" cap="none">
              <a:solidFill>
                <a:srgbClr val="FF0000"/>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a:solidFill>
                <a:srgbClr val="18579B"/>
              </a:solidFill>
              <a:latin typeface="Calibri"/>
              <a:ea typeface="Calibri"/>
              <a:cs typeface="Calibri"/>
              <a:sym typeface="Calibri"/>
            </a:endParaRPr>
          </a:p>
          <a:p>
            <a:pPr marL="903288" marR="0" lvl="1" indent="-6350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Inicie la cuenta </a:t>
            </a:r>
            <a:endParaRPr sz="3600" b="0" i="0" u="none" strike="noStrike" cap="none">
              <a:solidFill>
                <a:srgbClr val="18579B"/>
              </a:solidFill>
              <a:latin typeface="Calibri"/>
              <a:ea typeface="Calibri"/>
              <a:cs typeface="Calibri"/>
              <a:sym typeface="Calibri"/>
            </a:endParaRPr>
          </a:p>
          <a:p>
            <a:pPr marL="903288" marR="0" lvl="1" indent="-584200" algn="l" rtl="0">
              <a:lnSpc>
                <a:spcPct val="100000"/>
              </a:lnSpc>
              <a:spcBef>
                <a:spcPts val="0"/>
              </a:spcBef>
              <a:spcAft>
                <a:spcPts val="0"/>
              </a:spcAft>
              <a:buClr>
                <a:srgbClr val="18579B"/>
              </a:buClr>
              <a:buSzPts val="800"/>
              <a:buFont typeface="Arial"/>
              <a:buNone/>
            </a:pPr>
            <a:endParaRPr sz="800" b="0" i="0" u="none" strike="noStrike" cap="none">
              <a:solidFill>
                <a:srgbClr val="18579B"/>
              </a:solidFill>
              <a:latin typeface="Calibri"/>
              <a:ea typeface="Calibri"/>
              <a:cs typeface="Calibri"/>
              <a:sym typeface="Calibri"/>
            </a:endParaRPr>
          </a:p>
        </p:txBody>
      </p:sp>
      <p:sp>
        <p:nvSpPr>
          <p:cNvPr id="996" name="Google Shape;996;p13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135</a:t>
            </a:fld>
            <a:endParaRPr/>
          </a:p>
        </p:txBody>
      </p:sp>
    </p:spTree>
    <p:extLst>
      <p:ext uri="{BB962C8B-B14F-4D97-AF65-F5344CB8AC3E}">
        <p14:creationId xmlns:p14="http://schemas.microsoft.com/office/powerpoint/2010/main" val="16186616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36"/>
          <p:cNvSpPr txBox="1">
            <a:spLocks noGrp="1"/>
          </p:cNvSpPr>
          <p:nvPr>
            <p:ph type="title"/>
          </p:nvPr>
        </p:nvSpPr>
        <p:spPr>
          <a:xfrm>
            <a:off x="2021021" y="357493"/>
            <a:ext cx="8305966"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sz="5333"/>
              <a:t>Fin </a:t>
            </a:r>
            <a:r>
              <a:rPr lang="es" sz="5333">
                <a:latin typeface="Calibri"/>
                <a:ea typeface="Calibri"/>
                <a:cs typeface="Calibri"/>
                <a:sym typeface="Calibri"/>
              </a:rPr>
              <a:t>del cambio</a:t>
            </a:r>
            <a:endParaRPr sz="2688" b="0"/>
          </a:p>
        </p:txBody>
      </p:sp>
      <p:sp>
        <p:nvSpPr>
          <p:cNvPr id="1002" name="Google Shape;1002;p136"/>
          <p:cNvSpPr txBox="1">
            <a:spLocks noGrp="1"/>
          </p:cNvSpPr>
          <p:nvPr>
            <p:ph type="body" idx="1"/>
          </p:nvPr>
        </p:nvSpPr>
        <p:spPr>
          <a:xfrm>
            <a:off x="1423733" y="1320800"/>
            <a:ext cx="9344535" cy="5271194"/>
          </a:xfrm>
          <a:prstGeom prst="rect">
            <a:avLst/>
          </a:prstGeom>
          <a:noFill/>
          <a:ln>
            <a:noFill/>
          </a:ln>
        </p:spPr>
        <p:txBody>
          <a:bodyPr spcFirstLastPara="1" wrap="square" lIns="45700" tIns="45700" rIns="45700" bIns="45700" anchor="t" anchorCtr="0">
            <a:normAutofit/>
          </a:bodyPr>
          <a:lstStyle/>
          <a:p>
            <a:pPr marL="184150" lvl="0" indent="0" algn="l" rtl="0">
              <a:lnSpc>
                <a:spcPct val="100000"/>
              </a:lnSpc>
              <a:spcBef>
                <a:spcPts val="0"/>
              </a:spcBef>
              <a:spcAft>
                <a:spcPts val="0"/>
              </a:spcAft>
              <a:buClr>
                <a:srgbClr val="18579B"/>
              </a:buClr>
              <a:buSzPts val="3600"/>
              <a:buFont typeface="Calibri"/>
              <a:buNone/>
            </a:pPr>
            <a:endParaRPr sz="3600">
              <a:solidFill>
                <a:srgbClr val="18579B"/>
              </a:solidFill>
              <a:latin typeface="Calibri"/>
              <a:ea typeface="Calibri"/>
              <a:cs typeface="Calibri"/>
              <a:sym typeface="Calibri"/>
            </a:endParaRPr>
          </a:p>
          <a:p>
            <a:pPr marL="903288" lvl="0" indent="-490538" algn="l" rtl="0">
              <a:lnSpc>
                <a:spcPct val="100000"/>
              </a:lnSpc>
              <a:spcBef>
                <a:spcPts val="2000"/>
              </a:spcBef>
              <a:spcAft>
                <a:spcPts val="0"/>
              </a:spcAft>
              <a:buClr>
                <a:srgbClr val="18579B"/>
              </a:buClr>
              <a:buSzPts val="3600"/>
              <a:buFont typeface="Arial"/>
              <a:buNone/>
            </a:pPr>
            <a:endParaRPr sz="3600">
              <a:solidFill>
                <a:srgbClr val="18579B"/>
              </a:solidFill>
              <a:latin typeface="Calibri"/>
              <a:ea typeface="Calibri"/>
              <a:cs typeface="Calibri"/>
              <a:sym typeface="Calibri"/>
            </a:endParaRPr>
          </a:p>
          <a:p>
            <a:pPr marL="903288" lvl="0" indent="-490538" algn="l" rtl="0">
              <a:lnSpc>
                <a:spcPct val="100000"/>
              </a:lnSpc>
              <a:spcBef>
                <a:spcPts val="2000"/>
              </a:spcBef>
              <a:spcAft>
                <a:spcPts val="0"/>
              </a:spcAft>
              <a:buClr>
                <a:srgbClr val="18579B"/>
              </a:buClr>
              <a:buSzPts val="3600"/>
              <a:buFont typeface="Arial"/>
              <a:buNone/>
            </a:pPr>
            <a:endParaRPr sz="3600">
              <a:solidFill>
                <a:srgbClr val="18579B"/>
              </a:solidFill>
              <a:latin typeface="Calibri"/>
              <a:ea typeface="Calibri"/>
              <a:cs typeface="Calibri"/>
              <a:sym typeface="Calibri"/>
            </a:endParaRPr>
          </a:p>
          <a:p>
            <a:pPr marL="903288" lvl="0" indent="-490538" algn="l" rtl="0">
              <a:lnSpc>
                <a:spcPct val="100000"/>
              </a:lnSpc>
              <a:spcBef>
                <a:spcPts val="2000"/>
              </a:spcBef>
              <a:spcAft>
                <a:spcPts val="0"/>
              </a:spcAft>
              <a:buClr>
                <a:srgbClr val="18579B"/>
              </a:buClr>
              <a:buSzPts val="3600"/>
              <a:buFont typeface="Arial"/>
              <a:buNone/>
            </a:pPr>
            <a:endParaRPr sz="3600">
              <a:solidFill>
                <a:srgbClr val="18579B"/>
              </a:solidFill>
              <a:latin typeface="Calibri"/>
              <a:ea typeface="Calibri"/>
              <a:cs typeface="Calibri"/>
              <a:sym typeface="Calibri"/>
            </a:endParaRPr>
          </a:p>
          <a:p>
            <a:pPr marL="903288" lvl="0" indent="-490538" algn="l" rtl="0">
              <a:lnSpc>
                <a:spcPct val="100000"/>
              </a:lnSpc>
              <a:spcBef>
                <a:spcPts val="2000"/>
              </a:spcBef>
              <a:spcAft>
                <a:spcPts val="0"/>
              </a:spcAft>
              <a:buClr>
                <a:srgbClr val="18579B"/>
              </a:buClr>
              <a:buSzPts val="3600"/>
              <a:buFont typeface="Arial"/>
              <a:buNone/>
            </a:pPr>
            <a:endParaRPr sz="3600">
              <a:solidFill>
                <a:srgbClr val="18579B"/>
              </a:solidFill>
              <a:latin typeface="Calibri"/>
              <a:ea typeface="Calibri"/>
              <a:cs typeface="Calibri"/>
              <a:sym typeface="Calibri"/>
            </a:endParaRPr>
          </a:p>
          <a:p>
            <a:pPr marL="527050" lvl="0" indent="-114300" algn="l" rtl="0">
              <a:lnSpc>
                <a:spcPct val="100000"/>
              </a:lnSpc>
              <a:spcBef>
                <a:spcPts val="2000"/>
              </a:spcBef>
              <a:spcAft>
                <a:spcPts val="0"/>
              </a:spcAft>
              <a:buClr>
                <a:srgbClr val="18579B"/>
              </a:buClr>
              <a:buSzPts val="3600"/>
              <a:buFont typeface="Arial"/>
              <a:buNone/>
            </a:pPr>
            <a:endParaRPr sz="3600">
              <a:solidFill>
                <a:srgbClr val="18579B"/>
              </a:solidFill>
            </a:endParaRPr>
          </a:p>
        </p:txBody>
      </p:sp>
      <p:sp>
        <p:nvSpPr>
          <p:cNvPr id="1003" name="Google Shape;1003;p13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136</a:t>
            </a:fld>
            <a:endParaRPr/>
          </a:p>
        </p:txBody>
      </p:sp>
      <p:pic>
        <p:nvPicPr>
          <p:cNvPr id="1004" name="Google Shape;1004;p136" title="Pickleball Referee: End Change Time Out"/>
          <p:cNvPicPr preferRelativeResize="0"/>
          <p:nvPr/>
        </p:nvPicPr>
        <p:blipFill rotWithShape="1">
          <a:blip r:embed="rId3">
            <a:alphaModFix/>
          </a:blip>
          <a:srcRect/>
          <a:stretch/>
        </p:blipFill>
        <p:spPr>
          <a:xfrm>
            <a:off x="504202" y="905699"/>
            <a:ext cx="10391686" cy="5871303"/>
          </a:xfrm>
          <a:prstGeom prst="rect">
            <a:avLst/>
          </a:prstGeom>
          <a:noFill/>
          <a:ln>
            <a:noFill/>
          </a:ln>
        </p:spPr>
      </p:pic>
    </p:spTree>
    <p:extLst>
      <p:ext uri="{BB962C8B-B14F-4D97-AF65-F5344CB8AC3E}">
        <p14:creationId xmlns:p14="http://schemas.microsoft.com/office/powerpoint/2010/main" val="339290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1"/>
                                        <p:tgtEl>
                                          <p:spTgt spid="1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37"/>
          <p:cNvSpPr txBox="1"/>
          <p:nvPr/>
        </p:nvSpPr>
        <p:spPr>
          <a:xfrm>
            <a:off x="1241778" y="551197"/>
            <a:ext cx="9731022" cy="584775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Al finalizar el partido</a:t>
            </a:r>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903288" marR="0" lvl="0" indent="-81915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Anuncio: </a:t>
            </a:r>
            <a:r>
              <a:rPr lang="es" sz="3600" b="0" i="0" u="none" strike="noStrike" cap="none">
                <a:solidFill>
                  <a:srgbClr val="FF0000"/>
                </a:solidFill>
                <a:latin typeface="Calibri"/>
                <a:ea typeface="Calibri"/>
                <a:cs typeface="Calibri"/>
                <a:sym typeface="Calibri"/>
              </a:rPr>
              <a:t>“Punto, Juego, Partido, 11-5</a:t>
            </a: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y los apellidos del jugador ganador”</a:t>
            </a:r>
            <a:endParaRPr sz="1800" b="0" i="0" u="none" strike="noStrike" cap="none">
              <a:solidFill>
                <a:srgbClr val="FF0000"/>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Agradecer a </a:t>
            </a:r>
            <a:r>
              <a:rPr lang="es" sz="3600" b="0" i="0" u="none" strike="noStrike" cap="none">
                <a:solidFill>
                  <a:srgbClr val="FF0000"/>
                </a:solidFill>
                <a:latin typeface="Calibri"/>
                <a:ea typeface="Calibri"/>
                <a:cs typeface="Calibri"/>
                <a:sym typeface="Calibri"/>
              </a:rPr>
              <a:t>los jueces de línea </a:t>
            </a:r>
            <a:r>
              <a:rPr lang="es" sz="3600" b="0" i="0" u="none" strike="noStrike" cap="none">
                <a:solidFill>
                  <a:srgbClr val="18579B"/>
                </a:solidFill>
                <a:latin typeface="Calibri"/>
                <a:ea typeface="Calibri"/>
                <a:cs typeface="Calibri"/>
                <a:sym typeface="Calibri"/>
              </a:rPr>
              <a:t>y descartar (si se usa)</a:t>
            </a:r>
            <a:endParaRPr sz="1800" b="0" i="0" u="none" strike="noStrike" cap="none">
              <a:solidFill>
                <a:srgbClr val="18579B"/>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903288" marR="0" lvl="0" indent="-81915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Hoja de puntaje de Oriente </a:t>
            </a:r>
            <a:r>
              <a:rPr lang="es" sz="3600" b="0" i="0" u="none" strike="noStrike" cap="none">
                <a:solidFill>
                  <a:srgbClr val="18579B"/>
                </a:solidFill>
                <a:latin typeface="Calibri"/>
                <a:ea typeface="Calibri"/>
                <a:cs typeface="Calibri"/>
                <a:sym typeface="Calibri"/>
              </a:rPr>
              <a:t>con los nombres de los equipos ganadores colocados con el lado derecho hacia arriba</a:t>
            </a:r>
            <a:endParaRPr sz="1800" b="0" i="0" u="none" strike="noStrike" cap="none">
              <a:solidFill>
                <a:srgbClr val="18579B"/>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903288" marR="0" lvl="0" indent="-81915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Encierra en un círculo los nombres de los equipos ganadores </a:t>
            </a:r>
            <a:r>
              <a:rPr lang="es" sz="3600" b="0" i="0" u="none" strike="noStrike" cap="none">
                <a:solidFill>
                  <a:srgbClr val="18579B"/>
                </a:solidFill>
                <a:latin typeface="Calibri"/>
                <a:ea typeface="Calibri"/>
                <a:cs typeface="Calibri"/>
                <a:sym typeface="Calibri"/>
              </a:rPr>
              <a:t>y escribe </a:t>
            </a:r>
            <a:r>
              <a:rPr lang="es" sz="3600" b="0" i="1" u="none" strike="noStrike" cap="none">
                <a:solidFill>
                  <a:srgbClr val="FF0000"/>
                </a:solidFill>
                <a:latin typeface="Calibri"/>
                <a:ea typeface="Calibri"/>
                <a:cs typeface="Calibri"/>
                <a:sym typeface="Calibri"/>
              </a:rPr>
              <a:t>"GANADORES" </a:t>
            </a:r>
            <a:r>
              <a:rPr lang="es" sz="3600" b="0" i="0" u="none" strike="noStrike" cap="none">
                <a:solidFill>
                  <a:srgbClr val="18579B"/>
                </a:solidFill>
                <a:latin typeface="Calibri"/>
                <a:ea typeface="Calibri"/>
                <a:cs typeface="Calibri"/>
                <a:sym typeface="Calibri"/>
              </a:rPr>
              <a:t>dentro del círculo.</a:t>
            </a:r>
            <a:endParaRPr/>
          </a:p>
        </p:txBody>
      </p:sp>
      <p:sp>
        <p:nvSpPr>
          <p:cNvPr id="1010" name="Google Shape;1010;p13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137</a:t>
            </a:fld>
            <a:endParaRPr/>
          </a:p>
        </p:txBody>
      </p:sp>
    </p:spTree>
    <p:extLst>
      <p:ext uri="{BB962C8B-B14F-4D97-AF65-F5344CB8AC3E}">
        <p14:creationId xmlns:p14="http://schemas.microsoft.com/office/powerpoint/2010/main" val="38363369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38"/>
          <p:cNvSpPr txBox="1"/>
          <p:nvPr/>
        </p:nvSpPr>
        <p:spPr>
          <a:xfrm>
            <a:off x="1195346" y="101031"/>
            <a:ext cx="10151952" cy="65556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s" sz="4800" b="1" i="0" u="none" strike="noStrike" cap="none">
                <a:solidFill>
                  <a:srgbClr val="18579B"/>
                </a:solidFill>
                <a:latin typeface="Calibri"/>
                <a:ea typeface="Calibri"/>
                <a:cs typeface="Calibri"/>
                <a:sym typeface="Calibri"/>
              </a:rPr>
              <a:t>Al finalizar el partido </a:t>
            </a:r>
            <a:r>
              <a:rPr lang="es" sz="2400" b="1" i="0" u="none" strike="noStrike" cap="none">
                <a:solidFill>
                  <a:srgbClr val="18579B"/>
                </a:solidFill>
                <a:latin typeface="Source Sans Pro"/>
                <a:ea typeface="Source Sans Pro"/>
                <a:cs typeface="Source Sans Pro"/>
                <a:sym typeface="Source Sans Pro"/>
              </a:rPr>
              <a:t>(continuación)</a:t>
            </a:r>
            <a:endParaRPr/>
          </a:p>
          <a:p>
            <a:pPr marL="0" marR="0" lvl="0" indent="0" algn="ctr" rtl="0">
              <a:lnSpc>
                <a:spcPct val="100000"/>
              </a:lnSpc>
              <a:spcBef>
                <a:spcPts val="0"/>
              </a:spcBef>
              <a:spcAft>
                <a:spcPts val="0"/>
              </a:spcAft>
              <a:buClr>
                <a:srgbClr val="18579B"/>
              </a:buClr>
              <a:buSzPts val="2400"/>
              <a:buFont typeface="Source Sans Pro"/>
              <a:buNone/>
            </a:pPr>
            <a:endParaRPr sz="2400" b="0" i="0" u="none" strike="noStrike" cap="none">
              <a:solidFill>
                <a:srgbClr val="000000"/>
              </a:solidFill>
              <a:latin typeface="Source Sans Pro"/>
              <a:ea typeface="Source Sans Pro"/>
              <a:cs typeface="Source Sans Pro"/>
              <a:sym typeface="Source Sans Pro"/>
            </a:endParaRPr>
          </a:p>
          <a:p>
            <a:pPr marL="719138" marR="0" lvl="0" indent="-6350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NO dibuje una línea a través de los puntos no utilizados </a:t>
            </a:r>
            <a:r>
              <a:rPr lang="es" sz="3600" b="0" i="0" u="none" strike="noStrike" cap="none">
                <a:solidFill>
                  <a:srgbClr val="18579B"/>
                </a:solidFill>
                <a:latin typeface="Calibri"/>
                <a:ea typeface="Calibri"/>
                <a:cs typeface="Calibri"/>
                <a:sym typeface="Calibri"/>
              </a:rPr>
              <a:t>del último juego o las casillas de tiempo muerto</a:t>
            </a:r>
            <a:endParaRPr/>
          </a:p>
          <a:p>
            <a:pPr marL="84138"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9138" marR="0" lvl="0" indent="-6350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Registre los puntajes en </a:t>
            </a:r>
            <a:r>
              <a:rPr lang="es" sz="3600" b="0" i="0" u="none" strike="noStrike" cap="none">
                <a:solidFill>
                  <a:srgbClr val="FF0000"/>
                </a:solidFill>
                <a:latin typeface="Calibri"/>
                <a:ea typeface="Calibri"/>
                <a:cs typeface="Calibri"/>
                <a:sym typeface="Calibri"/>
              </a:rPr>
              <a:t>medio de la hoja de puntaje </a:t>
            </a:r>
            <a:r>
              <a:rPr lang="es" sz="3600" b="0" i="0" u="none" strike="noStrike" cap="none">
                <a:solidFill>
                  <a:srgbClr val="18579B"/>
                </a:solidFill>
                <a:latin typeface="Calibri"/>
                <a:ea typeface="Calibri"/>
                <a:cs typeface="Calibri"/>
                <a:sym typeface="Calibri"/>
              </a:rPr>
              <a:t>si hay </a:t>
            </a:r>
            <a:r>
              <a:rPr lang="es" sz="3600" b="0" i="0" u="none" strike="noStrike" cap="none">
                <a:solidFill>
                  <a:srgbClr val="FF0000"/>
                </a:solidFill>
                <a:latin typeface="Calibri"/>
                <a:ea typeface="Calibri"/>
                <a:cs typeface="Calibri"/>
                <a:sym typeface="Calibri"/>
              </a:rPr>
              <a:t>líneas o un espacio </a:t>
            </a:r>
            <a:r>
              <a:rPr lang="es" sz="3600" b="0" i="0" u="none" strike="noStrike" cap="none">
                <a:solidFill>
                  <a:srgbClr val="18579B"/>
                </a:solidFill>
                <a:latin typeface="Calibri"/>
                <a:ea typeface="Calibri"/>
                <a:cs typeface="Calibri"/>
                <a:sym typeface="Calibri"/>
              </a:rPr>
              <a:t>; si no, registre las puntuaciones al lado de los nombres del equipo ganador</a:t>
            </a:r>
            <a:endParaRPr/>
          </a:p>
          <a:p>
            <a:pPr marL="84138"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9138" marR="0" lvl="0" indent="-6350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Registre los puntajes del juego en el orden en que se jugaron </a:t>
            </a:r>
            <a:r>
              <a:rPr lang="es" sz="3600" b="0" i="0" u="none" strike="noStrike" cap="none">
                <a:solidFill>
                  <a:srgbClr val="18579B"/>
                </a:solidFill>
                <a:latin typeface="Calibri"/>
                <a:ea typeface="Calibri"/>
                <a:cs typeface="Calibri"/>
                <a:sym typeface="Calibri"/>
              </a:rPr>
              <a:t>con los puntajes del equipo ganador escritos primero </a:t>
            </a:r>
            <a:r>
              <a:rPr lang="es" sz="3600" b="0" i="0" u="none" strike="noStrike" cap="none">
                <a:solidFill>
                  <a:srgbClr val="FF0000"/>
                </a:solidFill>
                <a:latin typeface="Calibri"/>
                <a:ea typeface="Calibri"/>
                <a:cs typeface="Calibri"/>
                <a:sym typeface="Calibri"/>
              </a:rPr>
              <a:t>(p. ej., 11-8, 7-11, 11-4)</a:t>
            </a:r>
            <a:endParaRPr sz="1800" b="0" i="0" u="none" strike="noStrike" cap="none">
              <a:solidFill>
                <a:srgbClr val="FF0000"/>
              </a:solidFill>
              <a:latin typeface="Calibri"/>
              <a:ea typeface="Calibri"/>
              <a:cs typeface="Calibri"/>
              <a:sym typeface="Calibri"/>
            </a:endParaRPr>
          </a:p>
          <a:p>
            <a:pPr marL="719138" marR="0" lvl="0" indent="-5080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016" name="Google Shape;1016;p13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138</a:t>
            </a:fld>
            <a:endParaRPr/>
          </a:p>
        </p:txBody>
      </p:sp>
    </p:spTree>
    <p:extLst>
      <p:ext uri="{BB962C8B-B14F-4D97-AF65-F5344CB8AC3E}">
        <p14:creationId xmlns:p14="http://schemas.microsoft.com/office/powerpoint/2010/main" val="40888380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39"/>
          <p:cNvSpPr txBox="1"/>
          <p:nvPr/>
        </p:nvSpPr>
        <p:spPr>
          <a:xfrm>
            <a:off x="1905000" y="0"/>
            <a:ext cx="8283438" cy="150810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s" sz="4800" b="1" i="0" u="none" strike="noStrike" cap="none">
                <a:solidFill>
                  <a:srgbClr val="18579B"/>
                </a:solidFill>
                <a:latin typeface="Calibri"/>
                <a:ea typeface="Calibri"/>
                <a:cs typeface="Calibri"/>
                <a:sym typeface="Calibri"/>
              </a:rPr>
              <a:t>Marcas de final de partido</a:t>
            </a:r>
            <a:endParaRPr sz="4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Hoja de puntuación completa</a:t>
            </a:r>
            <a:endParaRPr sz="4800" b="0" i="0" u="none" strike="noStrike" cap="none">
              <a:solidFill>
                <a:srgbClr val="000000"/>
              </a:solidFill>
              <a:latin typeface="Calibri"/>
              <a:ea typeface="Calibri"/>
              <a:cs typeface="Calibri"/>
              <a:sym typeface="Calibri"/>
            </a:endParaRPr>
          </a:p>
        </p:txBody>
      </p:sp>
      <p:pic>
        <p:nvPicPr>
          <p:cNvPr id="1022" name="Google Shape;1022;p139" descr="Figure 13_2021.png"/>
          <p:cNvPicPr preferRelativeResize="0"/>
          <p:nvPr/>
        </p:nvPicPr>
        <p:blipFill rotWithShape="1">
          <a:blip r:embed="rId3">
            <a:alphaModFix/>
          </a:blip>
          <a:srcRect/>
          <a:stretch/>
        </p:blipFill>
        <p:spPr>
          <a:xfrm>
            <a:off x="1905000" y="1600200"/>
            <a:ext cx="8410127" cy="5257800"/>
          </a:xfrm>
          <a:prstGeom prst="rect">
            <a:avLst/>
          </a:prstGeom>
          <a:noFill/>
          <a:ln>
            <a:noFill/>
          </a:ln>
        </p:spPr>
      </p:pic>
      <p:sp>
        <p:nvSpPr>
          <p:cNvPr id="1023" name="Google Shape;1023;p13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139</a:t>
            </a:fld>
            <a:endParaRPr/>
          </a:p>
        </p:txBody>
      </p:sp>
    </p:spTree>
    <p:extLst>
      <p:ext uri="{BB962C8B-B14F-4D97-AF65-F5344CB8AC3E}">
        <p14:creationId xmlns:p14="http://schemas.microsoft.com/office/powerpoint/2010/main" val="86819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4"/>
          <p:cNvSpPr txBox="1">
            <a:spLocks noGrp="1"/>
          </p:cNvSpPr>
          <p:nvPr>
            <p:ph type="title"/>
          </p:nvPr>
        </p:nvSpPr>
        <p:spPr>
          <a:xfrm>
            <a:off x="1941428" y="471641"/>
            <a:ext cx="8305967" cy="743305"/>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800"/>
              <a:buFont typeface="Calibri"/>
              <a:buNone/>
            </a:pPr>
            <a:r>
              <a:rPr lang="es" sz="4800" b="1" i="0" u="none" strike="noStrike" cap="none">
                <a:solidFill>
                  <a:srgbClr val="18579B"/>
                </a:solidFill>
                <a:latin typeface="Calibri"/>
                <a:ea typeface="Calibri"/>
                <a:cs typeface="Calibri"/>
                <a:sym typeface="Calibri"/>
              </a:rPr>
              <a:t>Responsabilidades primarias</a:t>
            </a:r>
            <a:endParaRPr/>
          </a:p>
        </p:txBody>
      </p:sp>
      <p:sp>
        <p:nvSpPr>
          <p:cNvPr id="147" name="Google Shape;147;p14"/>
          <p:cNvSpPr txBox="1">
            <a:spLocks noGrp="1"/>
          </p:cNvSpPr>
          <p:nvPr>
            <p:ph type="body" idx="1"/>
          </p:nvPr>
        </p:nvSpPr>
        <p:spPr>
          <a:xfrm>
            <a:off x="1219199" y="1246910"/>
            <a:ext cx="9753601" cy="4954387"/>
          </a:xfrm>
          <a:prstGeom prst="rect">
            <a:avLst/>
          </a:prstGeom>
          <a:noFill/>
          <a:ln>
            <a:noFill/>
          </a:ln>
        </p:spPr>
        <p:txBody>
          <a:bodyPr spcFirstLastPara="1" wrap="square" lIns="45700" tIns="45700" rIns="45700" bIns="45700" anchor="t" anchorCtr="0">
            <a:normAutofit fontScale="92500" lnSpcReduction="20000"/>
          </a:bodyPr>
          <a:lstStyle/>
          <a:p>
            <a:pPr marL="349250" lvl="0" indent="-349250" algn="l" rtl="0">
              <a:lnSpc>
                <a:spcPct val="100000"/>
              </a:lnSpc>
              <a:spcBef>
                <a:spcPts val="0"/>
              </a:spcBef>
              <a:spcAft>
                <a:spcPts val="0"/>
              </a:spcAft>
              <a:buClr>
                <a:srgbClr val="18579B"/>
              </a:buClr>
              <a:buSzPct val="100000"/>
              <a:buFont typeface="Calibri"/>
              <a:buNone/>
            </a:pPr>
            <a:endParaRPr sz="2000">
              <a:latin typeface="Calibri"/>
              <a:ea typeface="Calibri"/>
              <a:cs typeface="Calibri"/>
              <a:sym typeface="Calibri"/>
            </a:endParaRPr>
          </a:p>
          <a:p>
            <a:pPr marL="719138" lvl="0" indent="-719138" algn="l" rtl="0">
              <a:lnSpc>
                <a:spcPct val="100000"/>
              </a:lnSpc>
              <a:spcBef>
                <a:spcPts val="2000"/>
              </a:spcBef>
              <a:spcAft>
                <a:spcPts val="0"/>
              </a:spcAft>
              <a:buClr>
                <a:srgbClr val="18579B"/>
              </a:buClr>
              <a:buSzPct val="100000"/>
              <a:buFont typeface="Arial"/>
              <a:buChar char="•"/>
            </a:pPr>
            <a:r>
              <a:rPr lang="es" sz="3600">
                <a:latin typeface="Calibri"/>
                <a:ea typeface="Calibri"/>
                <a:cs typeface="Calibri"/>
                <a:sym typeface="Calibri"/>
              </a:rPr>
              <a:t>Interpretar y hacer cumplir las reglas</a:t>
            </a:r>
            <a:endParaRPr/>
          </a:p>
          <a:p>
            <a:pPr marL="719138" lvl="0" indent="-719138" algn="l" rtl="0">
              <a:lnSpc>
                <a:spcPct val="100000"/>
              </a:lnSpc>
              <a:spcBef>
                <a:spcPts val="2000"/>
              </a:spcBef>
              <a:spcAft>
                <a:spcPts val="0"/>
              </a:spcAft>
              <a:buClr>
                <a:srgbClr val="18579B"/>
              </a:buClr>
              <a:buSzPct val="100000"/>
              <a:buFont typeface="Arial"/>
              <a:buChar char="•"/>
            </a:pPr>
            <a:r>
              <a:rPr lang="es" sz="3600">
                <a:latin typeface="Calibri"/>
                <a:ea typeface="Calibri"/>
                <a:cs typeface="Calibri"/>
                <a:sym typeface="Calibri"/>
              </a:rPr>
              <a:t>Mantener y anunciar la puntuación </a:t>
            </a:r>
            <a:r>
              <a:rPr lang="es" sz="3600" b="1">
                <a:solidFill>
                  <a:srgbClr val="FF0000"/>
                </a:solidFill>
                <a:latin typeface="Calibri"/>
                <a:ea typeface="Calibri"/>
                <a:cs typeface="Calibri"/>
                <a:sym typeface="Calibri"/>
              </a:rPr>
              <a:t>correctamente</a:t>
            </a:r>
            <a:endParaRPr/>
          </a:p>
          <a:p>
            <a:pPr marL="719138" lvl="0" indent="-719138" algn="l" rtl="0">
              <a:lnSpc>
                <a:spcPct val="100000"/>
              </a:lnSpc>
              <a:spcBef>
                <a:spcPts val="2000"/>
              </a:spcBef>
              <a:spcAft>
                <a:spcPts val="0"/>
              </a:spcAft>
              <a:buClr>
                <a:srgbClr val="18579B"/>
              </a:buClr>
              <a:buSzPct val="100000"/>
              <a:buFont typeface="Arial"/>
              <a:buChar char="•"/>
            </a:pPr>
            <a:r>
              <a:rPr lang="es" sz="3600">
                <a:latin typeface="Calibri"/>
                <a:ea typeface="Calibri"/>
                <a:cs typeface="Calibri"/>
                <a:sym typeface="Calibri"/>
              </a:rPr>
              <a:t>Seguimiento del servidor/receptor </a:t>
            </a:r>
            <a:endParaRPr sz="3600">
              <a:latin typeface="Calibri"/>
              <a:ea typeface="Calibri"/>
              <a:cs typeface="Calibri"/>
              <a:sym typeface="Calibri"/>
            </a:endParaRPr>
          </a:p>
          <a:p>
            <a:pPr marL="719138" lvl="0" indent="-719138" algn="l" rtl="0">
              <a:lnSpc>
                <a:spcPct val="100000"/>
              </a:lnSpc>
              <a:spcBef>
                <a:spcPts val="2000"/>
              </a:spcBef>
              <a:spcAft>
                <a:spcPts val="0"/>
              </a:spcAft>
              <a:buClr>
                <a:srgbClr val="18579B"/>
              </a:buClr>
              <a:buSzPct val="100000"/>
              <a:buFont typeface="Arial"/>
              <a:buChar char="•"/>
            </a:pPr>
            <a:r>
              <a:rPr lang="es" sz="3600">
                <a:solidFill>
                  <a:srgbClr val="FF0000"/>
                </a:solidFill>
                <a:latin typeface="Calibri"/>
                <a:ea typeface="Calibri"/>
                <a:cs typeface="Calibri"/>
                <a:sym typeface="Calibri"/>
              </a:rPr>
              <a:t>el posicionamiento </a:t>
            </a:r>
            <a:r>
              <a:rPr lang="es" sz="3600">
                <a:latin typeface="Calibri"/>
                <a:ea typeface="Calibri"/>
                <a:cs typeface="Calibri"/>
                <a:sym typeface="Calibri"/>
              </a:rPr>
              <a:t>del servidor y el receptor (en busca de fallas)</a:t>
            </a:r>
            <a:endParaRPr sz="3600">
              <a:latin typeface="Calibri"/>
              <a:ea typeface="Calibri"/>
              <a:cs typeface="Calibri"/>
              <a:sym typeface="Calibri"/>
            </a:endParaRPr>
          </a:p>
          <a:p>
            <a:pPr marL="719138" lvl="0" indent="-719138" algn="l" rtl="0">
              <a:lnSpc>
                <a:spcPct val="100000"/>
              </a:lnSpc>
              <a:spcBef>
                <a:spcPts val="2000"/>
              </a:spcBef>
              <a:spcAft>
                <a:spcPts val="0"/>
              </a:spcAft>
              <a:buClr>
                <a:srgbClr val="18579B"/>
              </a:buClr>
              <a:buSzPct val="100000"/>
              <a:buFont typeface="Arial"/>
              <a:buChar char="•"/>
            </a:pPr>
            <a:r>
              <a:rPr lang="es" sz="3600">
                <a:latin typeface="Calibri"/>
                <a:ea typeface="Calibri"/>
                <a:cs typeface="Calibri"/>
                <a:sym typeface="Calibri"/>
              </a:rPr>
              <a:t>Servicio de llamada, zona de no volea y fallas de servicio corto: </a:t>
            </a:r>
            <a:r>
              <a:rPr lang="es" sz="3600" b="1">
                <a:solidFill>
                  <a:srgbClr val="FF0000"/>
                </a:solidFill>
                <a:latin typeface="Calibri"/>
                <a:ea typeface="Calibri"/>
                <a:cs typeface="Calibri"/>
                <a:sym typeface="Calibri"/>
              </a:rPr>
              <a:t>inmediatamente</a:t>
            </a:r>
            <a:endParaRPr/>
          </a:p>
          <a:p>
            <a:pPr marL="719138" lvl="0" indent="-719138" algn="l" rtl="0">
              <a:lnSpc>
                <a:spcPct val="100000"/>
              </a:lnSpc>
              <a:spcBef>
                <a:spcPts val="2000"/>
              </a:spcBef>
              <a:spcAft>
                <a:spcPts val="0"/>
              </a:spcAft>
              <a:buClr>
                <a:srgbClr val="18579B"/>
              </a:buClr>
              <a:buSzPct val="100000"/>
              <a:buFont typeface="Arial"/>
              <a:buChar char="•"/>
            </a:pPr>
            <a:r>
              <a:rPr lang="es" sz="3600"/>
              <a:t>Mantener </a:t>
            </a:r>
            <a:r>
              <a:rPr lang="es" sz="3600" b="1">
                <a:solidFill>
                  <a:srgbClr val="FF0000"/>
                </a:solidFill>
              </a:rPr>
              <a:t>el control </a:t>
            </a:r>
            <a:r>
              <a:rPr lang="es" sz="3600"/>
              <a:t>del partido</a:t>
            </a:r>
            <a:endParaRPr/>
          </a:p>
          <a:p>
            <a:pPr marL="349250" lvl="0" indent="-137795" algn="l" rtl="0">
              <a:lnSpc>
                <a:spcPct val="100000"/>
              </a:lnSpc>
              <a:spcBef>
                <a:spcPts val="2000"/>
              </a:spcBef>
              <a:spcAft>
                <a:spcPts val="0"/>
              </a:spcAft>
              <a:buClr>
                <a:srgbClr val="18579B"/>
              </a:buClr>
              <a:buSzPct val="100000"/>
              <a:buFont typeface="Arial"/>
              <a:buNone/>
            </a:pPr>
            <a:endParaRPr sz="3600">
              <a:latin typeface="Calibri"/>
              <a:ea typeface="Calibri"/>
              <a:cs typeface="Calibri"/>
              <a:sym typeface="Calibri"/>
            </a:endParaRPr>
          </a:p>
        </p:txBody>
      </p:sp>
      <p:sp>
        <p:nvSpPr>
          <p:cNvPr id="148" name="Google Shape;148;p1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40"/>
          <p:cNvSpPr txBox="1"/>
          <p:nvPr/>
        </p:nvSpPr>
        <p:spPr>
          <a:xfrm>
            <a:off x="1255889" y="297887"/>
            <a:ext cx="9716911" cy="624786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s" sz="4800" b="1" i="0" u="none" strike="noStrike" cap="none">
                <a:solidFill>
                  <a:srgbClr val="18579B"/>
                </a:solidFill>
                <a:latin typeface="Calibri"/>
                <a:ea typeface="Calibri"/>
                <a:cs typeface="Calibri"/>
                <a:sym typeface="Calibri"/>
              </a:rPr>
              <a:t>Al finalizar el partido </a:t>
            </a:r>
            <a:r>
              <a:rPr lang="es" sz="2800" b="0" i="0" u="none" strike="noStrike" cap="none">
                <a:solidFill>
                  <a:srgbClr val="18579B"/>
                </a:solidFill>
                <a:latin typeface="Source Sans Pro"/>
                <a:ea typeface="Source Sans Pro"/>
                <a:cs typeface="Source Sans Pro"/>
                <a:sym typeface="Source Sans Pro"/>
              </a:rPr>
              <a:t>(continuación)</a:t>
            </a:r>
            <a:endParaRPr sz="2800" b="0" i="0" u="none" strike="noStrike" cap="none">
              <a:solidFill>
                <a:srgbClr val="000000"/>
              </a:solidFill>
              <a:latin typeface="Source Sans Pro"/>
              <a:ea typeface="Source Sans Pro"/>
              <a:cs typeface="Source Sans Pro"/>
              <a:sym typeface="Source Sans Pro"/>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Pida a uno de los jugadores ganadores que confirme la(s) puntuación(es) y ponga sus iniciales junto a las puntuaciones</a:t>
            </a:r>
            <a:r>
              <a:rPr lang="en-US" sz="3600" b="0" i="0" u="none" strike="noStrike" cap="none">
                <a:solidFill>
                  <a:srgbClr val="18579B"/>
                </a:solidFill>
                <a:latin typeface="Calibri"/>
                <a:ea typeface="Calibri"/>
                <a:cs typeface="Calibri"/>
                <a:sym typeface="Calibri"/>
              </a:rPr>
              <a:t/>
            </a:r>
            <a:br>
              <a:rPr lang="en-US" sz="3600" b="0" i="0" u="none" strike="noStrike" cap="none">
                <a:solidFill>
                  <a:srgbClr val="18579B"/>
                </a:solidFill>
                <a:latin typeface="Calibri"/>
                <a:ea typeface="Calibri"/>
                <a:cs typeface="Calibri"/>
                <a:sym typeface="Calibri"/>
              </a:rPr>
            </a:br>
            <a:r>
              <a:rPr lang="es" sz="3600" b="0" i="0" u="none" strike="noStrike" cap="none">
                <a:solidFill>
                  <a:srgbClr val="18579B"/>
                </a:solidFill>
                <a:latin typeface="Calibri"/>
                <a:ea typeface="Calibri"/>
                <a:cs typeface="Calibri"/>
                <a:sym typeface="Calibri"/>
              </a:rPr>
              <a:t> </a:t>
            </a:r>
            <a:r>
              <a:rPr lang="es" sz="3600" b="0" i="1" u="none" strike="noStrike" cap="none">
                <a:solidFill>
                  <a:srgbClr val="18579B"/>
                </a:solidFill>
                <a:latin typeface="Calibri"/>
                <a:ea typeface="Calibri"/>
                <a:cs typeface="Calibri"/>
                <a:sym typeface="Calibri"/>
              </a:rPr>
              <a:t>  </a:t>
            </a:r>
            <a:r>
              <a:rPr lang="es" sz="3600" b="0" i="1" u="none" strike="noStrike" cap="none">
                <a:solidFill>
                  <a:srgbClr val="FF0000"/>
                </a:solidFill>
                <a:latin typeface="Calibri"/>
                <a:ea typeface="Calibri"/>
                <a:cs typeface="Calibri"/>
                <a:sym typeface="Calibri"/>
              </a:rPr>
              <a:t>¡COMPRUEBE LA CORRECCIÓN!</a:t>
            </a:r>
            <a:endParaRPr sz="3600" b="0" i="1" u="none" strike="noStrike" cap="none">
              <a:solidFill>
                <a:srgbClr val="18579B"/>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1" u="none" strike="noStrike" cap="none">
                <a:solidFill>
                  <a:srgbClr val="18579B"/>
                </a:solidFill>
                <a:latin typeface="Calibri"/>
                <a:ea typeface="Calibri"/>
                <a:cs typeface="Calibri"/>
                <a:sym typeface="Calibri"/>
              </a:rPr>
              <a:t>Oriente la hoja de puntaje en el portapapeles de modo que los </a:t>
            </a:r>
            <a:r>
              <a:rPr lang="es" sz="3600" b="0" i="1" u="none" strike="noStrike" cap="none">
                <a:solidFill>
                  <a:srgbClr val="FF0000"/>
                </a:solidFill>
                <a:latin typeface="Calibri"/>
                <a:ea typeface="Calibri"/>
                <a:cs typeface="Calibri"/>
                <a:sym typeface="Calibri"/>
              </a:rPr>
              <a:t>nombres de los ganadores estén en la parte superior </a:t>
            </a:r>
            <a:r>
              <a:rPr lang="es" sz="3600" b="0" i="1" u="none" strike="noStrike" cap="none">
                <a:solidFill>
                  <a:srgbClr val="18579B"/>
                </a:solidFill>
                <a:latin typeface="Calibri"/>
                <a:ea typeface="Calibri"/>
                <a:cs typeface="Calibri"/>
                <a:sym typeface="Calibri"/>
              </a:rPr>
              <a:t>y el </a:t>
            </a:r>
            <a:r>
              <a:rPr lang="es" sz="3600" b="0" i="1" u="none" strike="noStrike" cap="none">
                <a:solidFill>
                  <a:srgbClr val="FF0000"/>
                </a:solidFill>
                <a:latin typeface="Calibri"/>
                <a:ea typeface="Calibri"/>
                <a:cs typeface="Calibri"/>
                <a:sym typeface="Calibri"/>
              </a:rPr>
              <a:t>clip del portapapeles esté en el lado izquierdo.</a:t>
            </a:r>
            <a:endParaRPr sz="3600" b="0" i="1" u="none" strike="noStrike" cap="none">
              <a:solidFill>
                <a:srgbClr val="FF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 Devuelva </a:t>
            </a:r>
            <a:endParaRPr sz="36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sp>
        <p:nvSpPr>
          <p:cNvPr id="1029" name="Google Shape;1029;p14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140</a:t>
            </a:fld>
            <a:endParaRPr/>
          </a:p>
        </p:txBody>
      </p:sp>
    </p:spTree>
    <p:extLst>
      <p:ext uri="{BB962C8B-B14F-4D97-AF65-F5344CB8AC3E}">
        <p14:creationId xmlns:p14="http://schemas.microsoft.com/office/powerpoint/2010/main" val="4740491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41"/>
          <p:cNvSpPr txBox="1">
            <a:spLocks noGrp="1"/>
          </p:cNvSpPr>
          <p:nvPr>
            <p:ph type="title"/>
          </p:nvPr>
        </p:nvSpPr>
        <p:spPr>
          <a:xfrm>
            <a:off x="2021021" y="357493"/>
            <a:ext cx="8305966"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sz="5333"/>
              <a:t>Fin </a:t>
            </a:r>
            <a:r>
              <a:rPr lang="es" sz="5333">
                <a:latin typeface="Calibri"/>
                <a:ea typeface="Calibri"/>
                <a:cs typeface="Calibri"/>
                <a:sym typeface="Calibri"/>
              </a:rPr>
              <a:t>del partido</a:t>
            </a:r>
            <a:endParaRPr sz="2688" b="0"/>
          </a:p>
        </p:txBody>
      </p:sp>
      <p:sp>
        <p:nvSpPr>
          <p:cNvPr id="1035" name="Google Shape;1035;p14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141</a:t>
            </a:fld>
            <a:endParaRPr/>
          </a:p>
        </p:txBody>
      </p:sp>
      <p:pic>
        <p:nvPicPr>
          <p:cNvPr id="1036" name="Google Shape;1036;p141" title="Pickleball Referee: At the End of the Match"/>
          <p:cNvPicPr preferRelativeResize="0"/>
          <p:nvPr/>
        </p:nvPicPr>
        <p:blipFill rotWithShape="1">
          <a:blip r:embed="rId3">
            <a:alphaModFix/>
          </a:blip>
          <a:srcRect/>
          <a:stretch/>
        </p:blipFill>
        <p:spPr>
          <a:xfrm>
            <a:off x="463415" y="922946"/>
            <a:ext cx="10361162" cy="5854056"/>
          </a:xfrm>
          <a:prstGeom prst="rect">
            <a:avLst/>
          </a:prstGeom>
          <a:noFill/>
          <a:ln>
            <a:noFill/>
          </a:ln>
        </p:spPr>
      </p:pic>
    </p:spTree>
    <p:extLst>
      <p:ext uri="{BB962C8B-B14F-4D97-AF65-F5344CB8AC3E}">
        <p14:creationId xmlns:p14="http://schemas.microsoft.com/office/powerpoint/2010/main" val="156339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1"/>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42"/>
          <p:cNvSpPr txBox="1"/>
          <p:nvPr/>
        </p:nvSpPr>
        <p:spPr>
          <a:xfrm>
            <a:off x="970475" y="161750"/>
            <a:ext cx="9808200" cy="92329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18579B"/>
              </a:buClr>
              <a:buSzPts val="4800"/>
              <a:buFont typeface="Calibri"/>
              <a:buNone/>
            </a:pPr>
            <a:r>
              <a:rPr lang="es" sz="4800" b="1" i="0" u="none" strike="noStrike" cap="none">
                <a:solidFill>
                  <a:srgbClr val="18579B"/>
                </a:solidFill>
                <a:latin typeface="Calibri"/>
                <a:ea typeface="Calibri"/>
                <a:cs typeface="Calibri"/>
                <a:sym typeface="Calibri"/>
              </a:rPr>
              <a:t>Fallos del servidor/receptor </a:t>
            </a:r>
            <a:r>
              <a:rPr lang="es" sz="2800" b="0" i="0" u="none" strike="noStrike" cap="none">
                <a:solidFill>
                  <a:srgbClr val="18579B"/>
                </a:solidFill>
                <a:latin typeface="Calibri"/>
                <a:ea typeface="Calibri"/>
                <a:cs typeface="Calibri"/>
                <a:sym typeface="Calibri"/>
              </a:rPr>
              <a:t>(recordatorios)</a:t>
            </a:r>
            <a:endParaRPr sz="2800" b="0" i="0" u="none" strike="noStrike" cap="none">
              <a:solidFill>
                <a:srgbClr val="18579B"/>
              </a:solidFill>
              <a:latin typeface="Calibri"/>
              <a:ea typeface="Calibri"/>
              <a:cs typeface="Calibri"/>
              <a:sym typeface="Calibri"/>
            </a:endParaRPr>
          </a:p>
        </p:txBody>
      </p:sp>
      <p:sp>
        <p:nvSpPr>
          <p:cNvPr id="1042" name="Google Shape;1042;p142"/>
          <p:cNvSpPr txBox="1"/>
          <p:nvPr/>
        </p:nvSpPr>
        <p:spPr>
          <a:xfrm>
            <a:off x="970475" y="1389849"/>
            <a:ext cx="9808200" cy="4479300"/>
          </a:xfrm>
          <a:prstGeom prst="rect">
            <a:avLst/>
          </a:prstGeom>
          <a:noFill/>
          <a:ln>
            <a:noFill/>
          </a:ln>
        </p:spPr>
        <p:txBody>
          <a:bodyPr spcFirstLastPara="1" wrap="square" lIns="91425" tIns="91425" rIns="91425" bIns="91425" anchor="t" anchorCtr="0">
            <a:noAutofit/>
          </a:bodyPr>
          <a:lstStyle/>
          <a:p>
            <a:pPr marL="571500" marR="0" lvl="0"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El servidor/receptor correcto depende de la puntuación y de quién lleva la identificación del servidor inicial.</a:t>
            </a:r>
            <a:endParaRPr/>
          </a:p>
          <a:p>
            <a:pPr marL="571500" marR="0" lvl="0" indent="-342900" algn="l" rtl="0">
              <a:lnSpc>
                <a:spcPct val="100000"/>
              </a:lnSpc>
              <a:spcBef>
                <a:spcPts val="0"/>
              </a:spcBef>
              <a:spcAft>
                <a:spcPts val="0"/>
              </a:spcAft>
              <a:buClr>
                <a:srgbClr val="000000"/>
              </a:buClr>
              <a:buSzPts val="3600"/>
              <a:buFont typeface="Arial"/>
              <a:buNone/>
            </a:pPr>
            <a:endParaRPr sz="3600" b="0"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Puntuación par = Jugador con ID de servidor inicial en la cancha derecha (par).</a:t>
            </a:r>
            <a:endParaRPr/>
          </a:p>
          <a:p>
            <a:pPr marL="0" marR="0" lvl="0" indent="0" algn="l" rtl="0">
              <a:lnSpc>
                <a:spcPct val="100000"/>
              </a:lnSpc>
              <a:spcBef>
                <a:spcPts val="0"/>
              </a:spcBef>
              <a:spcAft>
                <a:spcPts val="0"/>
              </a:spcAft>
              <a:buClr>
                <a:srgbClr val="000000"/>
              </a:buClr>
              <a:buSzPts val="3600"/>
              <a:buFont typeface="Source Sans Pro"/>
              <a:buNone/>
            </a:pPr>
            <a:endParaRPr sz="3600" b="0"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Puntuación impar = Jugador con ID de servidor inicial en el campo izquierdo (impar).</a:t>
            </a:r>
            <a:endParaRPr sz="3600" b="0" i="0" u="none" strike="noStrike" cap="none">
              <a:solidFill>
                <a:srgbClr val="18579B"/>
              </a:solidFill>
              <a:latin typeface="Calibri"/>
              <a:ea typeface="Calibri"/>
              <a:cs typeface="Calibri"/>
              <a:sym typeface="Calibri"/>
            </a:endParaRPr>
          </a:p>
        </p:txBody>
      </p:sp>
      <p:sp>
        <p:nvSpPr>
          <p:cNvPr id="1043" name="Google Shape;1043;p14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142</a:t>
            </a:fld>
            <a:endParaRPr/>
          </a:p>
        </p:txBody>
      </p:sp>
    </p:spTree>
    <p:extLst>
      <p:ext uri="{BB962C8B-B14F-4D97-AF65-F5344CB8AC3E}">
        <p14:creationId xmlns:p14="http://schemas.microsoft.com/office/powerpoint/2010/main" val="41175738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43"/>
          <p:cNvSpPr txBox="1">
            <a:spLocks noGrp="1"/>
          </p:cNvSpPr>
          <p:nvPr>
            <p:ph type="title"/>
          </p:nvPr>
        </p:nvSpPr>
        <p:spPr>
          <a:xfrm>
            <a:off x="1219200" y="304800"/>
            <a:ext cx="9753600" cy="838200"/>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n-US" sz="5333" b="1">
                <a:solidFill>
                  <a:srgbClr val="18579B"/>
                </a:solidFill>
                <a:latin typeface="Calibri"/>
                <a:ea typeface="Calibri"/>
                <a:cs typeface="Calibri"/>
                <a:sym typeface="Calibri"/>
              </a:rPr>
              <a:t/>
            </a:r>
            <a:br>
              <a:rPr lang="en-US" sz="5333" b="1">
                <a:solidFill>
                  <a:srgbClr val="18579B"/>
                </a:solidFill>
                <a:latin typeface="Calibri"/>
                <a:ea typeface="Calibri"/>
                <a:cs typeface="Calibri"/>
                <a:sym typeface="Calibri"/>
              </a:rPr>
            </a:br>
            <a:r>
              <a:rPr lang="en-US" sz="5333" b="1">
                <a:solidFill>
                  <a:srgbClr val="18579B"/>
                </a:solidFill>
                <a:latin typeface="Calibri"/>
                <a:ea typeface="Calibri"/>
                <a:cs typeface="Calibri"/>
                <a:sym typeface="Calibri"/>
              </a:rPr>
              <a:t/>
            </a:r>
            <a:br>
              <a:rPr lang="en-US" sz="5333" b="1">
                <a:solidFill>
                  <a:srgbClr val="18579B"/>
                </a:solidFill>
                <a:latin typeface="Calibri"/>
                <a:ea typeface="Calibri"/>
                <a:cs typeface="Calibri"/>
                <a:sym typeface="Calibri"/>
              </a:rPr>
            </a:br>
            <a:r>
              <a:rPr lang="es" sz="4889" b="1">
                <a:solidFill>
                  <a:srgbClr val="18579B"/>
                </a:solidFill>
                <a:latin typeface="Calibri"/>
                <a:ea typeface="Calibri"/>
                <a:cs typeface="Calibri"/>
                <a:sym typeface="Calibri"/>
              </a:rPr>
              <a:t>Servidor fuera de posición o servidor incorrecto</a:t>
            </a:r>
            <a:endParaRPr sz="4889"/>
          </a:p>
        </p:txBody>
      </p:sp>
      <p:sp>
        <p:nvSpPr>
          <p:cNvPr id="1049" name="Google Shape;1049;p143"/>
          <p:cNvSpPr txBox="1">
            <a:spLocks noGrp="1"/>
          </p:cNvSpPr>
          <p:nvPr>
            <p:ph type="body" idx="1"/>
          </p:nvPr>
        </p:nvSpPr>
        <p:spPr>
          <a:xfrm>
            <a:off x="1219200" y="1877085"/>
            <a:ext cx="9753600" cy="4419601"/>
          </a:xfrm>
          <a:prstGeom prst="rect">
            <a:avLst/>
          </a:prstGeom>
          <a:noFill/>
          <a:ln>
            <a:noFill/>
          </a:ln>
        </p:spPr>
        <p:txBody>
          <a:bodyPr spcFirstLastPara="1" wrap="square" lIns="45700" tIns="45700" rIns="45700" bIns="45700" anchor="t" anchorCtr="0">
            <a:normAutofit/>
          </a:bodyPr>
          <a:lstStyle/>
          <a:p>
            <a:pPr marL="903288" lvl="0" indent="-719138" algn="l" rtl="0">
              <a:lnSpc>
                <a:spcPct val="100000"/>
              </a:lnSpc>
              <a:spcBef>
                <a:spcPts val="0"/>
              </a:spcBef>
              <a:spcAft>
                <a:spcPts val="0"/>
              </a:spcAft>
              <a:buClr>
                <a:srgbClr val="18579B"/>
              </a:buClr>
              <a:buSzPts val="3960"/>
              <a:buFont typeface="Arial"/>
              <a:buChar char="•"/>
            </a:pPr>
            <a:r>
              <a:rPr lang="es" sz="3600">
                <a:solidFill>
                  <a:srgbClr val="FF0000"/>
                </a:solidFill>
                <a:latin typeface="Calibri"/>
                <a:ea typeface="Calibri"/>
                <a:cs typeface="Calibri"/>
                <a:sym typeface="Calibri"/>
              </a:rPr>
              <a:t>Después de que </a:t>
            </a:r>
            <a:r>
              <a:rPr lang="es" sz="3600">
                <a:solidFill>
                  <a:srgbClr val="18579B"/>
                </a:solidFill>
                <a:latin typeface="Calibri"/>
                <a:ea typeface="Calibri"/>
                <a:cs typeface="Calibri"/>
                <a:sym typeface="Calibri"/>
              </a:rPr>
              <a:t>la pelota ha </a:t>
            </a:r>
            <a:r>
              <a:rPr lang="es" sz="3600">
                <a:solidFill>
                  <a:srgbClr val="FF0000"/>
                </a:solidFill>
                <a:latin typeface="Calibri"/>
                <a:ea typeface="Calibri"/>
                <a:cs typeface="Calibri"/>
                <a:sym typeface="Calibri"/>
              </a:rPr>
              <a:t>sido </a:t>
            </a:r>
            <a:endParaRPr/>
          </a:p>
          <a:p>
            <a:pPr marL="903288" lvl="0" indent="-719138" algn="l" rtl="0">
              <a:lnSpc>
                <a:spcPct val="100000"/>
              </a:lnSpc>
              <a:spcBef>
                <a:spcPts val="2000"/>
              </a:spcBef>
              <a:spcAft>
                <a:spcPts val="0"/>
              </a:spcAft>
              <a:buClr>
                <a:srgbClr val="18579B"/>
              </a:buClr>
              <a:buSzPts val="3960"/>
              <a:buFont typeface="Arial"/>
              <a:buChar char="•"/>
            </a:pPr>
            <a:r>
              <a:rPr lang="es" sz="3600">
                <a:solidFill>
                  <a:srgbClr val="18579B"/>
                </a:solidFill>
                <a:latin typeface="Calibri"/>
                <a:ea typeface="Calibri"/>
                <a:cs typeface="Calibri"/>
                <a:sym typeface="Calibri"/>
              </a:rPr>
              <a:t>Anunciar </a:t>
            </a:r>
            <a:r>
              <a:rPr lang="es" sz="3600">
                <a:solidFill>
                  <a:srgbClr val="FF0000"/>
                </a:solidFill>
                <a:latin typeface="Calibri"/>
                <a:ea typeface="Calibri"/>
                <a:cs typeface="Calibri"/>
                <a:sym typeface="Calibri"/>
              </a:rPr>
              <a:t>" </a:t>
            </a:r>
            <a:r>
              <a:rPr lang="es" sz="3600">
                <a:solidFill>
                  <a:srgbClr val="FF0000"/>
                </a:solidFill>
              </a:rPr>
              <a:t>fallo de servicio </a:t>
            </a:r>
            <a:r>
              <a:rPr lang="es" sz="3600">
                <a:solidFill>
                  <a:srgbClr val="FF0000"/>
                </a:solidFill>
                <a:latin typeface="Calibri"/>
                <a:ea typeface="Calibri"/>
                <a:cs typeface="Calibri"/>
                <a:sym typeface="Calibri"/>
              </a:rPr>
              <a:t>"</a:t>
            </a:r>
            <a:endParaRPr/>
          </a:p>
          <a:p>
            <a:pPr marL="903288" lvl="0" indent="-719138" algn="l" rtl="0">
              <a:lnSpc>
                <a:spcPct val="100000"/>
              </a:lnSpc>
              <a:spcBef>
                <a:spcPts val="2000"/>
              </a:spcBef>
              <a:spcAft>
                <a:spcPts val="0"/>
              </a:spcAft>
              <a:buClr>
                <a:srgbClr val="18579B"/>
              </a:buClr>
              <a:buSzPts val="3960"/>
              <a:buFont typeface="Arial"/>
              <a:buChar char="•"/>
            </a:pPr>
            <a:r>
              <a:rPr lang="es" sz="3600">
                <a:solidFill>
                  <a:srgbClr val="18579B"/>
                </a:solidFill>
                <a:latin typeface="Calibri"/>
                <a:ea typeface="Calibri"/>
                <a:cs typeface="Calibri"/>
                <a:sym typeface="Calibri"/>
              </a:rPr>
              <a:t>Indique </a:t>
            </a:r>
            <a:r>
              <a:rPr lang="es" sz="3600">
                <a:solidFill>
                  <a:srgbClr val="FF0000"/>
                </a:solidFill>
                <a:latin typeface="Calibri"/>
                <a:ea typeface="Calibri"/>
                <a:cs typeface="Calibri"/>
                <a:sym typeface="Calibri"/>
              </a:rPr>
              <a:t>“segundo </a:t>
            </a:r>
            <a:r>
              <a:rPr lang="es" sz="3600" baseline="30000">
                <a:solidFill>
                  <a:srgbClr val="FF0000"/>
                </a:solidFill>
                <a:latin typeface="Calibri"/>
                <a:ea typeface="Calibri"/>
                <a:cs typeface="Calibri"/>
                <a:sym typeface="Calibri"/>
              </a:rPr>
              <a:t>servidor </a:t>
            </a:r>
            <a:r>
              <a:rPr lang="es" sz="3600">
                <a:solidFill>
                  <a:srgbClr val="FF0000"/>
                </a:solidFill>
                <a:latin typeface="Calibri"/>
                <a:ea typeface="Calibri"/>
                <a:cs typeface="Calibri"/>
                <a:sym typeface="Calibri"/>
              </a:rPr>
              <a:t>” </a:t>
            </a:r>
            <a:r>
              <a:rPr lang="es" sz="3600">
                <a:solidFill>
                  <a:srgbClr val="18579B"/>
                </a:solidFill>
                <a:latin typeface="Calibri"/>
                <a:ea typeface="Calibri"/>
                <a:cs typeface="Calibri"/>
                <a:sym typeface="Calibri"/>
              </a:rPr>
              <a:t>o </a:t>
            </a:r>
            <a:r>
              <a:rPr lang="es" sz="3600">
                <a:solidFill>
                  <a:srgbClr val="FF0000"/>
                </a:solidFill>
                <a:latin typeface="Calibri"/>
                <a:ea typeface="Calibri"/>
                <a:cs typeface="Calibri"/>
                <a:sym typeface="Calibri"/>
              </a:rPr>
              <a:t>“lado </a:t>
            </a:r>
            <a:r>
              <a:rPr lang="es" sz="3600">
                <a:solidFill>
                  <a:srgbClr val="FF0000"/>
                </a:solidFill>
              </a:rPr>
              <a:t>hacia </a:t>
            </a:r>
            <a:r>
              <a:rPr lang="es" sz="3600">
                <a:solidFill>
                  <a:srgbClr val="FF0000"/>
                </a:solidFill>
                <a:latin typeface="Calibri"/>
                <a:ea typeface="Calibri"/>
                <a:cs typeface="Calibri"/>
                <a:sym typeface="Calibri"/>
              </a:rPr>
              <a:t>afuera”</a:t>
            </a:r>
            <a:endParaRPr/>
          </a:p>
          <a:p>
            <a:pPr marL="903288" lvl="0" indent="-719138" algn="l" rtl="0">
              <a:lnSpc>
                <a:spcPct val="100000"/>
              </a:lnSpc>
              <a:spcBef>
                <a:spcPts val="2000"/>
              </a:spcBef>
              <a:spcAft>
                <a:spcPts val="0"/>
              </a:spcAft>
              <a:buClr>
                <a:srgbClr val="18579B"/>
              </a:buClr>
              <a:buSzPts val="3960"/>
              <a:buFont typeface="Arial"/>
              <a:buChar char="•"/>
            </a:pPr>
            <a:r>
              <a:rPr lang="es" sz="3600">
                <a:solidFill>
                  <a:srgbClr val="FF0000"/>
                </a:solidFill>
                <a:latin typeface="Calibri"/>
                <a:ea typeface="Calibri"/>
                <a:cs typeface="Calibri"/>
                <a:sym typeface="Calibri"/>
              </a:rPr>
              <a:t>Explique </a:t>
            </a:r>
            <a:r>
              <a:rPr lang="es" sz="3600">
                <a:solidFill>
                  <a:srgbClr val="18579B"/>
                </a:solidFill>
                <a:latin typeface="Calibri"/>
                <a:ea typeface="Calibri"/>
                <a:cs typeface="Calibri"/>
                <a:sym typeface="Calibri"/>
              </a:rPr>
              <a:t>la falla según sea necesario</a:t>
            </a:r>
            <a:endParaRPr/>
          </a:p>
          <a:p>
            <a:pPr marL="349250" lvl="0" indent="-97790" algn="l" rtl="0">
              <a:lnSpc>
                <a:spcPct val="100000"/>
              </a:lnSpc>
              <a:spcBef>
                <a:spcPts val="2000"/>
              </a:spcBef>
              <a:spcAft>
                <a:spcPts val="0"/>
              </a:spcAft>
              <a:buClr>
                <a:srgbClr val="18579B"/>
              </a:buClr>
              <a:buSzPts val="3960"/>
              <a:buFont typeface="Arial"/>
              <a:buNone/>
            </a:pPr>
            <a:endParaRPr sz="3600">
              <a:solidFill>
                <a:srgbClr val="18579B"/>
              </a:solidFill>
              <a:latin typeface="Calibri"/>
              <a:ea typeface="Calibri"/>
              <a:cs typeface="Calibri"/>
              <a:sym typeface="Calibri"/>
            </a:endParaRPr>
          </a:p>
          <a:p>
            <a:pPr marL="349250" lvl="0" indent="-97790" algn="l" rtl="0">
              <a:lnSpc>
                <a:spcPct val="100000"/>
              </a:lnSpc>
              <a:spcBef>
                <a:spcPts val="2000"/>
              </a:spcBef>
              <a:spcAft>
                <a:spcPts val="0"/>
              </a:spcAft>
              <a:buClr>
                <a:srgbClr val="18579B"/>
              </a:buClr>
              <a:buSzPts val="3960"/>
              <a:buFont typeface="Arial"/>
              <a:buNone/>
            </a:pPr>
            <a:endParaRPr sz="3600">
              <a:latin typeface="Calibri"/>
              <a:ea typeface="Calibri"/>
              <a:cs typeface="Calibri"/>
              <a:sym typeface="Calibri"/>
            </a:endParaRPr>
          </a:p>
        </p:txBody>
      </p:sp>
      <p:sp>
        <p:nvSpPr>
          <p:cNvPr id="1050" name="Google Shape;1050;p14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143</a:t>
            </a:fld>
            <a:endParaRPr/>
          </a:p>
        </p:txBody>
      </p:sp>
    </p:spTree>
    <p:extLst>
      <p:ext uri="{BB962C8B-B14F-4D97-AF65-F5344CB8AC3E}">
        <p14:creationId xmlns:p14="http://schemas.microsoft.com/office/powerpoint/2010/main" val="18150345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44"/>
          <p:cNvSpPr txBox="1">
            <a:spLocks noGrp="1"/>
          </p:cNvSpPr>
          <p:nvPr>
            <p:ph type="title"/>
          </p:nvPr>
        </p:nvSpPr>
        <p:spPr>
          <a:xfrm>
            <a:off x="838200" y="304800"/>
            <a:ext cx="10617202" cy="838200"/>
          </a:xfrm>
          <a:prstGeom prst="rect">
            <a:avLst/>
          </a:prstGeom>
          <a:noFill/>
          <a:ln>
            <a:noFill/>
          </a:ln>
        </p:spPr>
        <p:txBody>
          <a:bodyPr spcFirstLastPara="1" wrap="square" lIns="45700" tIns="45700" rIns="45700" bIns="45700" anchor="b" anchorCtr="0">
            <a:normAutofit/>
          </a:bodyPr>
          <a:lstStyle/>
          <a:p>
            <a:pPr marL="0" lvl="0" indent="0" algn="ctr" rtl="0">
              <a:lnSpc>
                <a:spcPct val="100000"/>
              </a:lnSpc>
              <a:spcBef>
                <a:spcPts val="0"/>
              </a:spcBef>
              <a:spcAft>
                <a:spcPts val="0"/>
              </a:spcAft>
              <a:buClr>
                <a:srgbClr val="18579B"/>
              </a:buClr>
              <a:buSzPts val="4400"/>
              <a:buFont typeface="Calibri"/>
              <a:buNone/>
            </a:pPr>
            <a:r>
              <a:rPr lang="es" sz="4400" b="1" i="1">
                <a:solidFill>
                  <a:srgbClr val="18579B"/>
                </a:solidFill>
                <a:latin typeface="Calibri"/>
                <a:ea typeface="Calibri"/>
                <a:cs typeface="Calibri"/>
                <a:sym typeface="Calibri"/>
              </a:rPr>
              <a:t>Receptor incorrecto</a:t>
            </a:r>
            <a:endParaRPr/>
          </a:p>
        </p:txBody>
      </p:sp>
      <p:sp>
        <p:nvSpPr>
          <p:cNvPr id="1056" name="Google Shape;1056;p144"/>
          <p:cNvSpPr txBox="1">
            <a:spLocks noGrp="1"/>
          </p:cNvSpPr>
          <p:nvPr>
            <p:ph type="body" idx="1"/>
          </p:nvPr>
        </p:nvSpPr>
        <p:spPr>
          <a:xfrm>
            <a:off x="1237544" y="1854268"/>
            <a:ext cx="9716911" cy="4343401"/>
          </a:xfrm>
          <a:prstGeom prst="rect">
            <a:avLst/>
          </a:prstGeom>
          <a:noFill/>
          <a:ln>
            <a:noFill/>
          </a:ln>
        </p:spPr>
        <p:txBody>
          <a:bodyPr spcFirstLastPara="1" wrap="square" lIns="45700" tIns="45700" rIns="45700" bIns="45700" anchor="t" anchorCtr="0">
            <a:normAutofit/>
          </a:bodyPr>
          <a:lstStyle/>
          <a:p>
            <a:pPr marL="903288" lvl="0" indent="-819150" algn="l" rtl="0">
              <a:lnSpc>
                <a:spcPct val="100000"/>
              </a:lnSpc>
              <a:spcBef>
                <a:spcPts val="0"/>
              </a:spcBef>
              <a:spcAft>
                <a:spcPts val="0"/>
              </a:spcAft>
              <a:buClr>
                <a:srgbClr val="18579B"/>
              </a:buClr>
              <a:buSzPts val="3960"/>
              <a:buFont typeface="Arial"/>
              <a:buChar char="•"/>
            </a:pPr>
            <a:r>
              <a:rPr lang="es" sz="3600">
                <a:solidFill>
                  <a:srgbClr val="18579B"/>
                </a:solidFill>
                <a:latin typeface="Calibri"/>
                <a:ea typeface="Calibri"/>
                <a:cs typeface="Calibri"/>
                <a:sym typeface="Calibri"/>
              </a:rPr>
              <a:t>Después de que la pelota haya sido </a:t>
            </a:r>
            <a:r>
              <a:rPr lang="es" sz="3600">
                <a:solidFill>
                  <a:srgbClr val="FF0000"/>
                </a:solidFill>
                <a:latin typeface="Calibri"/>
                <a:ea typeface="Calibri"/>
                <a:cs typeface="Calibri"/>
                <a:sym typeface="Calibri"/>
              </a:rPr>
              <a:t>golpeada por el devolvedor </a:t>
            </a:r>
            <a:r>
              <a:rPr lang="es" sz="3600">
                <a:solidFill>
                  <a:srgbClr val="18579B"/>
                </a:solidFill>
                <a:latin typeface="Calibri"/>
                <a:ea typeface="Calibri"/>
                <a:cs typeface="Calibri"/>
                <a:sym typeface="Calibri"/>
              </a:rPr>
              <a:t>, anuncie </a:t>
            </a:r>
            <a:r>
              <a:rPr lang="es" sz="3600">
                <a:solidFill>
                  <a:srgbClr val="FF0000"/>
                </a:solidFill>
                <a:latin typeface="Calibri"/>
                <a:ea typeface="Calibri"/>
                <a:cs typeface="Calibri"/>
                <a:sym typeface="Calibri"/>
              </a:rPr>
              <a:t>“ </a:t>
            </a:r>
            <a:r>
              <a:rPr lang="es" sz="3600">
                <a:solidFill>
                  <a:srgbClr val="FF0000"/>
                </a:solidFill>
              </a:rPr>
              <a:t>falla del receptor </a:t>
            </a:r>
            <a:r>
              <a:rPr lang="es" sz="3600">
                <a:solidFill>
                  <a:srgbClr val="FF0000"/>
                </a:solidFill>
                <a:latin typeface="Calibri"/>
                <a:ea typeface="Calibri"/>
                <a:cs typeface="Calibri"/>
                <a:sym typeface="Calibri"/>
              </a:rPr>
              <a:t>” .</a:t>
            </a:r>
            <a:endParaRPr/>
          </a:p>
          <a:p>
            <a:pPr marL="903288" lvl="0" indent="-819150" algn="l" rtl="0">
              <a:lnSpc>
                <a:spcPct val="100000"/>
              </a:lnSpc>
              <a:spcBef>
                <a:spcPts val="2000"/>
              </a:spcBef>
              <a:spcAft>
                <a:spcPts val="0"/>
              </a:spcAft>
              <a:buClr>
                <a:srgbClr val="18579B"/>
              </a:buClr>
              <a:buSzPts val="3960"/>
              <a:buFont typeface="Arial"/>
              <a:buChar char="•"/>
            </a:pPr>
            <a:r>
              <a:rPr lang="es" sz="3600">
                <a:solidFill>
                  <a:srgbClr val="18579B"/>
                </a:solidFill>
                <a:latin typeface="Calibri"/>
                <a:ea typeface="Calibri"/>
                <a:cs typeface="Calibri"/>
                <a:sym typeface="Calibri"/>
              </a:rPr>
              <a:t>Indique </a:t>
            </a:r>
            <a:r>
              <a:rPr lang="es" sz="3600">
                <a:solidFill>
                  <a:srgbClr val="FF0000"/>
                </a:solidFill>
                <a:latin typeface="Calibri"/>
                <a:ea typeface="Calibri"/>
                <a:cs typeface="Calibri"/>
                <a:sym typeface="Calibri"/>
              </a:rPr>
              <a:t>"punto"</a:t>
            </a:r>
            <a:endParaRPr/>
          </a:p>
          <a:p>
            <a:pPr marL="903288" lvl="0" indent="-819150" algn="l" rtl="0">
              <a:lnSpc>
                <a:spcPct val="100000"/>
              </a:lnSpc>
              <a:spcBef>
                <a:spcPts val="2000"/>
              </a:spcBef>
              <a:spcAft>
                <a:spcPts val="0"/>
              </a:spcAft>
              <a:buClr>
                <a:srgbClr val="18579B"/>
              </a:buClr>
              <a:buSzPts val="3960"/>
              <a:buFont typeface="Arial"/>
              <a:buChar char="•"/>
            </a:pPr>
            <a:r>
              <a:rPr lang="es" sz="3600">
                <a:solidFill>
                  <a:srgbClr val="FF0000"/>
                </a:solidFill>
                <a:latin typeface="Calibri"/>
                <a:ea typeface="Calibri"/>
                <a:cs typeface="Calibri"/>
                <a:sym typeface="Calibri"/>
              </a:rPr>
              <a:t>Explicar</a:t>
            </a:r>
            <a:r>
              <a:rPr lang="es" sz="3600">
                <a:solidFill>
                  <a:srgbClr val="18579B"/>
                </a:solidFill>
                <a:latin typeface="Calibri"/>
                <a:ea typeface="Calibri"/>
                <a:cs typeface="Calibri"/>
                <a:sym typeface="Calibri"/>
              </a:rPr>
              <a:t> </a:t>
            </a:r>
            <a:r>
              <a:rPr lang="es" sz="3600">
                <a:solidFill>
                  <a:srgbClr val="18579B"/>
                </a:solidFill>
              </a:rPr>
              <a:t>culpa </a:t>
            </a:r>
            <a:r>
              <a:rPr lang="es" sz="3600">
                <a:solidFill>
                  <a:srgbClr val="18579B"/>
                </a:solidFill>
                <a:latin typeface="Calibri"/>
                <a:ea typeface="Calibri"/>
                <a:cs typeface="Calibri"/>
                <a:sym typeface="Calibri"/>
              </a:rPr>
              <a:t>como sea necesario</a:t>
            </a:r>
            <a:endParaRPr/>
          </a:p>
          <a:p>
            <a:pPr marL="349250" lvl="0" indent="-97790" algn="l" rtl="0">
              <a:lnSpc>
                <a:spcPct val="100000"/>
              </a:lnSpc>
              <a:spcBef>
                <a:spcPts val="2000"/>
              </a:spcBef>
              <a:spcAft>
                <a:spcPts val="0"/>
              </a:spcAft>
              <a:buClr>
                <a:srgbClr val="18579B"/>
              </a:buClr>
              <a:buSzPts val="3960"/>
              <a:buFont typeface="Arial"/>
              <a:buNone/>
            </a:pPr>
            <a:endParaRPr sz="3600">
              <a:solidFill>
                <a:srgbClr val="18579B"/>
              </a:solidFill>
              <a:latin typeface="Calibri"/>
              <a:ea typeface="Calibri"/>
              <a:cs typeface="Calibri"/>
              <a:sym typeface="Calibri"/>
            </a:endParaRPr>
          </a:p>
          <a:p>
            <a:pPr marL="349250" lvl="0" indent="-97790" algn="l" rtl="0">
              <a:lnSpc>
                <a:spcPct val="100000"/>
              </a:lnSpc>
              <a:spcBef>
                <a:spcPts val="2000"/>
              </a:spcBef>
              <a:spcAft>
                <a:spcPts val="0"/>
              </a:spcAft>
              <a:buClr>
                <a:srgbClr val="18579B"/>
              </a:buClr>
              <a:buSzPts val="3960"/>
              <a:buFont typeface="Arial"/>
              <a:buNone/>
            </a:pPr>
            <a:endParaRPr sz="3600">
              <a:solidFill>
                <a:srgbClr val="18579B"/>
              </a:solidFill>
              <a:latin typeface="Calibri"/>
              <a:ea typeface="Calibri"/>
              <a:cs typeface="Calibri"/>
              <a:sym typeface="Calibri"/>
            </a:endParaRPr>
          </a:p>
        </p:txBody>
      </p:sp>
      <p:sp>
        <p:nvSpPr>
          <p:cNvPr id="1057" name="Google Shape;1057;p14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144</a:t>
            </a:fld>
            <a:endParaRPr/>
          </a:p>
        </p:txBody>
      </p:sp>
    </p:spTree>
    <p:extLst>
      <p:ext uri="{BB962C8B-B14F-4D97-AF65-F5344CB8AC3E}">
        <p14:creationId xmlns:p14="http://schemas.microsoft.com/office/powerpoint/2010/main" val="14665414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45"/>
          <p:cNvSpPr txBox="1"/>
          <p:nvPr/>
        </p:nvSpPr>
        <p:spPr>
          <a:xfrm>
            <a:off x="113211" y="80998"/>
            <a:ext cx="11956869" cy="415498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Servicio antes de la puntuación completa llamada</a:t>
            </a:r>
            <a:endParaRPr sz="2000" b="0" i="0" u="none" strike="noStrike" cap="none">
              <a:solidFill>
                <a:srgbClr val="000000"/>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800"/>
              <a:buFont typeface="Source Sans Pro"/>
              <a:buNone/>
            </a:pPr>
            <a:endParaRPr sz="8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Llamar </a:t>
            </a:r>
            <a:r>
              <a:rPr lang="es" sz="3600" b="0" i="0" u="none" strike="noStrike" cap="none">
                <a:solidFill>
                  <a:srgbClr val="FF0000"/>
                </a:solidFill>
                <a:latin typeface="Calibri"/>
                <a:ea typeface="Calibri"/>
                <a:cs typeface="Calibri"/>
                <a:sym typeface="Calibri"/>
              </a:rPr>
              <a:t>"fallo de servicio" </a:t>
            </a:r>
            <a:r>
              <a:rPr lang="es" sz="3600" b="0" i="0" u="none" strike="noStrike" cap="none">
                <a:solidFill>
                  <a:srgbClr val="18579B"/>
                </a:solidFill>
                <a:latin typeface="Calibri"/>
                <a:ea typeface="Calibri"/>
                <a:cs typeface="Calibri"/>
                <a:sym typeface="Calibri"/>
              </a:rPr>
              <a:t>seguido de </a:t>
            </a:r>
            <a:r>
              <a:rPr lang="es" sz="3600" b="0" i="0" u="none" strike="noStrike" cap="none">
                <a:solidFill>
                  <a:srgbClr val="FF0000"/>
                </a:solidFill>
                <a:latin typeface="Calibri"/>
                <a:ea typeface="Calibri"/>
                <a:cs typeface="Calibri"/>
                <a:sym typeface="Calibri"/>
              </a:rPr>
              <a:t>"segundo servidor" </a:t>
            </a:r>
            <a:r>
              <a:rPr lang="es" sz="3600" b="0" i="0" u="none" strike="noStrike" cap="none">
                <a:solidFill>
                  <a:srgbClr val="18579B"/>
                </a:solidFill>
                <a:latin typeface="Calibri"/>
                <a:ea typeface="Calibri"/>
                <a:cs typeface="Calibri"/>
                <a:sym typeface="Calibri"/>
              </a:rPr>
              <a:t>o </a:t>
            </a:r>
            <a:r>
              <a:rPr lang="es" sz="3600" b="0" i="0" u="none" strike="noStrike" cap="none">
                <a:solidFill>
                  <a:srgbClr val="FF0000"/>
                </a:solidFill>
                <a:latin typeface="Calibri"/>
                <a:ea typeface="Calibri"/>
                <a:cs typeface="Calibri"/>
                <a:sym typeface="Calibri"/>
              </a:rPr>
              <a:t>"lado afuera"</a:t>
            </a:r>
            <a:endParaRPr sz="3600" b="0" i="0" u="none" strike="noStrike" cap="none">
              <a:solidFill>
                <a:srgbClr val="FF0000"/>
              </a:solidFill>
              <a:latin typeface="Calibri"/>
              <a:ea typeface="Calibri"/>
              <a:cs typeface="Calibri"/>
              <a:sym typeface="Calibri"/>
            </a:endParaRPr>
          </a:p>
          <a:p>
            <a:pPr marL="571500" marR="0" lvl="0" indent="-520700" algn="l" rtl="0">
              <a:lnSpc>
                <a:spcPct val="100000"/>
              </a:lnSpc>
              <a:spcBef>
                <a:spcPts val="0"/>
              </a:spcBef>
              <a:spcAft>
                <a:spcPts val="0"/>
              </a:spcAft>
              <a:buClr>
                <a:srgbClr val="18579B"/>
              </a:buClr>
              <a:buSzPts val="800"/>
              <a:buFont typeface="Arial"/>
              <a:buNone/>
            </a:pPr>
            <a:endParaRPr sz="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3200"/>
              <a:buFont typeface="Calibri"/>
              <a:buNone/>
            </a:pPr>
            <a:r>
              <a:rPr lang="es" sz="3200" b="0" i="1" u="none" strike="noStrike" cap="none">
                <a:solidFill>
                  <a:srgbClr val="18579B"/>
                </a:solidFill>
                <a:latin typeface="Calibri"/>
                <a:ea typeface="Calibri"/>
                <a:cs typeface="Calibri"/>
                <a:sym typeface="Calibri"/>
              </a:rPr>
              <a:t>No hay falta si el servidor sirve </a:t>
            </a:r>
            <a:r>
              <a:rPr lang="es" sz="3200" b="0" i="1" u="none" strike="noStrike" cap="none">
                <a:solidFill>
                  <a:srgbClr val="FF0000"/>
                </a:solidFill>
                <a:latin typeface="Calibri"/>
                <a:ea typeface="Calibri"/>
                <a:cs typeface="Calibri"/>
                <a:sym typeface="Calibri"/>
              </a:rPr>
              <a:t>(golpea) la pelota antes de </a:t>
            </a:r>
            <a:r>
              <a:rPr lang="es" sz="3200" b="0" i="1" u="none" strike="noStrike" cap="none">
                <a:solidFill>
                  <a:srgbClr val="18579B"/>
                </a:solidFill>
                <a:latin typeface="Calibri"/>
                <a:ea typeface="Calibri"/>
                <a:cs typeface="Calibri"/>
                <a:sym typeface="Calibri"/>
              </a:rPr>
              <a:t>que </a:t>
            </a:r>
            <a:r>
              <a:rPr lang="es" sz="3200" b="0" i="1" u="none" strike="noStrike" cap="none">
                <a:solidFill>
                  <a:srgbClr val="FF0000"/>
                </a:solidFill>
                <a:latin typeface="Calibri"/>
                <a:ea typeface="Calibri"/>
                <a:cs typeface="Calibri"/>
                <a:sym typeface="Calibri"/>
              </a:rPr>
              <a:t>comience </a:t>
            </a:r>
            <a:r>
              <a:rPr lang="es" sz="3200" b="0" i="1" u="none" strike="noStrike" cap="none">
                <a:solidFill>
                  <a:srgbClr val="18579B"/>
                </a:solidFill>
                <a:latin typeface="Calibri"/>
                <a:ea typeface="Calibri"/>
                <a:cs typeface="Calibri"/>
                <a:sym typeface="Calibri"/>
              </a:rPr>
              <a:t>el marcador que se llama – </a:t>
            </a:r>
            <a:r>
              <a:rPr lang="es" sz="3200" b="0" i="1" u="none" strike="noStrike" cap="none">
                <a:solidFill>
                  <a:srgbClr val="FF0000"/>
                </a:solidFill>
                <a:latin typeface="Calibri"/>
                <a:ea typeface="Calibri"/>
                <a:cs typeface="Calibri"/>
                <a:sym typeface="Calibri"/>
              </a:rPr>
              <a:t>repetición</a:t>
            </a:r>
            <a:endParaRPr/>
          </a:p>
          <a:p>
            <a:pPr marL="0" marR="0" lvl="0" indent="0" algn="ctr" rtl="0">
              <a:lnSpc>
                <a:spcPct val="100000"/>
              </a:lnSpc>
              <a:spcBef>
                <a:spcPts val="0"/>
              </a:spcBef>
              <a:spcAft>
                <a:spcPts val="0"/>
              </a:spcAft>
              <a:buClr>
                <a:srgbClr val="18579B"/>
              </a:buClr>
              <a:buSzPts val="3200"/>
              <a:buFont typeface="Calibri"/>
              <a:buNone/>
            </a:pPr>
            <a:r>
              <a:rPr lang="es" sz="3200" b="0" i="1" u="none" strike="noStrike" cap="none">
                <a:solidFill>
                  <a:srgbClr val="18579B"/>
                </a:solidFill>
                <a:latin typeface="Calibri"/>
                <a:ea typeface="Calibri"/>
                <a:cs typeface="Calibri"/>
                <a:sym typeface="Calibri"/>
              </a:rPr>
              <a:t>¡No hay falta si </a:t>
            </a:r>
            <a:r>
              <a:rPr lang="es" sz="3200" b="0" i="1" u="none" strike="noStrike" cap="none">
                <a:solidFill>
                  <a:srgbClr val="FF0000"/>
                </a:solidFill>
                <a:latin typeface="Calibri"/>
                <a:ea typeface="Calibri"/>
                <a:cs typeface="Calibri"/>
                <a:sym typeface="Calibri"/>
              </a:rPr>
              <a:t>se inicia el movimiento de servicio </a:t>
            </a:r>
            <a:r>
              <a:rPr lang="es" sz="3200" b="1" i="1" u="sng" strike="noStrike" cap="none">
                <a:solidFill>
                  <a:srgbClr val="18579B"/>
                </a:solidFill>
                <a:latin typeface="Calibri"/>
                <a:ea typeface="Calibri"/>
                <a:cs typeface="Calibri"/>
                <a:sym typeface="Calibri"/>
              </a:rPr>
              <a:t>mientras </a:t>
            </a:r>
            <a:r>
              <a:rPr lang="es" sz="3200" b="0" i="1" u="none" strike="noStrike" cap="none">
                <a:solidFill>
                  <a:srgbClr val="18579B"/>
                </a:solidFill>
                <a:latin typeface="Calibri"/>
                <a:ea typeface="Calibri"/>
                <a:cs typeface="Calibri"/>
                <a:sym typeface="Calibri"/>
              </a:rPr>
              <a:t>se anuncia el marcador!</a:t>
            </a:r>
            <a:endParaRPr/>
          </a:p>
          <a:p>
            <a:pPr marL="0" marR="0" lvl="0" indent="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063" name="Google Shape;1063;p145"/>
          <p:cNvSpPr txBox="1"/>
          <p:nvPr/>
        </p:nvSpPr>
        <p:spPr>
          <a:xfrm>
            <a:off x="243841" y="3879671"/>
            <a:ext cx="9753599" cy="26161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Fallas de pie del servidor</a:t>
            </a:r>
            <a:endParaRPr sz="44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Llamar “ </a:t>
            </a:r>
            <a:r>
              <a:rPr lang="es" sz="3600" b="0" i="1" u="none" strike="noStrike" cap="none">
                <a:solidFill>
                  <a:srgbClr val="18579B"/>
                </a:solidFill>
                <a:latin typeface="Calibri"/>
                <a:ea typeface="Calibri"/>
                <a:cs typeface="Calibri"/>
                <a:sym typeface="Calibri"/>
              </a:rPr>
              <a:t>falta de pie </a:t>
            </a: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inmediatamente después de la infracción </a:t>
            </a:r>
            <a:r>
              <a:rPr lang="es" sz="3600" b="0" i="0" u="none" strike="noStrike" cap="none">
                <a:solidFill>
                  <a:srgbClr val="18579B"/>
                </a:solidFill>
                <a:latin typeface="Calibri"/>
                <a:ea typeface="Calibri"/>
                <a:cs typeface="Calibri"/>
                <a:sym typeface="Calibri"/>
              </a:rPr>
              <a:t>, seguido de “segundo servidor” o “lado afuera”.</a:t>
            </a:r>
            <a:endParaRPr sz="3600" b="0" i="0"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FF0000"/>
              </a:buClr>
              <a:buSzPts val="2800"/>
              <a:buFont typeface="Calibri"/>
              <a:buNone/>
            </a:pPr>
            <a:r>
              <a:rPr lang="es" sz="2800" b="0" i="1" u="none" strike="noStrike" cap="none">
                <a:solidFill>
                  <a:srgbClr val="FF0000"/>
                </a:solidFill>
                <a:latin typeface="Calibri"/>
                <a:ea typeface="Calibri"/>
                <a:cs typeface="Calibri"/>
                <a:sym typeface="Calibri"/>
              </a:rPr>
              <a:t>No elaborar ni debatir</a:t>
            </a:r>
            <a:endParaRPr/>
          </a:p>
        </p:txBody>
      </p:sp>
      <p:sp>
        <p:nvSpPr>
          <p:cNvPr id="1064" name="Google Shape;1064;p14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145</a:t>
            </a:fld>
            <a:endParaRPr/>
          </a:p>
        </p:txBody>
      </p:sp>
    </p:spTree>
    <p:extLst>
      <p:ext uri="{BB962C8B-B14F-4D97-AF65-F5344CB8AC3E}">
        <p14:creationId xmlns:p14="http://schemas.microsoft.com/office/powerpoint/2010/main" val="17756666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46"/>
          <p:cNvSpPr txBox="1"/>
          <p:nvPr/>
        </p:nvSpPr>
        <p:spPr>
          <a:xfrm>
            <a:off x="1123405" y="1858803"/>
            <a:ext cx="9831977" cy="212365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9600"/>
              <a:buFont typeface="Calibri"/>
              <a:buNone/>
            </a:pPr>
            <a:r>
              <a:rPr lang="es" sz="9600" b="0" i="1" u="none" strike="noStrike" cap="none">
                <a:solidFill>
                  <a:srgbClr val="18579B"/>
                </a:solidFill>
                <a:latin typeface="Calibri"/>
                <a:ea typeface="Calibri"/>
                <a:cs typeface="Calibri"/>
                <a:sym typeface="Calibri"/>
              </a:rPr>
              <a:t>Descanso/Preguntas</a:t>
            </a: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070" name="Google Shape;1070;p146" descr="Picture 3"/>
          <p:cNvPicPr preferRelativeResize="0"/>
          <p:nvPr/>
        </p:nvPicPr>
        <p:blipFill rotWithShape="1">
          <a:blip r:embed="rId3">
            <a:alphaModFix/>
          </a:blip>
          <a:srcRect/>
          <a:stretch/>
        </p:blipFill>
        <p:spPr>
          <a:xfrm>
            <a:off x="4952563" y="3879850"/>
            <a:ext cx="2282271" cy="1430382"/>
          </a:xfrm>
          <a:prstGeom prst="rect">
            <a:avLst/>
          </a:prstGeom>
          <a:noFill/>
          <a:ln>
            <a:noFill/>
          </a:ln>
        </p:spPr>
      </p:pic>
      <p:sp>
        <p:nvSpPr>
          <p:cNvPr id="1071" name="Google Shape;1071;p14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146</a:t>
            </a:fld>
            <a:endParaRPr/>
          </a:p>
        </p:txBody>
      </p:sp>
    </p:spTree>
    <p:extLst>
      <p:ext uri="{BB962C8B-B14F-4D97-AF65-F5344CB8AC3E}">
        <p14:creationId xmlns:p14="http://schemas.microsoft.com/office/powerpoint/2010/main" val="28734535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47"/>
          <p:cNvSpPr txBox="1"/>
          <p:nvPr/>
        </p:nvSpPr>
        <p:spPr>
          <a:xfrm>
            <a:off x="1219200" y="499497"/>
            <a:ext cx="9753600" cy="483209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Apilado</a:t>
            </a:r>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Concéntrese </a:t>
            </a:r>
            <a:r>
              <a:rPr lang="es" sz="3600" b="1" i="0" u="none" strike="noStrike" cap="none">
                <a:solidFill>
                  <a:srgbClr val="18579B"/>
                </a:solidFill>
                <a:latin typeface="Calibri"/>
                <a:ea typeface="Calibri"/>
                <a:cs typeface="Calibri"/>
                <a:sym typeface="Calibri"/>
              </a:rPr>
              <a:t>solo </a:t>
            </a:r>
            <a:r>
              <a:rPr lang="es" sz="3600" b="0" i="0" u="none" strike="noStrike" cap="none">
                <a:solidFill>
                  <a:srgbClr val="18579B"/>
                </a:solidFill>
                <a:latin typeface="Calibri"/>
                <a:ea typeface="Calibri"/>
                <a:cs typeface="Calibri"/>
                <a:sym typeface="Calibri"/>
              </a:rPr>
              <a:t>en </a:t>
            </a:r>
            <a:r>
              <a:rPr lang="es" sz="3600" b="0" i="0" u="none" strike="noStrike" cap="none">
                <a:solidFill>
                  <a:srgbClr val="FF0000"/>
                </a:solidFill>
                <a:latin typeface="Calibri"/>
                <a:ea typeface="Calibri"/>
                <a:cs typeface="Calibri"/>
                <a:sym typeface="Calibri"/>
              </a:rPr>
              <a:t>el servidor y el receptor adecuados </a:t>
            </a:r>
            <a:r>
              <a:rPr lang="es" sz="3600" b="0" i="0" u="none" strike="noStrike" cap="none">
                <a:solidFill>
                  <a:srgbClr val="18579B"/>
                </a:solidFill>
                <a:latin typeface="Calibri"/>
                <a:ea typeface="Calibri"/>
                <a:cs typeface="Calibri"/>
                <a:sym typeface="Calibri"/>
              </a:rPr>
              <a:t>en función de:</a:t>
            </a:r>
            <a:endParaRPr/>
          </a:p>
          <a:p>
            <a:pPr marL="1439863" marR="0" lvl="1" indent="-536575"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Puntaje</a:t>
            </a:r>
            <a:endParaRPr/>
          </a:p>
          <a:p>
            <a:pPr marL="1439863" marR="0" lvl="1" indent="-536575"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Inicio de la identificación del servidor</a:t>
            </a:r>
            <a:endParaRPr/>
          </a:p>
          <a:p>
            <a:pPr marL="1439863" marR="0" lvl="1" indent="-536575"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Clip de servidor— </a:t>
            </a:r>
            <a:r>
              <a:rPr lang="es" sz="3600" b="0" i="0" u="none" strike="noStrike" cap="none">
                <a:solidFill>
                  <a:srgbClr val="FF0000"/>
                </a:solidFill>
                <a:latin typeface="Calibri"/>
                <a:ea typeface="Calibri"/>
                <a:cs typeface="Calibri"/>
                <a:sym typeface="Calibri"/>
              </a:rPr>
              <a:t>Primero (1/) Segundo (2\)</a:t>
            </a:r>
            <a:endParaRPr sz="3600" b="0" i="0" u="none" strike="noStrike" cap="none">
              <a:solidFill>
                <a:srgbClr val="FF0000"/>
              </a:solidFill>
              <a:latin typeface="Calibri"/>
              <a:ea typeface="Calibri"/>
              <a:cs typeface="Calibri"/>
              <a:sym typeface="Calibri"/>
            </a:endParaRPr>
          </a:p>
          <a:p>
            <a:pPr marL="571500" marR="0" lvl="0" indent="-444500" algn="l" rtl="0">
              <a:lnSpc>
                <a:spcPct val="100000"/>
              </a:lnSpc>
              <a:spcBef>
                <a:spcPts val="0"/>
              </a:spcBef>
              <a:spcAft>
                <a:spcPts val="0"/>
              </a:spcAft>
              <a:buClr>
                <a:srgbClr val="FF0000"/>
              </a:buClr>
              <a:buSzPts val="2000"/>
              <a:buFont typeface="Arial"/>
              <a:buNone/>
            </a:pPr>
            <a:endParaRPr sz="2000" b="0" i="0" u="none" strike="noStrike" cap="none">
              <a:solidFill>
                <a:srgbClr val="18579B"/>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600"/>
              <a:buFont typeface="Arial"/>
              <a:buChar char="•"/>
            </a:pPr>
            <a:r>
              <a:rPr lang="es" sz="3600" b="1" i="1" u="none" strike="noStrike" cap="none">
                <a:solidFill>
                  <a:srgbClr val="FF0000"/>
                </a:solidFill>
                <a:latin typeface="Calibri"/>
                <a:ea typeface="Calibri"/>
                <a:cs typeface="Calibri"/>
                <a:sym typeface="Calibri"/>
              </a:rPr>
              <a:t>Ignorar </a:t>
            </a:r>
            <a:r>
              <a:rPr lang="es" sz="3600" b="0" i="1" u="none" strike="noStrike" cap="none">
                <a:solidFill>
                  <a:srgbClr val="18579B"/>
                </a:solidFill>
                <a:latin typeface="Calibri"/>
                <a:ea typeface="Calibri"/>
                <a:cs typeface="Calibri"/>
                <a:sym typeface="Calibri"/>
              </a:rPr>
              <a:t>posicionamiento de socios</a:t>
            </a:r>
            <a:endParaRPr sz="3600" b="0" i="1" u="none" strike="noStrike" cap="none">
              <a:solidFill>
                <a:srgbClr val="18579B"/>
              </a:solidFill>
              <a:latin typeface="Calibri"/>
              <a:ea typeface="Calibri"/>
              <a:cs typeface="Calibri"/>
              <a:sym typeface="Calibri"/>
            </a:endParaRPr>
          </a:p>
        </p:txBody>
      </p:sp>
      <p:sp>
        <p:nvSpPr>
          <p:cNvPr id="1077" name="Google Shape;1077;p14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147</a:t>
            </a:fld>
            <a:endParaRPr/>
          </a:p>
        </p:txBody>
      </p:sp>
    </p:spTree>
    <p:extLst>
      <p:ext uri="{BB962C8B-B14F-4D97-AF65-F5344CB8AC3E}">
        <p14:creationId xmlns:p14="http://schemas.microsoft.com/office/powerpoint/2010/main" val="41110911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48"/>
          <p:cNvSpPr txBox="1"/>
          <p:nvPr/>
        </p:nvSpPr>
        <p:spPr>
          <a:xfrm>
            <a:off x="-91440" y="-22582"/>
            <a:ext cx="12120880" cy="156966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Apilado</a:t>
            </a:r>
            <a:endParaRPr/>
          </a:p>
          <a:p>
            <a:pPr marL="0" marR="0" lvl="0" indent="0" algn="ctr" rtl="0">
              <a:lnSpc>
                <a:spcPct val="100000"/>
              </a:lnSpc>
              <a:spcBef>
                <a:spcPts val="0"/>
              </a:spcBef>
              <a:spcAft>
                <a:spcPts val="0"/>
              </a:spcAft>
              <a:buClr>
                <a:srgbClr val="18579B"/>
              </a:buClr>
              <a:buSzPts val="2400"/>
              <a:buFont typeface="Calibri"/>
              <a:buNone/>
            </a:pPr>
            <a:r>
              <a:rPr lang="es" sz="2400" b="1" i="1" u="none" strike="noStrike" cap="none">
                <a:solidFill>
                  <a:srgbClr val="18579B"/>
                </a:solidFill>
                <a:latin typeface="Calibri"/>
                <a:ea typeface="Calibri"/>
                <a:cs typeface="Calibri"/>
                <a:sym typeface="Calibri"/>
              </a:rPr>
              <a:t>(Los jugadores A y D son los primeros servidores de su equipo ( ) – ambos equipos tienen un puntaje parejo)</a:t>
            </a:r>
            <a:endParaRPr sz="4400" b="1" i="1"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800"/>
              <a:buFont typeface="Source Sans Pro"/>
              <a:buNone/>
            </a:pPr>
            <a:endParaRPr sz="800" b="0" i="0" u="none" strike="noStrike" cap="none">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p:txBody>
      </p:sp>
      <p:sp>
        <p:nvSpPr>
          <p:cNvPr id="1083" name="Google Shape;1083;p148"/>
          <p:cNvSpPr/>
          <p:nvPr/>
        </p:nvSpPr>
        <p:spPr>
          <a:xfrm rot="-2733054">
            <a:off x="6539409" y="752203"/>
            <a:ext cx="330689" cy="238914"/>
          </a:xfrm>
          <a:prstGeom prst="mathMinus">
            <a:avLst>
              <a:gd name="adj1" fmla="val 30187"/>
            </a:avLst>
          </a:prstGeom>
          <a:solidFill>
            <a:srgbClr val="FF0000"/>
          </a:solidFill>
          <a:ln w="25400" cap="flat" cmpd="sng">
            <a:solidFill>
              <a:srgbClr val="205A7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Source Sans Pro"/>
              <a:buNone/>
            </a:pPr>
            <a:endParaRPr sz="1800" b="0" i="0" u="none" strike="noStrike" cap="none">
              <a:solidFill>
                <a:srgbClr val="FFFFFF"/>
              </a:solidFill>
              <a:latin typeface="Calibri"/>
              <a:ea typeface="Calibri"/>
              <a:cs typeface="Calibri"/>
              <a:sym typeface="Calibri"/>
            </a:endParaRPr>
          </a:p>
        </p:txBody>
      </p:sp>
      <p:pic>
        <p:nvPicPr>
          <p:cNvPr id="1084" name="Google Shape;1084;p148"/>
          <p:cNvPicPr preferRelativeResize="0"/>
          <p:nvPr/>
        </p:nvPicPr>
        <p:blipFill rotWithShape="1">
          <a:blip r:embed="rId3">
            <a:alphaModFix/>
          </a:blip>
          <a:srcRect/>
          <a:stretch/>
        </p:blipFill>
        <p:spPr>
          <a:xfrm>
            <a:off x="205780" y="1398374"/>
            <a:ext cx="2548476" cy="5206174"/>
          </a:xfrm>
          <a:prstGeom prst="rect">
            <a:avLst/>
          </a:prstGeom>
          <a:noFill/>
          <a:ln>
            <a:noFill/>
          </a:ln>
        </p:spPr>
      </p:pic>
      <p:pic>
        <p:nvPicPr>
          <p:cNvPr id="1085" name="Google Shape;1085;p148"/>
          <p:cNvPicPr preferRelativeResize="0"/>
          <p:nvPr/>
        </p:nvPicPr>
        <p:blipFill rotWithShape="1">
          <a:blip r:embed="rId4">
            <a:alphaModFix/>
          </a:blip>
          <a:srcRect/>
          <a:stretch/>
        </p:blipFill>
        <p:spPr>
          <a:xfrm>
            <a:off x="2754256" y="1277505"/>
            <a:ext cx="2965666" cy="5327043"/>
          </a:xfrm>
          <a:prstGeom prst="rect">
            <a:avLst/>
          </a:prstGeom>
          <a:noFill/>
          <a:ln>
            <a:noFill/>
          </a:ln>
        </p:spPr>
      </p:pic>
      <p:pic>
        <p:nvPicPr>
          <p:cNvPr id="1086" name="Google Shape;1086;p148"/>
          <p:cNvPicPr preferRelativeResize="0"/>
          <p:nvPr/>
        </p:nvPicPr>
        <p:blipFill rotWithShape="1">
          <a:blip r:embed="rId5">
            <a:alphaModFix/>
          </a:blip>
          <a:srcRect/>
          <a:stretch/>
        </p:blipFill>
        <p:spPr>
          <a:xfrm>
            <a:off x="5333619" y="979304"/>
            <a:ext cx="3552037" cy="5695940"/>
          </a:xfrm>
          <a:prstGeom prst="rect">
            <a:avLst/>
          </a:prstGeom>
          <a:noFill/>
          <a:ln>
            <a:noFill/>
          </a:ln>
        </p:spPr>
      </p:pic>
      <p:pic>
        <p:nvPicPr>
          <p:cNvPr id="1087" name="Google Shape;1087;p148"/>
          <p:cNvPicPr preferRelativeResize="0"/>
          <p:nvPr/>
        </p:nvPicPr>
        <p:blipFill rotWithShape="1">
          <a:blip r:embed="rId6">
            <a:alphaModFix/>
          </a:blip>
          <a:srcRect/>
          <a:stretch/>
        </p:blipFill>
        <p:spPr>
          <a:xfrm>
            <a:off x="8743642" y="979304"/>
            <a:ext cx="3238460" cy="5723372"/>
          </a:xfrm>
          <a:prstGeom prst="rect">
            <a:avLst/>
          </a:prstGeom>
          <a:noFill/>
          <a:ln>
            <a:noFill/>
          </a:ln>
        </p:spPr>
      </p:pic>
      <p:sp>
        <p:nvSpPr>
          <p:cNvPr id="1088" name="Google Shape;1088;p148"/>
          <p:cNvSpPr/>
          <p:nvPr/>
        </p:nvSpPr>
        <p:spPr>
          <a:xfrm rot="4193430">
            <a:off x="736728" y="3725705"/>
            <a:ext cx="1646888" cy="235131"/>
          </a:xfrm>
          <a:prstGeom prst="rightArrow">
            <a:avLst>
              <a:gd name="adj1" fmla="val 50000"/>
              <a:gd name="adj2" fmla="val 50000"/>
            </a:avLst>
          </a:prstGeom>
          <a:solidFill>
            <a:srgbClr val="FFFF00"/>
          </a:solidFill>
          <a:ln w="25400" cap="flat" cmpd="sng">
            <a:solidFill>
              <a:srgbClr val="FFFF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089" name="Google Shape;1089;p148"/>
          <p:cNvSpPr/>
          <p:nvPr/>
        </p:nvSpPr>
        <p:spPr>
          <a:xfrm rot="4318882">
            <a:off x="3402123" y="3709709"/>
            <a:ext cx="1646888" cy="235131"/>
          </a:xfrm>
          <a:prstGeom prst="rightArrow">
            <a:avLst>
              <a:gd name="adj1" fmla="val 50000"/>
              <a:gd name="adj2" fmla="val 50000"/>
            </a:avLst>
          </a:prstGeom>
          <a:solidFill>
            <a:srgbClr val="FFFF00"/>
          </a:solidFill>
          <a:ln w="25400" cap="flat" cmpd="sng">
            <a:solidFill>
              <a:srgbClr val="FFFF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090" name="Google Shape;1090;p148"/>
          <p:cNvSpPr/>
          <p:nvPr/>
        </p:nvSpPr>
        <p:spPr>
          <a:xfrm rot="-6462212">
            <a:off x="6488553" y="4297690"/>
            <a:ext cx="1646888" cy="235131"/>
          </a:xfrm>
          <a:prstGeom prst="rightArrow">
            <a:avLst>
              <a:gd name="adj1" fmla="val 50000"/>
              <a:gd name="adj2" fmla="val 50000"/>
            </a:avLst>
          </a:prstGeom>
          <a:solidFill>
            <a:srgbClr val="FFFF00"/>
          </a:solidFill>
          <a:ln w="25400" cap="flat" cmpd="sng">
            <a:solidFill>
              <a:srgbClr val="FFFF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091" name="Google Shape;1091;p14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148</a:t>
            </a:fld>
            <a:endParaRPr/>
          </a:p>
        </p:txBody>
      </p:sp>
    </p:spTree>
    <p:extLst>
      <p:ext uri="{BB962C8B-B14F-4D97-AF65-F5344CB8AC3E}">
        <p14:creationId xmlns:p14="http://schemas.microsoft.com/office/powerpoint/2010/main" val="1106459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49"/>
          <p:cNvSpPr txBox="1">
            <a:spLocks noGrp="1"/>
          </p:cNvSpPr>
          <p:nvPr>
            <p:ph type="title"/>
          </p:nvPr>
        </p:nvSpPr>
        <p:spPr>
          <a:xfrm>
            <a:off x="732367" y="107576"/>
            <a:ext cx="10723035" cy="806823"/>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sz="4800" b="1" i="1" u="none" strike="noStrike" cap="none">
                <a:solidFill>
                  <a:srgbClr val="18579B"/>
                </a:solidFill>
                <a:latin typeface="Calibri"/>
                <a:ea typeface="Calibri"/>
                <a:cs typeface="Calibri"/>
                <a:sym typeface="Calibri"/>
              </a:rPr>
              <a:t>Apilamiento - Equipo de servicio</a:t>
            </a:r>
            <a:endParaRPr/>
          </a:p>
        </p:txBody>
      </p:sp>
      <p:sp>
        <p:nvSpPr>
          <p:cNvPr id="1097" name="Google Shape;1097;p14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149</a:t>
            </a:fld>
            <a:endParaRPr/>
          </a:p>
        </p:txBody>
      </p:sp>
      <p:pic>
        <p:nvPicPr>
          <p:cNvPr id="1098" name="Google Shape;1098;p149"/>
          <p:cNvPicPr preferRelativeResize="0"/>
          <p:nvPr/>
        </p:nvPicPr>
        <p:blipFill rotWithShape="1">
          <a:blip r:embed="rId3">
            <a:alphaModFix/>
          </a:blip>
          <a:srcRect/>
          <a:stretch/>
        </p:blipFill>
        <p:spPr>
          <a:xfrm>
            <a:off x="499471" y="914399"/>
            <a:ext cx="4946290" cy="2607950"/>
          </a:xfrm>
          <a:prstGeom prst="rect">
            <a:avLst/>
          </a:prstGeom>
          <a:noFill/>
          <a:ln>
            <a:noFill/>
          </a:ln>
        </p:spPr>
      </p:pic>
      <p:pic>
        <p:nvPicPr>
          <p:cNvPr id="1099" name="Google Shape;1099;p149"/>
          <p:cNvPicPr preferRelativeResize="0"/>
          <p:nvPr/>
        </p:nvPicPr>
        <p:blipFill rotWithShape="1">
          <a:blip r:embed="rId4">
            <a:alphaModFix/>
          </a:blip>
          <a:srcRect/>
          <a:stretch/>
        </p:blipFill>
        <p:spPr>
          <a:xfrm>
            <a:off x="499470" y="3779520"/>
            <a:ext cx="4946290" cy="2746731"/>
          </a:xfrm>
          <a:prstGeom prst="rect">
            <a:avLst/>
          </a:prstGeom>
          <a:noFill/>
          <a:ln>
            <a:noFill/>
          </a:ln>
        </p:spPr>
      </p:pic>
      <p:pic>
        <p:nvPicPr>
          <p:cNvPr id="1100" name="Google Shape;1100;p149"/>
          <p:cNvPicPr preferRelativeResize="0"/>
          <p:nvPr/>
        </p:nvPicPr>
        <p:blipFill rotWithShape="1">
          <a:blip r:embed="rId5">
            <a:alphaModFix/>
          </a:blip>
          <a:srcRect/>
          <a:stretch/>
        </p:blipFill>
        <p:spPr>
          <a:xfrm>
            <a:off x="6014669" y="3779520"/>
            <a:ext cx="5205189" cy="2746732"/>
          </a:xfrm>
          <a:prstGeom prst="rect">
            <a:avLst/>
          </a:prstGeom>
          <a:noFill/>
          <a:ln>
            <a:noFill/>
          </a:ln>
        </p:spPr>
      </p:pic>
      <p:pic>
        <p:nvPicPr>
          <p:cNvPr id="1101" name="Google Shape;1101;p149"/>
          <p:cNvPicPr preferRelativeResize="0"/>
          <p:nvPr/>
        </p:nvPicPr>
        <p:blipFill rotWithShape="1">
          <a:blip r:embed="rId6">
            <a:alphaModFix/>
          </a:blip>
          <a:srcRect/>
          <a:stretch/>
        </p:blipFill>
        <p:spPr>
          <a:xfrm>
            <a:off x="6014669" y="914398"/>
            <a:ext cx="5205189" cy="2607950"/>
          </a:xfrm>
          <a:prstGeom prst="rect">
            <a:avLst/>
          </a:prstGeom>
          <a:noFill/>
          <a:ln>
            <a:noFill/>
          </a:ln>
        </p:spPr>
      </p:pic>
    </p:spTree>
    <p:extLst>
      <p:ext uri="{BB962C8B-B14F-4D97-AF65-F5344CB8AC3E}">
        <p14:creationId xmlns:p14="http://schemas.microsoft.com/office/powerpoint/2010/main" val="1541720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1941428" y="116806"/>
            <a:ext cx="8305967" cy="850348"/>
          </a:xfrm>
          <a:prstGeom prst="rect">
            <a:avLst/>
          </a:prstGeom>
          <a:noFill/>
          <a:ln>
            <a:noFill/>
          </a:ln>
        </p:spPr>
        <p:txBody>
          <a:bodyPr spcFirstLastPara="1" wrap="square" lIns="45700" tIns="45700" rIns="45700" bIns="45700" anchor="b" anchorCtr="0">
            <a:normAutofit/>
          </a:bodyPr>
          <a:lstStyle/>
          <a:p>
            <a:pPr marL="0" lvl="0" indent="0" algn="ctr" rtl="0">
              <a:lnSpc>
                <a:spcPct val="100000"/>
              </a:lnSpc>
              <a:spcBef>
                <a:spcPts val="0"/>
              </a:spcBef>
              <a:spcAft>
                <a:spcPts val="0"/>
              </a:spcAft>
              <a:buClr>
                <a:srgbClr val="18579B"/>
              </a:buClr>
              <a:buSzPts val="4400"/>
              <a:buFont typeface="Calibri"/>
              <a:buNone/>
            </a:pPr>
            <a:r>
              <a:rPr lang="es" sz="4400">
                <a:latin typeface="Calibri"/>
                <a:ea typeface="Calibri"/>
                <a:cs typeface="Calibri"/>
                <a:sym typeface="Calibri"/>
              </a:rPr>
              <a:t>Responsabilidades principales </a:t>
            </a:r>
            <a:r>
              <a:rPr lang="es" sz="2800">
                <a:solidFill>
                  <a:srgbClr val="18579B"/>
                </a:solidFill>
                <a:latin typeface="Calibri"/>
                <a:ea typeface="Calibri"/>
                <a:cs typeface="Calibri"/>
                <a:sym typeface="Calibri"/>
              </a:rPr>
              <a:t>(continuación)</a:t>
            </a:r>
            <a:endParaRPr/>
          </a:p>
        </p:txBody>
      </p:sp>
      <p:sp>
        <p:nvSpPr>
          <p:cNvPr id="154" name="Google Shape;154;p15"/>
          <p:cNvSpPr txBox="1">
            <a:spLocks noGrp="1"/>
          </p:cNvSpPr>
          <p:nvPr>
            <p:ph type="body" idx="1"/>
          </p:nvPr>
        </p:nvSpPr>
        <p:spPr>
          <a:xfrm>
            <a:off x="1045030" y="1052537"/>
            <a:ext cx="9753599" cy="5571575"/>
          </a:xfrm>
          <a:prstGeom prst="rect">
            <a:avLst/>
          </a:prstGeom>
          <a:noFill/>
          <a:ln>
            <a:noFill/>
          </a:ln>
        </p:spPr>
        <p:txBody>
          <a:bodyPr spcFirstLastPara="1" wrap="square" lIns="45700" tIns="45700" rIns="45700" bIns="45700" anchor="t" anchorCtr="0">
            <a:normAutofit/>
          </a:bodyPr>
          <a:lstStyle/>
          <a:p>
            <a:pPr marL="719138" lvl="0" indent="-719138" algn="l" rtl="0">
              <a:lnSpc>
                <a:spcPct val="100000"/>
              </a:lnSpc>
              <a:spcBef>
                <a:spcPts val="0"/>
              </a:spcBef>
              <a:spcAft>
                <a:spcPts val="0"/>
              </a:spcAft>
              <a:buClr>
                <a:srgbClr val="18579B"/>
              </a:buClr>
              <a:buSzPts val="3600"/>
              <a:buFont typeface="Arial"/>
              <a:buChar char="•"/>
            </a:pPr>
            <a:r>
              <a:rPr lang="es">
                <a:latin typeface="Calibri"/>
                <a:ea typeface="Calibri"/>
                <a:cs typeface="Calibri"/>
                <a:sym typeface="Calibri"/>
              </a:rPr>
              <a:t>Mantenga el partido en movimiento </a:t>
            </a:r>
            <a:r>
              <a:rPr lang="es">
                <a:solidFill>
                  <a:srgbClr val="FF0000"/>
                </a:solidFill>
                <a:latin typeface="Calibri"/>
                <a:ea typeface="Calibri"/>
                <a:cs typeface="Calibri"/>
                <a:sym typeface="Calibri"/>
              </a:rPr>
              <a:t>de manera eficiente</a:t>
            </a:r>
            <a:endParaRPr/>
          </a:p>
          <a:p>
            <a:pPr marL="719138" lvl="0" indent="-719138" algn="l" rtl="0">
              <a:lnSpc>
                <a:spcPct val="100000"/>
              </a:lnSpc>
              <a:spcBef>
                <a:spcPts val="2000"/>
              </a:spcBef>
              <a:spcAft>
                <a:spcPts val="0"/>
              </a:spcAft>
              <a:buClr>
                <a:srgbClr val="FF0000"/>
              </a:buClr>
              <a:buSzPts val="3600"/>
              <a:buFont typeface="Arial"/>
              <a:buChar char="•"/>
            </a:pPr>
            <a:r>
              <a:rPr lang="es">
                <a:solidFill>
                  <a:srgbClr val="FF0000"/>
                </a:solidFill>
                <a:latin typeface="Calibri"/>
                <a:ea typeface="Calibri"/>
                <a:cs typeface="Calibri"/>
                <a:sym typeface="Calibri"/>
              </a:rPr>
              <a:t>Reconocer </a:t>
            </a:r>
            <a:r>
              <a:rPr lang="es">
                <a:latin typeface="Calibri"/>
                <a:ea typeface="Calibri"/>
                <a:cs typeface="Calibri"/>
                <a:sym typeface="Calibri"/>
              </a:rPr>
              <a:t>violaciones, aplicar reglas y resolver disputas</a:t>
            </a:r>
            <a:endParaRPr/>
          </a:p>
          <a:p>
            <a:pPr marL="719138" lvl="0" indent="-719138" algn="l" rtl="0">
              <a:lnSpc>
                <a:spcPct val="100000"/>
              </a:lnSpc>
              <a:spcBef>
                <a:spcPts val="2000"/>
              </a:spcBef>
              <a:spcAft>
                <a:spcPts val="0"/>
              </a:spcAft>
              <a:buClr>
                <a:srgbClr val="18579B"/>
              </a:buClr>
              <a:buSzPts val="3600"/>
              <a:buFont typeface="Arial"/>
              <a:buChar char="•"/>
            </a:pPr>
            <a:r>
              <a:rPr lang="es">
                <a:latin typeface="Calibri"/>
                <a:ea typeface="Calibri"/>
                <a:cs typeface="Calibri"/>
                <a:sym typeface="Calibri"/>
              </a:rPr>
              <a:t>Gobernar </a:t>
            </a:r>
            <a:r>
              <a:rPr lang="es" b="1" u="sng">
                <a:solidFill>
                  <a:srgbClr val="FF0000"/>
                </a:solidFill>
                <a:latin typeface="Calibri"/>
                <a:ea typeface="Calibri"/>
                <a:cs typeface="Calibri"/>
                <a:sym typeface="Calibri"/>
              </a:rPr>
              <a:t>solo llamadas en línea</a:t>
            </a:r>
            <a:r>
              <a:rPr lang="es">
                <a:latin typeface="Calibri"/>
                <a:ea typeface="Calibri"/>
                <a:cs typeface="Calibri"/>
                <a:sym typeface="Calibri"/>
              </a:rPr>
              <a:t> </a:t>
            </a:r>
            <a:r>
              <a:rPr lang="es" i="1">
                <a:latin typeface="Calibri"/>
                <a:ea typeface="Calibri"/>
                <a:cs typeface="Calibri"/>
                <a:sym typeface="Calibri"/>
              </a:rPr>
              <a:t>Cuando es apelado por un jugador </a:t>
            </a:r>
            <a:r>
              <a:rPr lang="es" sz="2800" i="1">
                <a:latin typeface="Calibri"/>
                <a:ea typeface="Calibri"/>
                <a:cs typeface="Calibri"/>
                <a:sym typeface="Calibri"/>
              </a:rPr>
              <a:t>(a menos que la vista de un juez de línea esté bloqueada y el árbitro vio claramente la pelota como "dentro" o "fuera")</a:t>
            </a:r>
            <a:endParaRPr sz="2800" i="1">
              <a:latin typeface="Calibri"/>
              <a:ea typeface="Calibri"/>
              <a:cs typeface="Calibri"/>
              <a:sym typeface="Calibri"/>
            </a:endParaRPr>
          </a:p>
          <a:p>
            <a:pPr marL="719138" lvl="0" indent="-719138" algn="l" rtl="0">
              <a:lnSpc>
                <a:spcPct val="100000"/>
              </a:lnSpc>
              <a:spcBef>
                <a:spcPts val="2000"/>
              </a:spcBef>
              <a:spcAft>
                <a:spcPts val="0"/>
              </a:spcAft>
              <a:buClr>
                <a:srgbClr val="18579B"/>
              </a:buClr>
              <a:buSzPts val="3600"/>
              <a:buFont typeface="Arial"/>
              <a:buChar char="•"/>
            </a:pPr>
            <a:r>
              <a:rPr lang="es"/>
              <a:t>Emitir y rastrear </a:t>
            </a:r>
            <a:r>
              <a:rPr lang="es">
                <a:solidFill>
                  <a:srgbClr val="FF0000"/>
                </a:solidFill>
              </a:rPr>
              <a:t>advertencias/faltas</a:t>
            </a:r>
            <a:endParaRPr/>
          </a:p>
          <a:p>
            <a:pPr marL="719138" lvl="0" indent="-719138" algn="l" rtl="0">
              <a:lnSpc>
                <a:spcPct val="100000"/>
              </a:lnSpc>
              <a:spcBef>
                <a:spcPts val="2000"/>
              </a:spcBef>
              <a:spcAft>
                <a:spcPts val="0"/>
              </a:spcAft>
              <a:buClr>
                <a:srgbClr val="18579B"/>
              </a:buClr>
              <a:buSzPts val="3600"/>
              <a:buFont typeface="Arial"/>
              <a:buChar char="•"/>
            </a:pPr>
            <a:r>
              <a:rPr lang="es">
                <a:solidFill>
                  <a:srgbClr val="18579B"/>
                </a:solidFill>
              </a:rPr>
              <a:t>Asegúrese de que la cancha sea </a:t>
            </a:r>
            <a:r>
              <a:rPr lang="es">
                <a:solidFill>
                  <a:srgbClr val="FF0000"/>
                </a:solidFill>
              </a:rPr>
              <a:t>segura para jugar</a:t>
            </a:r>
            <a:endParaRPr/>
          </a:p>
        </p:txBody>
      </p:sp>
      <p:sp>
        <p:nvSpPr>
          <p:cNvPr id="155" name="Google Shape;155;p1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50"/>
          <p:cNvSpPr txBox="1">
            <a:spLocks noGrp="1"/>
          </p:cNvSpPr>
          <p:nvPr>
            <p:ph type="title"/>
          </p:nvPr>
        </p:nvSpPr>
        <p:spPr>
          <a:xfrm>
            <a:off x="734482" y="80998"/>
            <a:ext cx="10723035" cy="806823"/>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sz="4800" b="1" i="1" u="none" strike="noStrike" cap="none">
                <a:solidFill>
                  <a:srgbClr val="18579B"/>
                </a:solidFill>
                <a:latin typeface="Calibri"/>
                <a:ea typeface="Calibri"/>
                <a:cs typeface="Calibri"/>
                <a:sym typeface="Calibri"/>
              </a:rPr>
              <a:t>Apilamiento - </a:t>
            </a:r>
            <a:r>
              <a:rPr lang="es" sz="4800" b="1" i="1">
                <a:solidFill>
                  <a:srgbClr val="18579B"/>
                </a:solidFill>
                <a:latin typeface="Calibri"/>
                <a:ea typeface="Calibri"/>
                <a:cs typeface="Calibri"/>
                <a:sym typeface="Calibri"/>
              </a:rPr>
              <a:t>Equipo receptor</a:t>
            </a:r>
            <a:endParaRPr/>
          </a:p>
        </p:txBody>
      </p:sp>
      <p:sp>
        <p:nvSpPr>
          <p:cNvPr id="1107" name="Google Shape;1107;p15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150</a:t>
            </a:fld>
            <a:endParaRPr/>
          </a:p>
        </p:txBody>
      </p:sp>
      <p:pic>
        <p:nvPicPr>
          <p:cNvPr id="1108" name="Google Shape;1108;p150"/>
          <p:cNvPicPr preferRelativeResize="0"/>
          <p:nvPr/>
        </p:nvPicPr>
        <p:blipFill rotWithShape="1">
          <a:blip r:embed="rId3">
            <a:alphaModFix/>
          </a:blip>
          <a:srcRect/>
          <a:stretch/>
        </p:blipFill>
        <p:spPr>
          <a:xfrm>
            <a:off x="499470" y="826685"/>
            <a:ext cx="4946290" cy="2746731"/>
          </a:xfrm>
          <a:prstGeom prst="rect">
            <a:avLst/>
          </a:prstGeom>
          <a:noFill/>
          <a:ln>
            <a:noFill/>
          </a:ln>
        </p:spPr>
      </p:pic>
      <p:pic>
        <p:nvPicPr>
          <p:cNvPr id="1109" name="Google Shape;1109;p150"/>
          <p:cNvPicPr preferRelativeResize="0"/>
          <p:nvPr/>
        </p:nvPicPr>
        <p:blipFill rotWithShape="1">
          <a:blip r:embed="rId4">
            <a:alphaModFix/>
          </a:blip>
          <a:srcRect/>
          <a:stretch/>
        </p:blipFill>
        <p:spPr>
          <a:xfrm>
            <a:off x="6014668" y="831556"/>
            <a:ext cx="5205189" cy="2758259"/>
          </a:xfrm>
          <a:prstGeom prst="rect">
            <a:avLst/>
          </a:prstGeom>
          <a:noFill/>
          <a:ln>
            <a:noFill/>
          </a:ln>
        </p:spPr>
      </p:pic>
      <p:pic>
        <p:nvPicPr>
          <p:cNvPr id="1110" name="Google Shape;1110;p150"/>
          <p:cNvPicPr preferRelativeResize="0"/>
          <p:nvPr/>
        </p:nvPicPr>
        <p:blipFill rotWithShape="1">
          <a:blip r:embed="rId5">
            <a:alphaModFix/>
          </a:blip>
          <a:srcRect/>
          <a:stretch/>
        </p:blipFill>
        <p:spPr>
          <a:xfrm>
            <a:off x="499470" y="3812904"/>
            <a:ext cx="4946290" cy="2645326"/>
          </a:xfrm>
          <a:prstGeom prst="rect">
            <a:avLst/>
          </a:prstGeom>
          <a:noFill/>
          <a:ln>
            <a:noFill/>
          </a:ln>
        </p:spPr>
      </p:pic>
      <p:pic>
        <p:nvPicPr>
          <p:cNvPr id="1111" name="Google Shape;1111;p150"/>
          <p:cNvPicPr preferRelativeResize="0"/>
          <p:nvPr/>
        </p:nvPicPr>
        <p:blipFill rotWithShape="1">
          <a:blip r:embed="rId6">
            <a:alphaModFix/>
          </a:blip>
          <a:srcRect/>
          <a:stretch/>
        </p:blipFill>
        <p:spPr>
          <a:xfrm>
            <a:off x="6014668" y="3774317"/>
            <a:ext cx="5223987" cy="2683913"/>
          </a:xfrm>
          <a:prstGeom prst="rect">
            <a:avLst/>
          </a:prstGeom>
          <a:noFill/>
          <a:ln>
            <a:noFill/>
          </a:ln>
        </p:spPr>
      </p:pic>
    </p:spTree>
    <p:extLst>
      <p:ext uri="{BB962C8B-B14F-4D97-AF65-F5344CB8AC3E}">
        <p14:creationId xmlns:p14="http://schemas.microsoft.com/office/powerpoint/2010/main" val="10184461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51"/>
          <p:cNvSpPr txBox="1">
            <a:spLocks noGrp="1"/>
          </p:cNvSpPr>
          <p:nvPr>
            <p:ph type="title"/>
          </p:nvPr>
        </p:nvSpPr>
        <p:spPr>
          <a:xfrm>
            <a:off x="734482" y="80998"/>
            <a:ext cx="10723035" cy="806823"/>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sz="4800" b="1" i="1">
                <a:solidFill>
                  <a:srgbClr val="18579B"/>
                </a:solidFill>
                <a:latin typeface="Calibri"/>
                <a:ea typeface="Calibri"/>
                <a:cs typeface="Calibri"/>
                <a:sym typeface="Calibri"/>
              </a:rPr>
              <a:t>Cambio </a:t>
            </a:r>
            <a:r>
              <a:rPr lang="es" sz="4800" b="1" i="1" u="none" strike="noStrike" cap="none">
                <a:solidFill>
                  <a:srgbClr val="18579B"/>
                </a:solidFill>
                <a:latin typeface="Calibri"/>
                <a:ea typeface="Calibri"/>
                <a:cs typeface="Calibri"/>
                <a:sym typeface="Calibri"/>
              </a:rPr>
              <a:t>- </a:t>
            </a:r>
            <a:r>
              <a:rPr lang="es" sz="4800" b="1" i="1">
                <a:solidFill>
                  <a:srgbClr val="18579B"/>
                </a:solidFill>
                <a:latin typeface="Calibri"/>
                <a:ea typeface="Calibri"/>
                <a:cs typeface="Calibri"/>
                <a:sym typeface="Calibri"/>
              </a:rPr>
              <a:t>Equipo receptor</a:t>
            </a:r>
            <a:endParaRPr/>
          </a:p>
        </p:txBody>
      </p:sp>
      <p:sp>
        <p:nvSpPr>
          <p:cNvPr id="1117" name="Google Shape;1117;p15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151</a:t>
            </a:fld>
            <a:endParaRPr/>
          </a:p>
        </p:txBody>
      </p:sp>
      <p:pic>
        <p:nvPicPr>
          <p:cNvPr id="1118" name="Google Shape;1118;p151"/>
          <p:cNvPicPr preferRelativeResize="0"/>
          <p:nvPr/>
        </p:nvPicPr>
        <p:blipFill rotWithShape="1">
          <a:blip r:embed="rId3">
            <a:alphaModFix/>
          </a:blip>
          <a:srcRect/>
          <a:stretch/>
        </p:blipFill>
        <p:spPr>
          <a:xfrm>
            <a:off x="1820670" y="1237951"/>
            <a:ext cx="8303378" cy="4382098"/>
          </a:xfrm>
          <a:prstGeom prst="rect">
            <a:avLst/>
          </a:prstGeom>
          <a:noFill/>
          <a:ln>
            <a:noFill/>
          </a:ln>
        </p:spPr>
      </p:pic>
    </p:spTree>
    <p:extLst>
      <p:ext uri="{BB962C8B-B14F-4D97-AF65-F5344CB8AC3E}">
        <p14:creationId xmlns:p14="http://schemas.microsoft.com/office/powerpoint/2010/main" val="5091211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52"/>
          <p:cNvSpPr txBox="1"/>
          <p:nvPr/>
        </p:nvSpPr>
        <p:spPr>
          <a:xfrm>
            <a:off x="1219200" y="234675"/>
            <a:ext cx="9753600" cy="612475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Violaciones de NVZ</a:t>
            </a:r>
            <a:endParaRPr sz="4400" b="0" i="0" u="none" strike="noStrike" cap="none">
              <a:solidFill>
                <a:srgbClr val="000000"/>
              </a:solidFill>
              <a:latin typeface="Calibri"/>
              <a:ea typeface="Calibri"/>
              <a:cs typeface="Calibri"/>
              <a:sym typeface="Calibri"/>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600"/>
              <a:buFont typeface="Arial"/>
              <a:buChar char="•"/>
            </a:pPr>
            <a:r>
              <a:rPr lang="es" sz="3600" b="1" i="0" u="none" strike="noStrike" cap="none">
                <a:solidFill>
                  <a:srgbClr val="FF0000"/>
                </a:solidFill>
                <a:latin typeface="Calibri"/>
                <a:ea typeface="Calibri"/>
                <a:cs typeface="Calibri"/>
                <a:sym typeface="Calibri"/>
              </a:rPr>
              <a:t>Su responsabilidad principal</a:t>
            </a:r>
            <a:endParaRPr sz="3600" b="0" i="0" u="none" strike="noStrike" cap="none">
              <a:solidFill>
                <a:srgbClr val="FF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Antes, durante o después de una volea</a:t>
            </a:r>
            <a:endParaRPr/>
          </a:p>
          <a:p>
            <a:pPr marL="1608138" marR="0" lvl="1" indent="-704850"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Cualquier cosa que el jugador esté </a:t>
            </a:r>
            <a:r>
              <a:rPr lang="es" sz="3600" b="0" i="0" u="none" strike="noStrike" cap="none">
                <a:solidFill>
                  <a:srgbClr val="FF0000"/>
                </a:solidFill>
                <a:latin typeface="Calibri"/>
                <a:ea typeface="Calibri"/>
                <a:cs typeface="Calibri"/>
                <a:sym typeface="Calibri"/>
              </a:rPr>
              <a:t>usando, transportando </a:t>
            </a:r>
            <a:r>
              <a:rPr lang="es" sz="3600" b="0" i="0" u="none" strike="noStrike" cap="none">
                <a:solidFill>
                  <a:srgbClr val="18579B"/>
                </a:solidFill>
                <a:latin typeface="Calibri"/>
                <a:ea typeface="Calibri"/>
                <a:cs typeface="Calibri"/>
                <a:sym typeface="Calibri"/>
              </a:rPr>
              <a:t>o </a:t>
            </a:r>
            <a:r>
              <a:rPr lang="es" sz="3600" b="0" i="0" u="none" strike="noStrike" cap="none">
                <a:solidFill>
                  <a:srgbClr val="FF0000"/>
                </a:solidFill>
                <a:latin typeface="Calibri"/>
                <a:ea typeface="Calibri"/>
                <a:cs typeface="Calibri"/>
                <a:sym typeface="Calibri"/>
              </a:rPr>
              <a:t>esté en contacto </a:t>
            </a:r>
            <a:r>
              <a:rPr lang="es" sz="3600" b="0" i="0" u="none" strike="noStrike" cap="none">
                <a:solidFill>
                  <a:srgbClr val="18579B"/>
                </a:solidFill>
                <a:latin typeface="Calibri"/>
                <a:ea typeface="Calibri"/>
                <a:cs typeface="Calibri"/>
                <a:sym typeface="Calibri"/>
              </a:rPr>
              <a:t>, toca la NVZ</a:t>
            </a:r>
            <a:endParaRPr/>
          </a:p>
          <a:p>
            <a:pPr marL="1608138" marR="0" lvl="1" indent="-704850"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Mire el impulso de cerca</a:t>
            </a:r>
            <a:endParaRPr sz="36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      </a:t>
            </a:r>
            <a:r>
              <a:rPr lang="es" sz="3600" b="1" i="0" u="none" strike="noStrike" cap="none">
                <a:solidFill>
                  <a:srgbClr val="18579B"/>
                </a:solidFill>
                <a:latin typeface="Calibri"/>
                <a:ea typeface="Calibri"/>
                <a:cs typeface="Calibri"/>
                <a:sym typeface="Calibri"/>
              </a:rPr>
              <a:t>Llamar falla inmediatamente </a:t>
            </a:r>
            <a:r>
              <a:rPr lang="es" sz="3600" b="0" i="0" u="none" strike="noStrike" cap="none">
                <a:solidFill>
                  <a:srgbClr val="18579B"/>
                </a:solidFill>
                <a:latin typeface="Calibri"/>
                <a:ea typeface="Calibri"/>
                <a:cs typeface="Calibri"/>
                <a:sym typeface="Calibri"/>
              </a:rPr>
              <a:t>: si </a:t>
            </a:r>
            <a:r>
              <a:rPr lang="es" sz="3600" b="0" i="0" u="none" strike="noStrike" cap="none">
                <a:solidFill>
                  <a:srgbClr val="FF0000"/>
                </a:solidFill>
                <a:latin typeface="Calibri"/>
                <a:ea typeface="Calibri"/>
                <a:cs typeface="Calibri"/>
                <a:sym typeface="Calibri"/>
              </a:rPr>
              <a:t>vio </a:t>
            </a:r>
            <a:r>
              <a:rPr lang="es" sz="3600" b="0" i="0" u="none" strike="noStrike" cap="none">
                <a:solidFill>
                  <a:srgbClr val="18579B"/>
                </a:solidFill>
                <a:latin typeface="Calibri"/>
                <a:ea typeface="Calibri"/>
                <a:cs typeface="Calibri"/>
                <a:sym typeface="Calibri"/>
              </a:rPr>
              <a:t>una infracción </a:t>
            </a:r>
            <a:r>
              <a:rPr lang="es" sz="3600" b="0" i="0" u="none" strike="noStrike" cap="none">
                <a:solidFill>
                  <a:srgbClr val="FF0000"/>
                </a:solidFill>
                <a:latin typeface="Calibri"/>
                <a:ea typeface="Calibri"/>
                <a:cs typeface="Calibri"/>
                <a:sym typeface="Calibri"/>
              </a:rPr>
              <a:t>pero no la llamó </a:t>
            </a:r>
            <a:r>
              <a:rPr lang="es" sz="3600" b="0" i="0" u="none" strike="noStrike" cap="none">
                <a:solidFill>
                  <a:srgbClr val="18579B"/>
                </a:solidFill>
                <a:latin typeface="Calibri"/>
                <a:ea typeface="Calibri"/>
                <a:cs typeface="Calibri"/>
                <a:sym typeface="Calibri"/>
              </a:rPr>
              <a:t>y la jugada continúa, igual </a:t>
            </a:r>
            <a:r>
              <a:rPr lang="es" sz="3600" b="0" i="0" u="none" strike="noStrike" cap="none">
                <a:solidFill>
                  <a:srgbClr val="FF0000"/>
                </a:solidFill>
                <a:latin typeface="Calibri"/>
                <a:ea typeface="Calibri"/>
                <a:cs typeface="Calibri"/>
                <a:sym typeface="Calibri"/>
              </a:rPr>
              <a:t>llámela una vez que se dé cuenta.</a:t>
            </a:r>
            <a:endParaRPr/>
          </a:p>
        </p:txBody>
      </p:sp>
      <p:sp>
        <p:nvSpPr>
          <p:cNvPr id="1124" name="Google Shape;1124;p15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152</a:t>
            </a:fld>
            <a:endParaRPr/>
          </a:p>
        </p:txBody>
      </p:sp>
    </p:spTree>
    <p:extLst>
      <p:ext uri="{BB962C8B-B14F-4D97-AF65-F5344CB8AC3E}">
        <p14:creationId xmlns:p14="http://schemas.microsoft.com/office/powerpoint/2010/main" val="11967312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53"/>
          <p:cNvSpPr txBox="1"/>
          <p:nvPr/>
        </p:nvSpPr>
        <p:spPr>
          <a:xfrm>
            <a:off x="1219200" y="659011"/>
            <a:ext cx="9753600" cy="427809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Disparos NVZ</a:t>
            </a:r>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804863" marR="0" lvl="0" indent="-620713" algn="l" rtl="0">
              <a:lnSpc>
                <a:spcPct val="100000"/>
              </a:lnSpc>
              <a:spcBef>
                <a:spcPts val="0"/>
              </a:spcBef>
              <a:spcAft>
                <a:spcPts val="0"/>
              </a:spcAft>
              <a:buClr>
                <a:srgbClr val="FF0000"/>
              </a:buClr>
              <a:buSzPts val="3600"/>
              <a:buFont typeface="Arial"/>
              <a:buChar char="•"/>
            </a:pPr>
            <a:r>
              <a:rPr lang="es" sz="3600" b="1" i="1" u="none" strike="noStrike" cap="none">
                <a:solidFill>
                  <a:srgbClr val="FF0000"/>
                </a:solidFill>
                <a:latin typeface="Calibri"/>
                <a:ea typeface="Calibri"/>
                <a:cs typeface="Calibri"/>
                <a:sym typeface="Calibri"/>
              </a:rPr>
              <a:t>Saltando a través de </a:t>
            </a:r>
            <a:r>
              <a:rPr lang="es" sz="3600" b="1" i="1" u="none" strike="noStrike" cap="none">
                <a:solidFill>
                  <a:srgbClr val="18579B"/>
                </a:solidFill>
                <a:latin typeface="Calibri"/>
                <a:ea typeface="Calibri"/>
                <a:cs typeface="Calibri"/>
                <a:sym typeface="Calibri"/>
              </a:rPr>
              <a:t>NVZ – Jugador:</a:t>
            </a:r>
            <a:endParaRPr sz="3600" b="1" i="1"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1339850" marR="0" lvl="1" indent="-620713" algn="l" rtl="0">
              <a:lnSpc>
                <a:spcPct val="100000"/>
              </a:lnSpc>
              <a:spcBef>
                <a:spcPts val="0"/>
              </a:spcBef>
              <a:spcAft>
                <a:spcPts val="0"/>
              </a:spcAft>
              <a:buClr>
                <a:srgbClr val="FF0000"/>
              </a:buClr>
              <a:buSzPts val="3600"/>
              <a:buFont typeface="Courier New"/>
              <a:buChar char="o"/>
            </a:pPr>
            <a:r>
              <a:rPr lang="es" sz="3600" b="0" i="0" u="none" strike="noStrike" cap="none">
                <a:solidFill>
                  <a:srgbClr val="FF0000"/>
                </a:solidFill>
                <a:latin typeface="Calibri"/>
                <a:ea typeface="Calibri"/>
                <a:cs typeface="Calibri"/>
                <a:sym typeface="Calibri"/>
              </a:rPr>
              <a:t>No se puede tocar </a:t>
            </a:r>
            <a:r>
              <a:rPr lang="es" sz="3600" b="0" i="0" u="none" strike="noStrike" cap="none">
                <a:solidFill>
                  <a:srgbClr val="18579B"/>
                </a:solidFill>
                <a:latin typeface="Calibri"/>
                <a:ea typeface="Calibri"/>
                <a:cs typeface="Calibri"/>
                <a:sym typeface="Calibri"/>
              </a:rPr>
              <a:t>NVZ antes o después del aterrizaje, si la pelota es voleada</a:t>
            </a:r>
            <a:endParaRPr/>
          </a:p>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30" name="Google Shape;1130;p15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153</a:t>
            </a:fld>
            <a:endParaRPr/>
          </a:p>
        </p:txBody>
      </p:sp>
    </p:spTree>
    <p:extLst>
      <p:ext uri="{BB962C8B-B14F-4D97-AF65-F5344CB8AC3E}">
        <p14:creationId xmlns:p14="http://schemas.microsoft.com/office/powerpoint/2010/main" val="35112281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54"/>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136" name="Google Shape;1136;p154"/>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37" name="Google Shape;1137;p154"/>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138" name="Google Shape;1138;p154"/>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39" name="Google Shape;1139;p154"/>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140" name="Google Shape;1140;p154"/>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141" name="Google Shape;1141;p154"/>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42" name="Google Shape;1142;p154"/>
          <p:cNvSpPr txBox="1"/>
          <p:nvPr/>
        </p:nvSpPr>
        <p:spPr>
          <a:xfrm>
            <a:off x="6125955" y="2753057"/>
            <a:ext cx="404388" cy="11963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 sz="2400" b="1" i="0" u="none" strike="noStrike" cap="none">
                <a:solidFill>
                  <a:srgbClr val="000000"/>
                </a:solidFill>
                <a:latin typeface="Source Sans Pro"/>
                <a:ea typeface="Source Sans Pro"/>
                <a:cs typeface="Source Sans Pro"/>
                <a:sym typeface="Source Sans Pro"/>
              </a:rPr>
              <a:t>nordeste</a:t>
            </a:r>
            <a:endParaRPr/>
          </a:p>
          <a:p>
            <a:pPr marL="0" marR="0" lvl="0" indent="0" algn="l" rtl="0">
              <a:lnSpc>
                <a:spcPct val="100000"/>
              </a:lnSpc>
              <a:spcBef>
                <a:spcPts val="0"/>
              </a:spcBef>
              <a:spcAft>
                <a:spcPts val="0"/>
              </a:spcAft>
              <a:buClr>
                <a:srgbClr val="000000"/>
              </a:buClr>
              <a:buSzPts val="2400"/>
              <a:buFont typeface="Source Sans Pro"/>
              <a:buNone/>
            </a:pPr>
            <a:r>
              <a:rPr lang="es" sz="2400" b="1" i="0" u="none" strike="noStrike" cap="none">
                <a:solidFill>
                  <a:srgbClr val="000000"/>
                </a:solidFill>
                <a:latin typeface="Source Sans Pro"/>
                <a:ea typeface="Source Sans Pro"/>
                <a:cs typeface="Source Sans Pro"/>
                <a:sym typeface="Source Sans Pro"/>
              </a:rPr>
              <a:t>T</a:t>
            </a:r>
            <a:endParaRPr/>
          </a:p>
        </p:txBody>
      </p:sp>
      <p:sp>
        <p:nvSpPr>
          <p:cNvPr id="1143" name="Google Shape;1143;p154"/>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s" sz="1800" b="1" i="0" u="none" strike="noStrike" cap="none">
                <a:solidFill>
                  <a:srgbClr val="000000"/>
                </a:solidFill>
                <a:latin typeface="Source Sans Pro"/>
                <a:ea typeface="Source Sans Pro"/>
                <a:cs typeface="Source Sans Pro"/>
                <a:sym typeface="Source Sans Pro"/>
              </a:rPr>
              <a:t>NVZ</a:t>
            </a:r>
            <a:endParaRPr/>
          </a:p>
        </p:txBody>
      </p:sp>
      <p:sp>
        <p:nvSpPr>
          <p:cNvPr id="1144" name="Google Shape;1144;p154"/>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45" name="Google Shape;1145;p154"/>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146" name="Google Shape;1146;p154"/>
          <p:cNvGrpSpPr/>
          <p:nvPr/>
        </p:nvGrpSpPr>
        <p:grpSpPr>
          <a:xfrm>
            <a:off x="4321697" y="4012461"/>
            <a:ext cx="407830" cy="370842"/>
            <a:chOff x="5244" y="-1"/>
            <a:chExt cx="407828" cy="370841"/>
          </a:xfrm>
        </p:grpSpPr>
        <p:sp>
          <p:nvSpPr>
            <p:cNvPr id="1147" name="Google Shape;1147;p154"/>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48" name="Google Shape;1148;p154"/>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s" sz="1800" b="1" i="0" u="none" strike="noStrike" cap="none">
                  <a:solidFill>
                    <a:srgbClr val="215D77"/>
                  </a:solidFill>
                  <a:latin typeface="Source Sans Pro"/>
                  <a:ea typeface="Source Sans Pro"/>
                  <a:cs typeface="Source Sans Pro"/>
                  <a:sym typeface="Source Sans Pro"/>
                </a:rPr>
                <a:t>L</a:t>
              </a:r>
              <a:endParaRPr/>
            </a:p>
          </p:txBody>
        </p:sp>
      </p:grpSp>
      <p:grpSp>
        <p:nvGrpSpPr>
          <p:cNvPr id="1149" name="Google Shape;1149;p154"/>
          <p:cNvGrpSpPr/>
          <p:nvPr/>
        </p:nvGrpSpPr>
        <p:grpSpPr>
          <a:xfrm>
            <a:off x="4378938" y="4607929"/>
            <a:ext cx="364778" cy="370841"/>
            <a:chOff x="4690" y="0"/>
            <a:chExt cx="364776" cy="370840"/>
          </a:xfrm>
        </p:grpSpPr>
        <p:sp>
          <p:nvSpPr>
            <p:cNvPr id="1150" name="Google Shape;1150;p154"/>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1" name="Google Shape;1151;p154"/>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s" sz="1800" b="1" i="0" u="none" strike="noStrike" cap="none">
                  <a:solidFill>
                    <a:srgbClr val="FF0000"/>
                  </a:solidFill>
                  <a:latin typeface="Source Sans Pro"/>
                  <a:ea typeface="Source Sans Pro"/>
                  <a:cs typeface="Source Sans Pro"/>
                  <a:sym typeface="Source Sans Pro"/>
                </a:rPr>
                <a:t>R</a:t>
              </a:r>
              <a:endParaRPr/>
            </a:p>
          </p:txBody>
        </p:sp>
      </p:grpSp>
      <p:sp>
        <p:nvSpPr>
          <p:cNvPr id="1152" name="Google Shape;1152;p154"/>
          <p:cNvSpPr/>
          <p:nvPr/>
        </p:nvSpPr>
        <p:spPr>
          <a:xfrm>
            <a:off x="4670139" y="4933084"/>
            <a:ext cx="523263" cy="671957"/>
          </a:xfrm>
          <a:custGeom>
            <a:avLst/>
            <a:gdLst/>
            <a:ahLst/>
            <a:cxnLst/>
            <a:rect l="l" t="t" r="r" b="b"/>
            <a:pathLst>
              <a:path w="21600" h="21600" extrusionOk="0">
                <a:moveTo>
                  <a:pt x="0" y="0"/>
                </a:moveTo>
                <a:lnTo>
                  <a:pt x="21600" y="21600"/>
                </a:lnTo>
              </a:path>
            </a:pathLst>
          </a:custGeom>
          <a:noFill/>
          <a:ln w="25400" cap="flat" cmpd="sng">
            <a:solidFill>
              <a:schemeClr val="accent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3" name="Google Shape;1153;p154"/>
          <p:cNvSpPr/>
          <p:nvPr/>
        </p:nvSpPr>
        <p:spPr>
          <a:xfrm>
            <a:off x="4637249" y="4322717"/>
            <a:ext cx="1074471" cy="1201497"/>
          </a:xfrm>
          <a:custGeom>
            <a:avLst/>
            <a:gdLst/>
            <a:ahLst/>
            <a:cxnLst/>
            <a:rect l="l" t="t" r="r" b="b"/>
            <a:pathLst>
              <a:path w="21600" h="21600" extrusionOk="0">
                <a:moveTo>
                  <a:pt x="0" y="0"/>
                </a:moveTo>
                <a:lnTo>
                  <a:pt x="21600" y="21600"/>
                </a:lnTo>
              </a:path>
            </a:pathLst>
          </a:custGeom>
          <a:noFill/>
          <a:ln w="25400" cap="flat" cmpd="sng">
            <a:solidFill>
              <a:schemeClr val="accent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4" name="Google Shape;1154;p154"/>
          <p:cNvSpPr/>
          <p:nvPr/>
        </p:nvSpPr>
        <p:spPr>
          <a:xfrm>
            <a:off x="5632834" y="5479562"/>
            <a:ext cx="401233" cy="343646"/>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5" name="Google Shape;1155;p154"/>
          <p:cNvSpPr/>
          <p:nvPr/>
        </p:nvSpPr>
        <p:spPr>
          <a:xfrm>
            <a:off x="5098386" y="5569472"/>
            <a:ext cx="401339" cy="325533"/>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56" name="Google Shape;1156;p154"/>
          <p:cNvSpPr txBox="1"/>
          <p:nvPr/>
        </p:nvSpPr>
        <p:spPr>
          <a:xfrm>
            <a:off x="6520094" y="5567350"/>
            <a:ext cx="1264394"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 sz="2400" b="1" i="0" u="sng" strike="noStrike" cap="none">
                <a:solidFill>
                  <a:srgbClr val="000000"/>
                </a:solidFill>
                <a:latin typeface="Source Sans Pro"/>
                <a:ea typeface="Source Sans Pro"/>
                <a:cs typeface="Source Sans Pro"/>
                <a:sym typeface="Source Sans Pro"/>
              </a:rPr>
              <a:t>LEGAL</a:t>
            </a:r>
            <a:endParaRPr/>
          </a:p>
        </p:txBody>
      </p:sp>
      <p:sp>
        <p:nvSpPr>
          <p:cNvPr id="1157" name="Google Shape;1157;p154"/>
          <p:cNvSpPr txBox="1"/>
          <p:nvPr/>
        </p:nvSpPr>
        <p:spPr>
          <a:xfrm>
            <a:off x="2272073" y="506499"/>
            <a:ext cx="7696725" cy="4597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s" sz="2400" b="1" i="0" u="none" strike="noStrike" cap="none">
                <a:solidFill>
                  <a:srgbClr val="18579B"/>
                </a:solidFill>
                <a:latin typeface="Source Sans Pro"/>
                <a:ea typeface="Source Sans Pro"/>
                <a:cs typeface="Source Sans Pro"/>
                <a:sym typeface="Source Sans Pro"/>
              </a:rPr>
              <a:t>SIN CONTACTO CON NVZ ANTES DE VOLEA</a:t>
            </a:r>
            <a:endParaRPr/>
          </a:p>
        </p:txBody>
      </p:sp>
      <p:sp>
        <p:nvSpPr>
          <p:cNvPr id="1158" name="Google Shape;1158;p15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154</a:t>
            </a:fld>
            <a:endParaRPr/>
          </a:p>
        </p:txBody>
      </p:sp>
    </p:spTree>
    <p:extLst>
      <p:ext uri="{BB962C8B-B14F-4D97-AF65-F5344CB8AC3E}">
        <p14:creationId xmlns:p14="http://schemas.microsoft.com/office/powerpoint/2010/main" val="13848819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55"/>
          <p:cNvSpPr txBox="1"/>
          <p:nvPr/>
        </p:nvSpPr>
        <p:spPr>
          <a:xfrm>
            <a:off x="1886242" y="612845"/>
            <a:ext cx="8419515" cy="483209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Disparos NVZ </a:t>
            </a:r>
            <a:r>
              <a:rPr lang="es" sz="2800" b="1" i="1" u="none" strike="noStrike" cap="none">
                <a:solidFill>
                  <a:srgbClr val="18579B"/>
                </a:solidFill>
                <a:latin typeface="Calibri"/>
                <a:ea typeface="Calibri"/>
                <a:cs typeface="Calibri"/>
                <a:sym typeface="Calibri"/>
              </a:rPr>
              <a:t>(continuación)</a:t>
            </a:r>
            <a:r>
              <a:rPr lang="es" sz="2800" b="1" i="0" u="none" strike="noStrike" cap="none">
                <a:solidFill>
                  <a:srgbClr val="000000"/>
                </a:solidFill>
                <a:latin typeface="Calibri"/>
                <a:ea typeface="Calibri"/>
                <a:cs typeface="Calibri"/>
                <a:sym typeface="Calibri"/>
              </a:rPr>
              <a:t> </a:t>
            </a:r>
            <a:endParaRPr sz="28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571500" marR="0" lvl="0" indent="-571500" algn="l" rtl="0">
              <a:lnSpc>
                <a:spcPct val="100000"/>
              </a:lnSpc>
              <a:spcBef>
                <a:spcPts val="0"/>
              </a:spcBef>
              <a:spcAft>
                <a:spcPts val="0"/>
              </a:spcAft>
              <a:buClr>
                <a:srgbClr val="FF0000"/>
              </a:buClr>
              <a:buSzPts val="3600"/>
              <a:buFont typeface="Arial"/>
              <a:buChar char="•"/>
            </a:pPr>
            <a:r>
              <a:rPr lang="es" sz="3600" b="1" i="1" u="none" strike="noStrike" cap="none">
                <a:solidFill>
                  <a:srgbClr val="FF0000"/>
                </a:solidFill>
                <a:latin typeface="Calibri"/>
                <a:ea typeface="Calibri"/>
                <a:cs typeface="Calibri"/>
                <a:sym typeface="Calibri"/>
              </a:rPr>
              <a:t>Cruzando </a:t>
            </a:r>
            <a:r>
              <a:rPr lang="es" sz="3600" b="1" i="1" u="none" strike="noStrike" cap="none">
                <a:solidFill>
                  <a:srgbClr val="18579B"/>
                </a:solidFill>
                <a:latin typeface="Calibri"/>
                <a:ea typeface="Calibri"/>
                <a:cs typeface="Calibri"/>
                <a:sym typeface="Calibri"/>
              </a:rPr>
              <a:t>NVZ - pies del jugador:</a:t>
            </a:r>
            <a:endParaRPr sz="3600" b="1" i="1" u="none" strike="noStrike" cap="none">
              <a:solidFill>
                <a:srgbClr val="000000"/>
              </a:solidFill>
              <a:latin typeface="Calibri"/>
              <a:ea typeface="Calibri"/>
              <a:cs typeface="Calibri"/>
              <a:sym typeface="Calibri"/>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571500" marR="0" lvl="0" indent="-4445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627063" marR="0" lvl="6" indent="-55562"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Ambos pies </a:t>
            </a:r>
            <a:r>
              <a:rPr lang="es" sz="3600" b="0" i="0" u="none" strike="noStrike" cap="none">
                <a:solidFill>
                  <a:srgbClr val="18579B"/>
                </a:solidFill>
                <a:latin typeface="Calibri"/>
                <a:ea typeface="Calibri"/>
                <a:cs typeface="Calibri"/>
                <a:sym typeface="Calibri"/>
              </a:rPr>
              <a:t>deben tocar la superficie de juego </a:t>
            </a:r>
            <a:r>
              <a:rPr lang="es" sz="3600" b="0" i="0" u="none" strike="noStrike" cap="none">
                <a:solidFill>
                  <a:srgbClr val="FF0000"/>
                </a:solidFill>
                <a:latin typeface="Calibri"/>
                <a:ea typeface="Calibri"/>
                <a:cs typeface="Calibri"/>
                <a:sym typeface="Calibri"/>
              </a:rPr>
              <a:t>fuera de NVZ </a:t>
            </a:r>
            <a:r>
              <a:rPr lang="es" sz="3600" b="0" i="0" u="none" strike="noStrike" cap="none">
                <a:solidFill>
                  <a:srgbClr val="18579B"/>
                </a:solidFill>
                <a:latin typeface="Calibri"/>
                <a:ea typeface="Calibri"/>
                <a:cs typeface="Calibri"/>
                <a:sym typeface="Calibri"/>
              </a:rPr>
              <a:t>antes de que la pelota pueda ser </a:t>
            </a:r>
            <a:r>
              <a:rPr lang="es" sz="3600" b="0" i="0" u="none" strike="noStrike" cap="none">
                <a:solidFill>
                  <a:srgbClr val="FF0000"/>
                </a:solidFill>
                <a:latin typeface="Calibri"/>
                <a:ea typeface="Calibri"/>
                <a:cs typeface="Calibri"/>
                <a:sym typeface="Calibri"/>
              </a:rPr>
              <a:t>legalmente</a:t>
            </a:r>
            <a:endParaRPr/>
          </a:p>
          <a:p>
            <a:pPr marL="571500" marR="0" lvl="6" indent="0" algn="l" rtl="0">
              <a:lnSpc>
                <a:spcPct val="100000"/>
              </a:lnSpc>
              <a:spcBef>
                <a:spcPts val="0"/>
              </a:spcBef>
              <a:spcAft>
                <a:spcPts val="0"/>
              </a:spcAft>
              <a:buClr>
                <a:srgbClr val="FF0000"/>
              </a:buClr>
              <a:buSzPts val="3600"/>
              <a:buFont typeface="Calibri"/>
              <a:buNone/>
            </a:pPr>
            <a:r>
              <a:rPr lang="es" sz="3600" b="0" i="0" u="none" strike="noStrike" cap="none">
                <a:solidFill>
                  <a:srgbClr val="FF0000"/>
                </a:solidFill>
                <a:latin typeface="Calibri"/>
                <a:ea typeface="Calibri"/>
                <a:cs typeface="Calibri"/>
                <a:sym typeface="Calibri"/>
              </a:rPr>
              <a:t>voleado</a:t>
            </a:r>
            <a:endParaRPr sz="3600" b="0" i="0" u="none" strike="noStrike" cap="none">
              <a:solidFill>
                <a:srgbClr val="FF0000"/>
              </a:solidFill>
              <a:latin typeface="Calibri"/>
              <a:ea typeface="Calibri"/>
              <a:cs typeface="Calibri"/>
              <a:sym typeface="Calibri"/>
            </a:endParaRPr>
          </a:p>
          <a:p>
            <a:pPr marL="1028700" marR="0" lvl="1" indent="-444500" algn="l" rtl="0">
              <a:lnSpc>
                <a:spcPct val="100000"/>
              </a:lnSpc>
              <a:spcBef>
                <a:spcPts val="0"/>
              </a:spcBef>
              <a:spcAft>
                <a:spcPts val="0"/>
              </a:spcAft>
              <a:buClr>
                <a:srgbClr val="18579B"/>
              </a:buClr>
              <a:buSzPts val="2000"/>
              <a:buFont typeface="Courier New"/>
              <a:buNone/>
            </a:pPr>
            <a:endParaRPr sz="2000" b="0" i="0" u="none" strike="noStrike" cap="none">
              <a:solidFill>
                <a:srgbClr val="000000"/>
              </a:solidFill>
              <a:latin typeface="Calibri"/>
              <a:ea typeface="Calibri"/>
              <a:cs typeface="Calibri"/>
              <a:sym typeface="Calibri"/>
            </a:endParaRPr>
          </a:p>
        </p:txBody>
      </p:sp>
      <p:sp>
        <p:nvSpPr>
          <p:cNvPr id="1164" name="Google Shape;1164;p15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155</a:t>
            </a:fld>
            <a:endParaRPr/>
          </a:p>
        </p:txBody>
      </p:sp>
    </p:spTree>
    <p:extLst>
      <p:ext uri="{BB962C8B-B14F-4D97-AF65-F5344CB8AC3E}">
        <p14:creationId xmlns:p14="http://schemas.microsoft.com/office/powerpoint/2010/main" val="612253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56"/>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170" name="Google Shape;1170;p156"/>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71" name="Google Shape;1171;p156"/>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172" name="Google Shape;1172;p156"/>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73" name="Google Shape;1173;p156"/>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174" name="Google Shape;1174;p156"/>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175" name="Google Shape;1175;p156"/>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76" name="Google Shape;1176;p156"/>
          <p:cNvSpPr txBox="1"/>
          <p:nvPr/>
        </p:nvSpPr>
        <p:spPr>
          <a:xfrm>
            <a:off x="6177639" y="2734242"/>
            <a:ext cx="404388" cy="11963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 sz="2400" b="1" i="0" u="none" strike="noStrike" cap="none">
                <a:solidFill>
                  <a:srgbClr val="000000"/>
                </a:solidFill>
                <a:latin typeface="Source Sans Pro"/>
                <a:ea typeface="Source Sans Pro"/>
                <a:cs typeface="Source Sans Pro"/>
                <a:sym typeface="Source Sans Pro"/>
              </a:rPr>
              <a:t>nordeste</a:t>
            </a:r>
            <a:endParaRPr/>
          </a:p>
          <a:p>
            <a:pPr marL="0" marR="0" lvl="0" indent="0" algn="l" rtl="0">
              <a:lnSpc>
                <a:spcPct val="100000"/>
              </a:lnSpc>
              <a:spcBef>
                <a:spcPts val="0"/>
              </a:spcBef>
              <a:spcAft>
                <a:spcPts val="0"/>
              </a:spcAft>
              <a:buClr>
                <a:srgbClr val="000000"/>
              </a:buClr>
              <a:buSzPts val="2400"/>
              <a:buFont typeface="Source Sans Pro"/>
              <a:buNone/>
            </a:pPr>
            <a:r>
              <a:rPr lang="es" sz="2400" b="1" i="0" u="none" strike="noStrike" cap="none">
                <a:solidFill>
                  <a:srgbClr val="000000"/>
                </a:solidFill>
                <a:latin typeface="Source Sans Pro"/>
                <a:ea typeface="Source Sans Pro"/>
                <a:cs typeface="Source Sans Pro"/>
                <a:sym typeface="Source Sans Pro"/>
              </a:rPr>
              <a:t>T</a:t>
            </a:r>
            <a:endParaRPr/>
          </a:p>
        </p:txBody>
      </p:sp>
      <p:sp>
        <p:nvSpPr>
          <p:cNvPr id="1177" name="Google Shape;1177;p156"/>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s" sz="1800" b="1" i="0" u="none" strike="noStrike" cap="none">
                <a:solidFill>
                  <a:srgbClr val="000000"/>
                </a:solidFill>
                <a:latin typeface="Source Sans Pro"/>
                <a:ea typeface="Source Sans Pro"/>
                <a:cs typeface="Source Sans Pro"/>
                <a:sym typeface="Source Sans Pro"/>
              </a:rPr>
              <a:t>NVZ</a:t>
            </a:r>
            <a:endParaRPr/>
          </a:p>
        </p:txBody>
      </p:sp>
      <p:sp>
        <p:nvSpPr>
          <p:cNvPr id="1178" name="Google Shape;1178;p156"/>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79" name="Google Shape;1179;p156"/>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180" name="Google Shape;1180;p156"/>
          <p:cNvGrpSpPr/>
          <p:nvPr/>
        </p:nvGrpSpPr>
        <p:grpSpPr>
          <a:xfrm>
            <a:off x="4321697" y="4012461"/>
            <a:ext cx="407830" cy="370842"/>
            <a:chOff x="5244" y="-1"/>
            <a:chExt cx="407828" cy="370841"/>
          </a:xfrm>
        </p:grpSpPr>
        <p:sp>
          <p:nvSpPr>
            <p:cNvPr id="1181" name="Google Shape;1181;p156"/>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82" name="Google Shape;1182;p156"/>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s" sz="1800" b="1" i="0" u="none" strike="noStrike" cap="none">
                  <a:solidFill>
                    <a:srgbClr val="215D77"/>
                  </a:solidFill>
                  <a:latin typeface="Source Sans Pro"/>
                  <a:ea typeface="Source Sans Pro"/>
                  <a:cs typeface="Source Sans Pro"/>
                  <a:sym typeface="Source Sans Pro"/>
                </a:rPr>
                <a:t>L</a:t>
              </a:r>
              <a:endParaRPr/>
            </a:p>
          </p:txBody>
        </p:sp>
      </p:grpSp>
      <p:grpSp>
        <p:nvGrpSpPr>
          <p:cNvPr id="1183" name="Google Shape;1183;p156"/>
          <p:cNvGrpSpPr/>
          <p:nvPr/>
        </p:nvGrpSpPr>
        <p:grpSpPr>
          <a:xfrm>
            <a:off x="4378938" y="4607929"/>
            <a:ext cx="364778" cy="370841"/>
            <a:chOff x="4690" y="0"/>
            <a:chExt cx="364776" cy="370840"/>
          </a:xfrm>
        </p:grpSpPr>
        <p:sp>
          <p:nvSpPr>
            <p:cNvPr id="1184" name="Google Shape;1184;p156"/>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85" name="Google Shape;1185;p156"/>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s" sz="1800" b="1" i="0" u="none" strike="noStrike" cap="none">
                  <a:solidFill>
                    <a:srgbClr val="FF0000"/>
                  </a:solidFill>
                  <a:latin typeface="Source Sans Pro"/>
                  <a:ea typeface="Source Sans Pro"/>
                  <a:cs typeface="Source Sans Pro"/>
                  <a:sym typeface="Source Sans Pro"/>
                </a:rPr>
                <a:t>R</a:t>
              </a:r>
              <a:endParaRPr/>
            </a:p>
          </p:txBody>
        </p:sp>
      </p:grpSp>
      <p:cxnSp>
        <p:nvCxnSpPr>
          <p:cNvPr id="1186" name="Google Shape;1186;p156"/>
          <p:cNvCxnSpPr/>
          <p:nvPr/>
        </p:nvCxnSpPr>
        <p:spPr>
          <a:xfrm>
            <a:off x="4642494" y="4954950"/>
            <a:ext cx="642266" cy="641811"/>
          </a:xfrm>
          <a:prstGeom prst="straightConnector1">
            <a:avLst/>
          </a:prstGeom>
          <a:noFill/>
          <a:ln w="25400" cap="flat" cmpd="sng">
            <a:solidFill>
              <a:schemeClr val="accent1"/>
            </a:solidFill>
            <a:prstDash val="solid"/>
            <a:round/>
            <a:headEnd type="none" w="sm" len="sm"/>
            <a:tailEnd type="triangle" w="med" len="med"/>
          </a:ln>
        </p:spPr>
      </p:cxnSp>
      <p:cxnSp>
        <p:nvCxnSpPr>
          <p:cNvPr id="1187" name="Google Shape;1187;p156"/>
          <p:cNvCxnSpPr/>
          <p:nvPr/>
        </p:nvCxnSpPr>
        <p:spPr>
          <a:xfrm>
            <a:off x="4729526" y="4236239"/>
            <a:ext cx="417453" cy="395511"/>
          </a:xfrm>
          <a:prstGeom prst="straightConnector1">
            <a:avLst/>
          </a:prstGeom>
          <a:noFill/>
          <a:ln w="25400" cap="flat" cmpd="sng">
            <a:solidFill>
              <a:schemeClr val="accent1"/>
            </a:solidFill>
            <a:prstDash val="solid"/>
            <a:round/>
            <a:headEnd type="none" w="sm" len="sm"/>
            <a:tailEnd type="triangle" w="med" len="med"/>
          </a:ln>
        </p:spPr>
      </p:cxnSp>
      <p:sp>
        <p:nvSpPr>
          <p:cNvPr id="1188" name="Google Shape;1188;p156"/>
          <p:cNvSpPr/>
          <p:nvPr/>
        </p:nvSpPr>
        <p:spPr>
          <a:xfrm>
            <a:off x="5065393" y="4560115"/>
            <a:ext cx="401234" cy="343646"/>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89" name="Google Shape;1189;p156"/>
          <p:cNvSpPr/>
          <p:nvPr/>
        </p:nvSpPr>
        <p:spPr>
          <a:xfrm>
            <a:off x="5146978" y="5567350"/>
            <a:ext cx="401339" cy="325533"/>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190" name="Google Shape;1190;p156"/>
          <p:cNvSpPr txBox="1"/>
          <p:nvPr/>
        </p:nvSpPr>
        <p:spPr>
          <a:xfrm>
            <a:off x="6520094" y="5567350"/>
            <a:ext cx="1112229"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 sz="2400" b="1" i="0" u="sng" strike="noStrike" cap="none">
                <a:solidFill>
                  <a:srgbClr val="000000"/>
                </a:solidFill>
                <a:latin typeface="Source Sans Pro"/>
                <a:ea typeface="Source Sans Pro"/>
                <a:cs typeface="Source Sans Pro"/>
                <a:sym typeface="Source Sans Pro"/>
              </a:rPr>
              <a:t>FALLA</a:t>
            </a:r>
            <a:endParaRPr/>
          </a:p>
        </p:txBody>
      </p:sp>
      <p:sp>
        <p:nvSpPr>
          <p:cNvPr id="1191" name="Google Shape;1191;p156"/>
          <p:cNvSpPr txBox="1"/>
          <p:nvPr/>
        </p:nvSpPr>
        <p:spPr>
          <a:xfrm>
            <a:off x="2074217" y="252248"/>
            <a:ext cx="8106631" cy="8280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s" sz="2400" b="1" i="0" u="none" strike="noStrike" cap="none">
                <a:solidFill>
                  <a:srgbClr val="18579B"/>
                </a:solidFill>
                <a:latin typeface="Source Sans Pro"/>
                <a:ea typeface="Source Sans Pro"/>
                <a:cs typeface="Source Sans Pro"/>
                <a:sym typeface="Source Sans Pro"/>
              </a:rPr>
              <a:t>BALÓN DE VOLEA </a:t>
            </a:r>
            <a:r>
              <a:rPr lang="es" sz="2400" b="1" i="0" u="sng" strike="noStrike" cap="none">
                <a:solidFill>
                  <a:srgbClr val="18579B"/>
                </a:solidFill>
                <a:latin typeface="Source Sans Pro"/>
                <a:ea typeface="Source Sans Pro"/>
                <a:cs typeface="Source Sans Pro"/>
                <a:sym typeface="Source Sans Pro"/>
              </a:rPr>
              <a:t>ANTES DE QUE </a:t>
            </a:r>
            <a:r>
              <a:rPr lang="es" sz="2400" b="1" i="0" u="none" strike="noStrike" cap="none">
                <a:solidFill>
                  <a:srgbClr val="18579B"/>
                </a:solidFill>
                <a:latin typeface="Source Sans Pro"/>
                <a:ea typeface="Source Sans Pro"/>
                <a:cs typeface="Source Sans Pro"/>
                <a:sym typeface="Source Sans Pro"/>
              </a:rPr>
              <a:t>AMBOS PIES HAGAN CONTACTO FUERA DE NVZ</a:t>
            </a:r>
            <a:endParaRPr/>
          </a:p>
        </p:txBody>
      </p:sp>
      <p:sp>
        <p:nvSpPr>
          <p:cNvPr id="1192" name="Google Shape;1192;p15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156</a:t>
            </a:fld>
            <a:endParaRPr/>
          </a:p>
        </p:txBody>
      </p:sp>
    </p:spTree>
    <p:extLst>
      <p:ext uri="{BB962C8B-B14F-4D97-AF65-F5344CB8AC3E}">
        <p14:creationId xmlns:p14="http://schemas.microsoft.com/office/powerpoint/2010/main" val="11614783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57"/>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198" name="Google Shape;1198;p157"/>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199" name="Google Shape;1199;p157"/>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200" name="Google Shape;1200;p157"/>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01" name="Google Shape;1201;p157"/>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202" name="Google Shape;1202;p157"/>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203" name="Google Shape;1203;p157"/>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04" name="Google Shape;1204;p157"/>
          <p:cNvSpPr txBox="1"/>
          <p:nvPr/>
        </p:nvSpPr>
        <p:spPr>
          <a:xfrm>
            <a:off x="6213456" y="2753057"/>
            <a:ext cx="404388" cy="11963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 sz="2400" b="1" i="0" u="none" strike="noStrike" cap="none">
                <a:solidFill>
                  <a:srgbClr val="000000"/>
                </a:solidFill>
                <a:latin typeface="Source Sans Pro"/>
                <a:ea typeface="Source Sans Pro"/>
                <a:cs typeface="Source Sans Pro"/>
                <a:sym typeface="Source Sans Pro"/>
              </a:rPr>
              <a:t>nordeste</a:t>
            </a:r>
            <a:endParaRPr/>
          </a:p>
          <a:p>
            <a:pPr marL="0" marR="0" lvl="0" indent="0" algn="l" rtl="0">
              <a:lnSpc>
                <a:spcPct val="100000"/>
              </a:lnSpc>
              <a:spcBef>
                <a:spcPts val="0"/>
              </a:spcBef>
              <a:spcAft>
                <a:spcPts val="0"/>
              </a:spcAft>
              <a:buClr>
                <a:srgbClr val="000000"/>
              </a:buClr>
              <a:buSzPts val="2400"/>
              <a:buFont typeface="Source Sans Pro"/>
              <a:buNone/>
            </a:pPr>
            <a:r>
              <a:rPr lang="es" sz="2400" b="1" i="0" u="none" strike="noStrike" cap="none">
                <a:solidFill>
                  <a:srgbClr val="000000"/>
                </a:solidFill>
                <a:latin typeface="Source Sans Pro"/>
                <a:ea typeface="Source Sans Pro"/>
                <a:cs typeface="Source Sans Pro"/>
                <a:sym typeface="Source Sans Pro"/>
              </a:rPr>
              <a:t>T</a:t>
            </a:r>
            <a:endParaRPr/>
          </a:p>
        </p:txBody>
      </p:sp>
      <p:sp>
        <p:nvSpPr>
          <p:cNvPr id="1205" name="Google Shape;1205;p157"/>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s" sz="1800" b="1" i="0" u="none" strike="noStrike" cap="none">
                <a:solidFill>
                  <a:srgbClr val="000000"/>
                </a:solidFill>
                <a:latin typeface="Source Sans Pro"/>
                <a:ea typeface="Source Sans Pro"/>
                <a:cs typeface="Source Sans Pro"/>
                <a:sym typeface="Source Sans Pro"/>
              </a:rPr>
              <a:t>NVZ</a:t>
            </a:r>
            <a:endParaRPr/>
          </a:p>
        </p:txBody>
      </p:sp>
      <p:sp>
        <p:nvSpPr>
          <p:cNvPr id="1206" name="Google Shape;1206;p157"/>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07" name="Google Shape;1207;p157"/>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208" name="Google Shape;1208;p157"/>
          <p:cNvGrpSpPr/>
          <p:nvPr/>
        </p:nvGrpSpPr>
        <p:grpSpPr>
          <a:xfrm>
            <a:off x="4321697" y="4012461"/>
            <a:ext cx="407830" cy="370842"/>
            <a:chOff x="5244" y="-1"/>
            <a:chExt cx="407828" cy="370841"/>
          </a:xfrm>
        </p:grpSpPr>
        <p:sp>
          <p:nvSpPr>
            <p:cNvPr id="1209" name="Google Shape;1209;p157"/>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0" name="Google Shape;1210;p157"/>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s" sz="1800" b="1" i="0" u="none" strike="noStrike" cap="none">
                  <a:solidFill>
                    <a:srgbClr val="215D77"/>
                  </a:solidFill>
                  <a:latin typeface="Source Sans Pro"/>
                  <a:ea typeface="Source Sans Pro"/>
                  <a:cs typeface="Source Sans Pro"/>
                  <a:sym typeface="Source Sans Pro"/>
                </a:rPr>
                <a:t>L</a:t>
              </a:r>
              <a:endParaRPr/>
            </a:p>
          </p:txBody>
        </p:sp>
      </p:grpSp>
      <p:grpSp>
        <p:nvGrpSpPr>
          <p:cNvPr id="1211" name="Google Shape;1211;p157"/>
          <p:cNvGrpSpPr/>
          <p:nvPr/>
        </p:nvGrpSpPr>
        <p:grpSpPr>
          <a:xfrm>
            <a:off x="4378938" y="4607929"/>
            <a:ext cx="364778" cy="370841"/>
            <a:chOff x="4690" y="0"/>
            <a:chExt cx="364776" cy="370840"/>
          </a:xfrm>
        </p:grpSpPr>
        <p:sp>
          <p:nvSpPr>
            <p:cNvPr id="1212" name="Google Shape;1212;p157"/>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3" name="Google Shape;1213;p157"/>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s" sz="1800" b="1" i="0" u="none" strike="noStrike" cap="none">
                  <a:solidFill>
                    <a:srgbClr val="FF0000"/>
                  </a:solidFill>
                  <a:latin typeface="Source Sans Pro"/>
                  <a:ea typeface="Source Sans Pro"/>
                  <a:cs typeface="Source Sans Pro"/>
                  <a:sym typeface="Source Sans Pro"/>
                </a:rPr>
                <a:t>R</a:t>
              </a:r>
              <a:endParaRPr/>
            </a:p>
          </p:txBody>
        </p:sp>
      </p:grpSp>
      <p:cxnSp>
        <p:nvCxnSpPr>
          <p:cNvPr id="1214" name="Google Shape;1214;p157"/>
          <p:cNvCxnSpPr/>
          <p:nvPr/>
        </p:nvCxnSpPr>
        <p:spPr>
          <a:xfrm>
            <a:off x="4642494" y="4954950"/>
            <a:ext cx="642266" cy="641811"/>
          </a:xfrm>
          <a:prstGeom prst="straightConnector1">
            <a:avLst/>
          </a:prstGeom>
          <a:noFill/>
          <a:ln w="25400" cap="flat" cmpd="sng">
            <a:solidFill>
              <a:schemeClr val="accent1"/>
            </a:solidFill>
            <a:prstDash val="solid"/>
            <a:round/>
            <a:headEnd type="none" w="sm" len="sm"/>
            <a:tailEnd type="triangle" w="med" len="med"/>
          </a:ln>
        </p:spPr>
      </p:cxnSp>
      <p:cxnSp>
        <p:nvCxnSpPr>
          <p:cNvPr id="1215" name="Google Shape;1215;p157"/>
          <p:cNvCxnSpPr/>
          <p:nvPr/>
        </p:nvCxnSpPr>
        <p:spPr>
          <a:xfrm>
            <a:off x="4729526" y="4236239"/>
            <a:ext cx="417453" cy="395511"/>
          </a:xfrm>
          <a:prstGeom prst="straightConnector1">
            <a:avLst/>
          </a:prstGeom>
          <a:noFill/>
          <a:ln w="25400" cap="flat" cmpd="sng">
            <a:solidFill>
              <a:schemeClr val="accent1"/>
            </a:solidFill>
            <a:prstDash val="solid"/>
            <a:round/>
            <a:headEnd type="none" w="sm" len="sm"/>
            <a:tailEnd type="triangle" w="med" len="med"/>
          </a:ln>
        </p:spPr>
      </p:cxnSp>
      <p:sp>
        <p:nvSpPr>
          <p:cNvPr id="1216" name="Google Shape;1216;p157"/>
          <p:cNvSpPr/>
          <p:nvPr/>
        </p:nvSpPr>
        <p:spPr>
          <a:xfrm>
            <a:off x="5065393" y="4560115"/>
            <a:ext cx="401234" cy="343646"/>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7" name="Google Shape;1217;p157"/>
          <p:cNvSpPr/>
          <p:nvPr/>
        </p:nvSpPr>
        <p:spPr>
          <a:xfrm>
            <a:off x="5146978" y="5567350"/>
            <a:ext cx="401339" cy="325533"/>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18" name="Google Shape;1218;p157"/>
          <p:cNvSpPr txBox="1"/>
          <p:nvPr/>
        </p:nvSpPr>
        <p:spPr>
          <a:xfrm>
            <a:off x="7602422" y="5431218"/>
            <a:ext cx="1254120"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 sz="2400" b="1" i="0" u="sng" strike="noStrike" cap="none">
                <a:solidFill>
                  <a:srgbClr val="000000"/>
                </a:solidFill>
                <a:latin typeface="Source Sans Pro"/>
                <a:ea typeface="Source Sans Pro"/>
                <a:cs typeface="Source Sans Pro"/>
                <a:sym typeface="Source Sans Pro"/>
              </a:rPr>
              <a:t>LEGAL</a:t>
            </a:r>
            <a:endParaRPr/>
          </a:p>
        </p:txBody>
      </p:sp>
      <p:sp>
        <p:nvSpPr>
          <p:cNvPr id="1219" name="Google Shape;1219;p157"/>
          <p:cNvSpPr txBox="1"/>
          <p:nvPr/>
        </p:nvSpPr>
        <p:spPr>
          <a:xfrm>
            <a:off x="2074217" y="252248"/>
            <a:ext cx="8106631" cy="8280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s" sz="2400" b="1" i="0" u="none" strike="noStrike" cap="none">
                <a:solidFill>
                  <a:srgbClr val="18579B"/>
                </a:solidFill>
                <a:latin typeface="Source Sans Pro"/>
                <a:ea typeface="Source Sans Pro"/>
                <a:cs typeface="Source Sans Pro"/>
                <a:sym typeface="Source Sans Pro"/>
              </a:rPr>
              <a:t>BALÓN DE VOLEA </a:t>
            </a:r>
            <a:r>
              <a:rPr lang="es" sz="2400" b="1" i="0" u="sng" strike="noStrike" cap="none">
                <a:solidFill>
                  <a:srgbClr val="18579B"/>
                </a:solidFill>
                <a:latin typeface="Source Sans Pro"/>
                <a:ea typeface="Source Sans Pro"/>
                <a:cs typeface="Source Sans Pro"/>
                <a:sym typeface="Source Sans Pro"/>
              </a:rPr>
              <a:t>DESPUÉS DE QUE </a:t>
            </a:r>
            <a:r>
              <a:rPr lang="es" sz="2400" b="1" i="0" u="none" strike="noStrike" cap="none">
                <a:solidFill>
                  <a:srgbClr val="18579B"/>
                </a:solidFill>
                <a:latin typeface="Source Sans Pro"/>
                <a:ea typeface="Source Sans Pro"/>
                <a:cs typeface="Source Sans Pro"/>
                <a:sym typeface="Source Sans Pro"/>
              </a:rPr>
              <a:t>AMBOS PIES HAN TOCADO CONTACTO FUERA DE NVZ</a:t>
            </a:r>
            <a:endParaRPr/>
          </a:p>
        </p:txBody>
      </p:sp>
      <p:cxnSp>
        <p:nvCxnSpPr>
          <p:cNvPr id="1220" name="Google Shape;1220;p157"/>
          <p:cNvCxnSpPr/>
          <p:nvPr/>
        </p:nvCxnSpPr>
        <p:spPr>
          <a:xfrm>
            <a:off x="5435097" y="4859671"/>
            <a:ext cx="354150" cy="707679"/>
          </a:xfrm>
          <a:prstGeom prst="straightConnector1">
            <a:avLst/>
          </a:prstGeom>
          <a:noFill/>
          <a:ln w="25400" cap="flat" cmpd="sng">
            <a:solidFill>
              <a:schemeClr val="accent1"/>
            </a:solidFill>
            <a:prstDash val="solid"/>
            <a:round/>
            <a:headEnd type="none" w="sm" len="sm"/>
            <a:tailEnd type="triangle" w="med" len="med"/>
          </a:ln>
        </p:spPr>
      </p:cxnSp>
      <p:grpSp>
        <p:nvGrpSpPr>
          <p:cNvPr id="1221" name="Google Shape;1221;p157"/>
          <p:cNvGrpSpPr/>
          <p:nvPr/>
        </p:nvGrpSpPr>
        <p:grpSpPr>
          <a:xfrm>
            <a:off x="5690330" y="5531753"/>
            <a:ext cx="375553" cy="370842"/>
            <a:chOff x="4828" y="0"/>
            <a:chExt cx="375552" cy="370841"/>
          </a:xfrm>
        </p:grpSpPr>
        <p:sp>
          <p:nvSpPr>
            <p:cNvPr id="1222" name="Google Shape;1222;p157"/>
            <p:cNvSpPr/>
            <p:nvPr/>
          </p:nvSpPr>
          <p:spPr>
            <a:xfrm>
              <a:off x="4828" y="9710"/>
              <a:ext cx="375552" cy="351419"/>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23" name="Google Shape;1223;p157"/>
            <p:cNvSpPr txBox="1"/>
            <p:nvPr/>
          </p:nvSpPr>
          <p:spPr>
            <a:xfrm>
              <a:off x="94090" y="0"/>
              <a:ext cx="197029"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s" sz="1800" b="1" i="0" u="none" strike="noStrike" cap="none">
                  <a:solidFill>
                    <a:srgbClr val="000000"/>
                  </a:solidFill>
                  <a:latin typeface="Source Sans Pro"/>
                  <a:ea typeface="Source Sans Pro"/>
                  <a:cs typeface="Source Sans Pro"/>
                  <a:sym typeface="Source Sans Pro"/>
                </a:rPr>
                <a:t>X</a:t>
              </a:r>
              <a:endParaRPr/>
            </a:p>
          </p:txBody>
        </p:sp>
      </p:grpSp>
      <p:sp>
        <p:nvSpPr>
          <p:cNvPr id="1224" name="Google Shape;1224;p15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157</a:t>
            </a:fld>
            <a:endParaRPr/>
          </a:p>
        </p:txBody>
      </p:sp>
    </p:spTree>
    <p:extLst>
      <p:ext uri="{BB962C8B-B14F-4D97-AF65-F5344CB8AC3E}">
        <p14:creationId xmlns:p14="http://schemas.microsoft.com/office/powerpoint/2010/main" val="2613966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pic>
        <p:nvPicPr>
          <p:cNvPr id="1229" name="Google Shape;1229;p158"/>
          <p:cNvPicPr preferRelativeResize="0"/>
          <p:nvPr/>
        </p:nvPicPr>
        <p:blipFill rotWithShape="1">
          <a:blip r:embed="rId3">
            <a:alphaModFix/>
          </a:blip>
          <a:srcRect/>
          <a:stretch/>
        </p:blipFill>
        <p:spPr>
          <a:xfrm>
            <a:off x="1046480" y="751968"/>
            <a:ext cx="9166032" cy="5040216"/>
          </a:xfrm>
          <a:prstGeom prst="rect">
            <a:avLst/>
          </a:prstGeom>
          <a:noFill/>
          <a:ln>
            <a:noFill/>
          </a:ln>
        </p:spPr>
      </p:pic>
      <p:sp>
        <p:nvSpPr>
          <p:cNvPr id="1230" name="Google Shape;1230;p15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158</a:t>
            </a:fld>
            <a:endParaRPr/>
          </a:p>
        </p:txBody>
      </p:sp>
      <p:sp>
        <p:nvSpPr>
          <p:cNvPr id="1231" name="Google Shape;1231;p158"/>
          <p:cNvSpPr txBox="1"/>
          <p:nvPr/>
        </p:nvSpPr>
        <p:spPr>
          <a:xfrm>
            <a:off x="1245326" y="-17473"/>
            <a:ext cx="10735659" cy="7694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Disparos NVZ </a:t>
            </a:r>
            <a:r>
              <a:rPr lang="es" sz="2800" b="1" i="1" u="none" strike="noStrike" cap="none">
                <a:solidFill>
                  <a:srgbClr val="18579B"/>
                </a:solidFill>
                <a:latin typeface="Calibri"/>
                <a:ea typeface="Calibri"/>
                <a:cs typeface="Calibri"/>
                <a:sym typeface="Calibri"/>
              </a:rPr>
              <a:t>(continuación)</a:t>
            </a:r>
            <a:r>
              <a:rPr lang="es" sz="2800" b="1" i="0" u="none" strike="noStrike" cap="none">
                <a:solidFill>
                  <a:srgbClr val="000000"/>
                </a:solidFill>
                <a:latin typeface="Calibri"/>
                <a:ea typeface="Calibri"/>
                <a:cs typeface="Calibri"/>
                <a:sym typeface="Calibri"/>
              </a:rPr>
              <a:t> </a:t>
            </a:r>
            <a:r>
              <a:rPr lang="es" sz="2400" b="0" i="1" u="none" strike="noStrike" cap="none">
                <a:solidFill>
                  <a:srgbClr val="18579B"/>
                </a:solidFill>
                <a:latin typeface="Calibri"/>
                <a:ea typeface="Calibri"/>
                <a:cs typeface="Calibri"/>
                <a:sym typeface="Calibri"/>
              </a:rPr>
              <a:t>Saltar y cruzar a través de NVZ</a:t>
            </a:r>
            <a:endParaRPr sz="2400" b="0" i="0" u="none" strike="noStrike" cap="none">
              <a:solidFill>
                <a:srgbClr val="000000"/>
              </a:solidFill>
              <a:latin typeface="Calibri"/>
              <a:ea typeface="Calibri"/>
              <a:cs typeface="Calibri"/>
              <a:sym typeface="Calibri"/>
            </a:endParaRPr>
          </a:p>
        </p:txBody>
      </p:sp>
      <p:sp>
        <p:nvSpPr>
          <p:cNvPr id="1232" name="Google Shape;1232;p158"/>
          <p:cNvSpPr txBox="1"/>
          <p:nvPr/>
        </p:nvSpPr>
        <p:spPr>
          <a:xfrm>
            <a:off x="570411" y="6106032"/>
            <a:ext cx="11051177" cy="89255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Pickleball 411 – Cruzando la NVZ por un Erne (Alex Hamner)</a:t>
            </a: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697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
                                        </p:tgtEl>
                                        <p:attrNameLst>
                                          <p:attrName>style.visibility</p:attrName>
                                        </p:attrNameLst>
                                      </p:cBhvr>
                                      <p:to>
                                        <p:strVal val="visible"/>
                                      </p:to>
                                    </p:set>
                                    <p:animEffect transition="in" filter="fade">
                                      <p:cBhvr>
                                        <p:cTn id="7" dur="5000"/>
                                        <p:tgtEl>
                                          <p:spTgt spid="1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159"/>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38" name="Google Shape;1238;p159"/>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39" name="Google Shape;1239;p15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159</a:t>
            </a:fld>
            <a:endParaRPr/>
          </a:p>
        </p:txBody>
      </p:sp>
      <p:pic>
        <p:nvPicPr>
          <p:cNvPr id="1240" name="Google Shape;1240;p159" title="Was This a Kitchen Foot Fault From Jay Devilliers? - Major League Pickleball Season One"/>
          <p:cNvPicPr preferRelativeResize="0"/>
          <p:nvPr/>
        </p:nvPicPr>
        <p:blipFill rotWithShape="1">
          <a:blip r:embed="rId3">
            <a:alphaModFix/>
          </a:blip>
          <a:srcRect/>
          <a:stretch/>
        </p:blipFill>
        <p:spPr>
          <a:xfrm>
            <a:off x="1402080" y="797428"/>
            <a:ext cx="9492767" cy="5363413"/>
          </a:xfrm>
          <a:prstGeom prst="rect">
            <a:avLst/>
          </a:prstGeom>
          <a:noFill/>
          <a:ln>
            <a:noFill/>
          </a:ln>
        </p:spPr>
      </p:pic>
      <p:sp>
        <p:nvSpPr>
          <p:cNvPr id="1241" name="Google Shape;1241;p159"/>
          <p:cNvSpPr txBox="1"/>
          <p:nvPr/>
        </p:nvSpPr>
        <p:spPr>
          <a:xfrm>
            <a:off x="1886242" y="-74663"/>
            <a:ext cx="841951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Observando la NVZ </a:t>
            </a:r>
            <a:r>
              <a:rPr lang="es" sz="2400" b="0" i="1" u="none" strike="noStrike" cap="none">
                <a:solidFill>
                  <a:srgbClr val="18579B"/>
                </a:solidFill>
                <a:latin typeface="Calibri"/>
                <a:ea typeface="Calibri"/>
                <a:cs typeface="Calibri"/>
                <a:sym typeface="Calibri"/>
              </a:rPr>
              <a:t>– Enfoque del árbitro</a:t>
            </a:r>
            <a:endParaRPr sz="2000" b="0" i="0" u="none" strike="noStrike" cap="none">
              <a:solidFill>
                <a:srgbClr val="000000"/>
              </a:solidFill>
              <a:latin typeface="Calibri"/>
              <a:ea typeface="Calibri"/>
              <a:cs typeface="Calibri"/>
              <a:sym typeface="Calibri"/>
            </a:endParaRPr>
          </a:p>
        </p:txBody>
      </p:sp>
      <p:sp>
        <p:nvSpPr>
          <p:cNvPr id="1242" name="Google Shape;1242;p159"/>
          <p:cNvSpPr txBox="1"/>
          <p:nvPr/>
        </p:nvSpPr>
        <p:spPr>
          <a:xfrm>
            <a:off x="4886461" y="6263491"/>
            <a:ext cx="2006316" cy="461663"/>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400"/>
              <a:buFont typeface="Source Sans Pro"/>
              <a:buNone/>
            </a:pPr>
            <a:r>
              <a:rPr lang="es" sz="2400" b="0" i="0" u="none" strike="noStrike" cap="none">
                <a:solidFill>
                  <a:srgbClr val="18579B"/>
                </a:solidFill>
                <a:latin typeface="Source Sans Pro"/>
                <a:ea typeface="Source Sans Pro"/>
                <a:cs typeface="Source Sans Pro"/>
                <a:sym typeface="Source Sans Pro"/>
              </a:rPr>
              <a:t>jay devilliers</a:t>
            </a:r>
            <a:endParaRPr/>
          </a:p>
        </p:txBody>
      </p:sp>
    </p:spTree>
    <p:extLst>
      <p:ext uri="{BB962C8B-B14F-4D97-AF65-F5344CB8AC3E}">
        <p14:creationId xmlns:p14="http://schemas.microsoft.com/office/powerpoint/2010/main" val="160699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animEffect transition="in" filter="fade">
                                      <p:cBhvr>
                                        <p:cTn id="7" dur="1"/>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6"/>
          <p:cNvSpPr txBox="1">
            <a:spLocks noGrp="1"/>
          </p:cNvSpPr>
          <p:nvPr>
            <p:ph type="body" idx="1"/>
          </p:nvPr>
        </p:nvSpPr>
        <p:spPr>
          <a:xfrm>
            <a:off x="513807" y="97123"/>
            <a:ext cx="11303724" cy="5588714"/>
          </a:xfrm>
          <a:prstGeom prst="rect">
            <a:avLst/>
          </a:prstGeom>
          <a:noFill/>
          <a:ln>
            <a:noFill/>
          </a:ln>
        </p:spPr>
        <p:txBody>
          <a:bodyPr spcFirstLastPara="1" wrap="square" lIns="45700" tIns="45700" rIns="45700" bIns="45700" anchor="t" anchorCtr="0">
            <a:normAutofit/>
          </a:bodyPr>
          <a:lstStyle/>
          <a:p>
            <a:pPr marL="0" lvl="1" indent="349250" algn="ctr" rtl="0">
              <a:lnSpc>
                <a:spcPct val="100000"/>
              </a:lnSpc>
              <a:spcBef>
                <a:spcPts val="0"/>
              </a:spcBef>
              <a:spcAft>
                <a:spcPts val="0"/>
              </a:spcAft>
              <a:buSzPts val="4400"/>
              <a:buFont typeface="Noto Sans Symbols"/>
              <a:buNone/>
            </a:pPr>
            <a:r>
              <a:rPr lang="es" sz="4400"/>
              <a:t>Se trata de aumentar la competencia</a:t>
            </a:r>
            <a:endParaRPr sz="1800"/>
          </a:p>
          <a:p>
            <a:pPr marL="184150" lvl="2" indent="0" algn="ctr" rtl="0">
              <a:lnSpc>
                <a:spcPct val="100000"/>
              </a:lnSpc>
              <a:spcBef>
                <a:spcPts val="600"/>
              </a:spcBef>
              <a:spcAft>
                <a:spcPts val="0"/>
              </a:spcAft>
              <a:buClr>
                <a:srgbClr val="18579B"/>
              </a:buClr>
              <a:buSzPts val="2800"/>
              <a:buNone/>
            </a:pPr>
            <a:r>
              <a:rPr lang="es" sz="2800"/>
              <a:t>Estandarización/Coherencia/Profesionalismo</a:t>
            </a:r>
            <a:endParaRPr/>
          </a:p>
        </p:txBody>
      </p:sp>
      <p:sp>
        <p:nvSpPr>
          <p:cNvPr id="161" name="Google Shape;161;p16"/>
          <p:cNvSpPr txBox="1"/>
          <p:nvPr/>
        </p:nvSpPr>
        <p:spPr>
          <a:xfrm>
            <a:off x="509696" y="1441017"/>
            <a:ext cx="10728959" cy="49859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2" indent="685800" algn="ctr" rtl="0">
              <a:lnSpc>
                <a:spcPct val="100000"/>
              </a:lnSpc>
              <a:spcBef>
                <a:spcPts val="0"/>
              </a:spcBef>
              <a:spcAft>
                <a:spcPts val="0"/>
              </a:spcAft>
              <a:buClr>
                <a:srgbClr val="FF0000"/>
              </a:buClr>
              <a:buSzPts val="3200"/>
              <a:buFont typeface="Calibri"/>
              <a:buNone/>
            </a:pPr>
            <a:r>
              <a:rPr lang="es" sz="3200" b="0" i="1" u="none" strike="noStrike" cap="none">
                <a:solidFill>
                  <a:srgbClr val="FF0000"/>
                </a:solidFill>
                <a:latin typeface="Calibri"/>
                <a:ea typeface="Calibri"/>
                <a:cs typeface="Calibri"/>
                <a:sym typeface="Calibri"/>
              </a:rPr>
              <a:t>El partido se trata de los jugadores y el juego y un torneo exitoso</a:t>
            </a:r>
            <a:endParaRPr/>
          </a:p>
          <a:p>
            <a:pPr marL="0" marR="0" lvl="2" indent="685800" algn="ctr" rtl="0">
              <a:lnSpc>
                <a:spcPct val="100000"/>
              </a:lnSpc>
              <a:spcBef>
                <a:spcPts val="0"/>
              </a:spcBef>
              <a:spcAft>
                <a:spcPts val="0"/>
              </a:spcAft>
              <a:buClr>
                <a:srgbClr val="FF0000"/>
              </a:buClr>
              <a:buSzPts val="3200"/>
              <a:buFont typeface="Calibri"/>
              <a:buNone/>
            </a:pPr>
            <a:r>
              <a:rPr lang="es" sz="3200" b="1" i="1" u="sng" strike="noStrike" cap="none">
                <a:solidFill>
                  <a:srgbClr val="FF0000"/>
                </a:solidFill>
                <a:latin typeface="Calibri"/>
                <a:ea typeface="Calibri"/>
                <a:cs typeface="Calibri"/>
                <a:sym typeface="Calibri"/>
              </a:rPr>
              <a:t>NO </a:t>
            </a:r>
            <a:r>
              <a:rPr lang="es" sz="3200" b="0" i="1" u="none" strike="noStrike" cap="none">
                <a:solidFill>
                  <a:srgbClr val="FF0000"/>
                </a:solidFill>
                <a:latin typeface="Calibri"/>
                <a:ea typeface="Calibri"/>
                <a:cs typeface="Calibri"/>
                <a:sym typeface="Calibri"/>
              </a:rPr>
              <a:t>el árbitro</a:t>
            </a:r>
            <a:endParaRPr/>
          </a:p>
          <a:p>
            <a:pPr marL="0" marR="0" lvl="2" indent="685800" algn="ctr" rtl="0">
              <a:lnSpc>
                <a:spcPct val="100000"/>
              </a:lnSpc>
              <a:spcBef>
                <a:spcPts val="0"/>
              </a:spcBef>
              <a:spcAft>
                <a:spcPts val="0"/>
              </a:spcAft>
              <a:buClr>
                <a:srgbClr val="18579B"/>
              </a:buClr>
              <a:buSzPts val="2400"/>
              <a:buFont typeface="Source Sans Pro"/>
              <a:buNone/>
            </a:pPr>
            <a:endParaRPr sz="2400" b="0" i="1" u="none" strike="noStrike" cap="none">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3600"/>
              <a:buFont typeface="Calibri"/>
              <a:buNone/>
            </a:pPr>
            <a:r>
              <a:rPr lang="es" sz="3600" b="0" i="1" u="none" strike="noStrike" cap="none">
                <a:solidFill>
                  <a:srgbClr val="18579B"/>
                </a:solidFill>
                <a:latin typeface="Calibri"/>
                <a:ea typeface="Calibri"/>
                <a:cs typeface="Calibri"/>
                <a:sym typeface="Calibri"/>
              </a:rPr>
              <a:t>El árbitro es un facilitador</a:t>
            </a:r>
            <a:endParaRPr/>
          </a:p>
          <a:p>
            <a:pPr marL="0" marR="0" lvl="2" indent="685800" algn="ctr" rtl="0">
              <a:lnSpc>
                <a:spcPct val="100000"/>
              </a:lnSpc>
              <a:spcBef>
                <a:spcPts val="0"/>
              </a:spcBef>
              <a:spcAft>
                <a:spcPts val="0"/>
              </a:spcAft>
              <a:buClr>
                <a:srgbClr val="18579B"/>
              </a:buClr>
              <a:buSzPts val="3600"/>
              <a:buFont typeface="Source Sans Pro"/>
              <a:buNone/>
            </a:pPr>
            <a:endParaRPr sz="3600" b="1" i="0" u="none" strike="noStrike" cap="none">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El árbitro más exitoso</a:t>
            </a:r>
            <a:endParaRPr/>
          </a:p>
          <a:p>
            <a:pPr marL="0" marR="0" lvl="2" indent="685800" algn="ctr"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Es el</a:t>
            </a:r>
            <a:endParaRPr/>
          </a:p>
          <a:p>
            <a:pPr marL="0" marR="0" lvl="2" indent="685800" algn="ctr"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Nadie recuerda después del partido</a:t>
            </a:r>
            <a:endParaRPr sz="3600" b="1" i="0" u="none" strike="noStrike" cap="none">
              <a:solidFill>
                <a:srgbClr val="000000"/>
              </a:solidFill>
              <a:latin typeface="Source Sans Pro"/>
              <a:ea typeface="Source Sans Pro"/>
              <a:cs typeface="Source Sans Pro"/>
              <a:sym typeface="Source Sans Pro"/>
            </a:endParaRPr>
          </a:p>
        </p:txBody>
      </p:sp>
      <p:sp>
        <p:nvSpPr>
          <p:cNvPr id="162" name="Google Shape;162;p1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60"/>
          <p:cNvSpPr txBox="1"/>
          <p:nvPr/>
        </p:nvSpPr>
        <p:spPr>
          <a:xfrm>
            <a:off x="1219200" y="457200"/>
            <a:ext cx="9753600" cy="433965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Empujando desde NVZ</a:t>
            </a:r>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903288" marR="0" lvl="0" indent="-719138" algn="l" rtl="0">
              <a:lnSpc>
                <a:spcPct val="100000"/>
              </a:lnSpc>
              <a:spcBef>
                <a:spcPts val="0"/>
              </a:spcBef>
              <a:spcAft>
                <a:spcPts val="0"/>
              </a:spcAft>
              <a:buClr>
                <a:srgbClr val="18579B"/>
              </a:buClr>
              <a:buSzPts val="3600"/>
              <a:buFont typeface="Arial"/>
              <a:buChar char="•"/>
            </a:pPr>
            <a:r>
              <a:rPr lang="es" sz="3600" b="1" i="1" u="none" strike="noStrike" cap="none">
                <a:solidFill>
                  <a:srgbClr val="18579B"/>
                </a:solidFill>
                <a:latin typeface="Calibri"/>
                <a:ea typeface="Calibri"/>
                <a:cs typeface="Calibri"/>
                <a:sym typeface="Calibri"/>
              </a:rPr>
              <a:t>Después de estar en la NVZ:</a:t>
            </a:r>
            <a:endParaRPr sz="3600" b="1" i="1" u="none" strike="noStrike" cap="none">
              <a:solidFill>
                <a:srgbClr val="00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1524000" marR="0" lvl="1" indent="-620713" algn="l" rtl="0">
              <a:lnSpc>
                <a:spcPct val="100000"/>
              </a:lnSpc>
              <a:spcBef>
                <a:spcPts val="0"/>
              </a:spcBef>
              <a:spcAft>
                <a:spcPts val="0"/>
              </a:spcAft>
              <a:buClr>
                <a:srgbClr val="18579B"/>
              </a:buClr>
              <a:buSzPts val="3200"/>
              <a:buFont typeface="Courier New"/>
              <a:buChar char="o"/>
            </a:pPr>
            <a:r>
              <a:rPr lang="es" sz="3200" b="0" i="0" u="none" strike="noStrike" cap="none">
                <a:solidFill>
                  <a:srgbClr val="18579B"/>
                </a:solidFill>
                <a:latin typeface="Calibri"/>
                <a:ea typeface="Calibri"/>
                <a:cs typeface="Calibri"/>
                <a:sym typeface="Calibri"/>
              </a:rPr>
              <a:t>El jugador </a:t>
            </a:r>
            <a:r>
              <a:rPr lang="es" sz="3200" b="0" i="0" u="none" strike="noStrike" cap="none">
                <a:solidFill>
                  <a:srgbClr val="FF0000"/>
                </a:solidFill>
                <a:latin typeface="Calibri"/>
                <a:ea typeface="Calibri"/>
                <a:cs typeface="Calibri"/>
                <a:sym typeface="Calibri"/>
              </a:rPr>
              <a:t>no puede volear legalmente </a:t>
            </a:r>
            <a:r>
              <a:rPr lang="es" sz="3200" b="0" i="0" u="none" strike="noStrike" cap="none">
                <a:solidFill>
                  <a:srgbClr val="18579B"/>
                </a:solidFill>
                <a:latin typeface="Calibri"/>
                <a:ea typeface="Calibri"/>
                <a:cs typeface="Calibri"/>
                <a:sym typeface="Calibri"/>
              </a:rPr>
              <a:t>la pelota hasta que </a:t>
            </a:r>
            <a:r>
              <a:rPr lang="es" sz="3200" b="0" i="0" u="none" strike="noStrike" cap="none">
                <a:solidFill>
                  <a:srgbClr val="FF0000"/>
                </a:solidFill>
                <a:latin typeface="Calibri"/>
                <a:ea typeface="Calibri"/>
                <a:cs typeface="Calibri"/>
                <a:sym typeface="Calibri"/>
              </a:rPr>
              <a:t>ambos pies hayan hecho contacto con </a:t>
            </a:r>
            <a:r>
              <a:rPr lang="es" sz="3200" b="0" i="0" u="none" strike="noStrike" cap="none">
                <a:solidFill>
                  <a:srgbClr val="18579B"/>
                </a:solidFill>
                <a:latin typeface="Calibri"/>
                <a:ea typeface="Calibri"/>
                <a:cs typeface="Calibri"/>
                <a:sym typeface="Calibri"/>
              </a:rPr>
              <a:t>la superficie de juego </a:t>
            </a:r>
            <a:r>
              <a:rPr lang="es" sz="3200" b="0" i="0" u="none" strike="noStrike" cap="none">
                <a:solidFill>
                  <a:srgbClr val="FF0000"/>
                </a:solidFill>
                <a:latin typeface="Calibri"/>
                <a:ea typeface="Calibri"/>
                <a:cs typeface="Calibri"/>
                <a:sym typeface="Calibri"/>
              </a:rPr>
              <a:t>completamente fuera de la NVZ.</a:t>
            </a:r>
            <a:endParaRPr/>
          </a:p>
        </p:txBody>
      </p:sp>
      <p:sp>
        <p:nvSpPr>
          <p:cNvPr id="1248" name="Google Shape;1248;p16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160</a:t>
            </a:fld>
            <a:endParaRPr/>
          </a:p>
        </p:txBody>
      </p:sp>
    </p:spTree>
    <p:extLst>
      <p:ext uri="{BB962C8B-B14F-4D97-AF65-F5344CB8AC3E}">
        <p14:creationId xmlns:p14="http://schemas.microsoft.com/office/powerpoint/2010/main" val="11781606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61"/>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254" name="Google Shape;1254;p161"/>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55" name="Google Shape;1255;p161"/>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256" name="Google Shape;1256;p161"/>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57" name="Google Shape;1257;p161"/>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258" name="Google Shape;1258;p161"/>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259" name="Google Shape;1259;p161"/>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0" name="Google Shape;1260;p161"/>
          <p:cNvSpPr txBox="1"/>
          <p:nvPr/>
        </p:nvSpPr>
        <p:spPr>
          <a:xfrm>
            <a:off x="6177586" y="2753057"/>
            <a:ext cx="404388" cy="11963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 sz="2400" b="1" i="0" u="none" strike="noStrike" cap="none">
                <a:solidFill>
                  <a:srgbClr val="000000"/>
                </a:solidFill>
                <a:latin typeface="Source Sans Pro"/>
                <a:ea typeface="Source Sans Pro"/>
                <a:cs typeface="Source Sans Pro"/>
                <a:sym typeface="Source Sans Pro"/>
              </a:rPr>
              <a:t>nordeste</a:t>
            </a:r>
            <a:endParaRPr/>
          </a:p>
          <a:p>
            <a:pPr marL="0" marR="0" lvl="0" indent="0" algn="l" rtl="0">
              <a:lnSpc>
                <a:spcPct val="100000"/>
              </a:lnSpc>
              <a:spcBef>
                <a:spcPts val="0"/>
              </a:spcBef>
              <a:spcAft>
                <a:spcPts val="0"/>
              </a:spcAft>
              <a:buClr>
                <a:srgbClr val="000000"/>
              </a:buClr>
              <a:buSzPts val="2400"/>
              <a:buFont typeface="Source Sans Pro"/>
              <a:buNone/>
            </a:pPr>
            <a:r>
              <a:rPr lang="es" sz="2400" b="1" i="0" u="none" strike="noStrike" cap="none">
                <a:solidFill>
                  <a:srgbClr val="000000"/>
                </a:solidFill>
                <a:latin typeface="Source Sans Pro"/>
                <a:ea typeface="Source Sans Pro"/>
                <a:cs typeface="Source Sans Pro"/>
                <a:sym typeface="Source Sans Pro"/>
              </a:rPr>
              <a:t>T</a:t>
            </a:r>
            <a:endParaRPr/>
          </a:p>
        </p:txBody>
      </p:sp>
      <p:sp>
        <p:nvSpPr>
          <p:cNvPr id="1261" name="Google Shape;1261;p161"/>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s" sz="1800" b="1" i="0" u="none" strike="noStrike" cap="none">
                <a:solidFill>
                  <a:srgbClr val="000000"/>
                </a:solidFill>
                <a:latin typeface="Source Sans Pro"/>
                <a:ea typeface="Source Sans Pro"/>
                <a:cs typeface="Source Sans Pro"/>
                <a:sym typeface="Source Sans Pro"/>
              </a:rPr>
              <a:t>NVZ</a:t>
            </a:r>
            <a:endParaRPr/>
          </a:p>
        </p:txBody>
      </p:sp>
      <p:sp>
        <p:nvSpPr>
          <p:cNvPr id="1262" name="Google Shape;1262;p161"/>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3" name="Google Shape;1263;p161"/>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264" name="Google Shape;1264;p161"/>
          <p:cNvGrpSpPr/>
          <p:nvPr/>
        </p:nvGrpSpPr>
        <p:grpSpPr>
          <a:xfrm>
            <a:off x="4638477" y="2198240"/>
            <a:ext cx="646285" cy="406263"/>
            <a:chOff x="8310" y="0"/>
            <a:chExt cx="646283" cy="406262"/>
          </a:xfrm>
        </p:grpSpPr>
        <p:sp>
          <p:nvSpPr>
            <p:cNvPr id="1265" name="Google Shape;1265;p161"/>
            <p:cNvSpPr/>
            <p:nvPr/>
          </p:nvSpPr>
          <p:spPr>
            <a:xfrm>
              <a:off x="8310" y="0"/>
              <a:ext cx="646283" cy="406262"/>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6" name="Google Shape;1266;p161"/>
            <p:cNvSpPr txBox="1"/>
            <p:nvPr/>
          </p:nvSpPr>
          <p:spPr>
            <a:xfrm>
              <a:off x="124382" y="17710"/>
              <a:ext cx="414139"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s" sz="1800" b="1" i="0" u="none" strike="noStrike" cap="none">
                  <a:solidFill>
                    <a:srgbClr val="215D77"/>
                  </a:solidFill>
                  <a:latin typeface="Source Sans Pro"/>
                  <a:ea typeface="Source Sans Pro"/>
                  <a:cs typeface="Source Sans Pro"/>
                  <a:sym typeface="Source Sans Pro"/>
                </a:rPr>
                <a:t>L</a:t>
              </a:r>
              <a:endParaRPr/>
            </a:p>
          </p:txBody>
        </p:sp>
      </p:grpSp>
      <p:grpSp>
        <p:nvGrpSpPr>
          <p:cNvPr id="1267" name="Google Shape;1267;p161"/>
          <p:cNvGrpSpPr/>
          <p:nvPr/>
        </p:nvGrpSpPr>
        <p:grpSpPr>
          <a:xfrm>
            <a:off x="4063341" y="2580691"/>
            <a:ext cx="364778" cy="370841"/>
            <a:chOff x="4690" y="0"/>
            <a:chExt cx="364776" cy="370840"/>
          </a:xfrm>
        </p:grpSpPr>
        <p:sp>
          <p:nvSpPr>
            <p:cNvPr id="1268" name="Google Shape;1268;p161"/>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69" name="Google Shape;1269;p161"/>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s" sz="1800" b="1" i="0" u="none" strike="noStrike" cap="none">
                  <a:solidFill>
                    <a:srgbClr val="FF0000"/>
                  </a:solidFill>
                  <a:latin typeface="Source Sans Pro"/>
                  <a:ea typeface="Source Sans Pro"/>
                  <a:cs typeface="Source Sans Pro"/>
                  <a:sym typeface="Source Sans Pro"/>
                </a:rPr>
                <a:t>R</a:t>
              </a:r>
              <a:endParaRPr/>
            </a:p>
          </p:txBody>
        </p:sp>
      </p:grpSp>
      <p:sp>
        <p:nvSpPr>
          <p:cNvPr id="1270" name="Google Shape;1270;p161"/>
          <p:cNvSpPr txBox="1"/>
          <p:nvPr/>
        </p:nvSpPr>
        <p:spPr>
          <a:xfrm>
            <a:off x="4327481" y="5520297"/>
            <a:ext cx="1112229"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 sz="2400" b="1" i="0" u="sng" strike="noStrike" cap="none">
                <a:solidFill>
                  <a:srgbClr val="000000"/>
                </a:solidFill>
                <a:latin typeface="Source Sans Pro"/>
                <a:ea typeface="Source Sans Pro"/>
                <a:cs typeface="Source Sans Pro"/>
                <a:sym typeface="Source Sans Pro"/>
              </a:rPr>
              <a:t>FALLA</a:t>
            </a:r>
            <a:endParaRPr/>
          </a:p>
        </p:txBody>
      </p:sp>
      <p:sp>
        <p:nvSpPr>
          <p:cNvPr id="1271" name="Google Shape;1271;p161"/>
          <p:cNvSpPr txBox="1"/>
          <p:nvPr/>
        </p:nvSpPr>
        <p:spPr>
          <a:xfrm>
            <a:off x="2074217" y="252248"/>
            <a:ext cx="8106631" cy="8280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s" sz="2400" b="1" i="0" u="none" strike="noStrike" cap="none">
                <a:solidFill>
                  <a:srgbClr val="18579B"/>
                </a:solidFill>
                <a:latin typeface="Source Sans Pro"/>
                <a:ea typeface="Source Sans Pro"/>
                <a:cs typeface="Source Sans Pro"/>
                <a:sym typeface="Source Sans Pro"/>
              </a:rPr>
              <a:t>BALÓN DE VOLEA </a:t>
            </a:r>
            <a:r>
              <a:rPr lang="es" sz="2400" b="1" i="0" u="sng" strike="noStrike" cap="none">
                <a:solidFill>
                  <a:srgbClr val="18579B"/>
                </a:solidFill>
                <a:latin typeface="Source Sans Pro"/>
                <a:ea typeface="Source Sans Pro"/>
                <a:cs typeface="Source Sans Pro"/>
                <a:sym typeface="Source Sans Pro"/>
              </a:rPr>
              <a:t>ANTES DE QUE </a:t>
            </a:r>
            <a:r>
              <a:rPr lang="es" sz="2400" b="1" i="0" u="none" strike="noStrike" cap="none">
                <a:solidFill>
                  <a:srgbClr val="18579B"/>
                </a:solidFill>
                <a:latin typeface="Source Sans Pro"/>
                <a:ea typeface="Source Sans Pro"/>
                <a:cs typeface="Source Sans Pro"/>
                <a:sym typeface="Source Sans Pro"/>
              </a:rPr>
              <a:t>AMBOS PIES HAGAN CONTACTO FUERA DE NVZ</a:t>
            </a:r>
            <a:endParaRPr/>
          </a:p>
        </p:txBody>
      </p:sp>
      <p:sp>
        <p:nvSpPr>
          <p:cNvPr id="1272" name="Google Shape;1272;p161"/>
          <p:cNvSpPr txBox="1"/>
          <p:nvPr/>
        </p:nvSpPr>
        <p:spPr>
          <a:xfrm>
            <a:off x="2294932" y="1481961"/>
            <a:ext cx="1905075" cy="12090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r>
              <a:rPr lang="es" sz="1800" b="0" i="0" u="none" strike="noStrike" cap="none">
                <a:solidFill>
                  <a:srgbClr val="18579B"/>
                </a:solidFill>
                <a:latin typeface="Source Sans Pro"/>
                <a:ea typeface="Source Sans Pro"/>
                <a:cs typeface="Source Sans Pro"/>
                <a:sym typeface="Source Sans Pro"/>
              </a:rPr>
              <a:t>PIE IZQUIERDO DE NVZ EN EL AIRE</a:t>
            </a:r>
            <a:endParaRPr/>
          </a:p>
          <a:p>
            <a:pPr marL="0" marR="0" lvl="0" indent="0" algn="ctr" rtl="0">
              <a:lnSpc>
                <a:spcPct val="100000"/>
              </a:lnSpc>
              <a:spcBef>
                <a:spcPts val="0"/>
              </a:spcBef>
              <a:spcAft>
                <a:spcPts val="0"/>
              </a:spcAft>
              <a:buClr>
                <a:srgbClr val="18579B"/>
              </a:buClr>
              <a:buSzPts val="1800"/>
              <a:buFont typeface="Source Sans Pro"/>
              <a:buNone/>
            </a:pPr>
            <a:r>
              <a:rPr lang="es" sz="1800" b="0" i="0" u="none" strike="noStrike" cap="none">
                <a:solidFill>
                  <a:srgbClr val="18579B"/>
                </a:solidFill>
                <a:latin typeface="Source Sans Pro"/>
                <a:ea typeface="Source Sans Pro"/>
                <a:cs typeface="Source Sans Pro"/>
                <a:sym typeface="Source Sans Pro"/>
              </a:rPr>
              <a:t>NO PLANTADO</a:t>
            </a:r>
            <a:endParaRPr/>
          </a:p>
        </p:txBody>
      </p:sp>
      <p:sp>
        <p:nvSpPr>
          <p:cNvPr id="1273" name="Google Shape;1273;p161"/>
          <p:cNvSpPr/>
          <p:nvPr/>
        </p:nvSpPr>
        <p:spPr>
          <a:xfrm>
            <a:off x="4200006" y="2267342"/>
            <a:ext cx="468256" cy="88910"/>
          </a:xfrm>
          <a:custGeom>
            <a:avLst/>
            <a:gdLst/>
            <a:ahLst/>
            <a:cxnLst/>
            <a:rect l="l" t="t" r="r" b="b"/>
            <a:pathLst>
              <a:path w="21600" h="21600" extrusionOk="0">
                <a:moveTo>
                  <a:pt x="0" y="0"/>
                </a:moveTo>
                <a:lnTo>
                  <a:pt x="21600" y="21600"/>
                </a:lnTo>
              </a:path>
            </a:pathLst>
          </a:custGeom>
          <a:noFill/>
          <a:ln w="25400" cap="flat" cmpd="sng">
            <a:solidFill>
              <a:schemeClr val="accent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74" name="Google Shape;1274;p16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161</a:t>
            </a:fld>
            <a:endParaRPr/>
          </a:p>
        </p:txBody>
      </p:sp>
    </p:spTree>
    <p:extLst>
      <p:ext uri="{BB962C8B-B14F-4D97-AF65-F5344CB8AC3E}">
        <p14:creationId xmlns:p14="http://schemas.microsoft.com/office/powerpoint/2010/main" val="27785530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62"/>
          <p:cNvSpPr/>
          <p:nvPr/>
        </p:nvSpPr>
        <p:spPr>
          <a:xfrm>
            <a:off x="2249214" y="1403132"/>
            <a:ext cx="7788165" cy="3862553"/>
          </a:xfrm>
          <a:prstGeom prst="rect">
            <a:avLst/>
          </a:prstGeom>
          <a:no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cxnSp>
        <p:nvCxnSpPr>
          <p:cNvPr id="1280" name="Google Shape;1280;p162"/>
          <p:cNvCxnSpPr/>
          <p:nvPr/>
        </p:nvCxnSpPr>
        <p:spPr>
          <a:xfrm flipH="1">
            <a:off x="6143295"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81" name="Google Shape;1281;p162"/>
          <p:cNvCxnSpPr/>
          <p:nvPr/>
        </p:nvCxnSpPr>
        <p:spPr>
          <a:xfrm flipH="1">
            <a:off x="4803228" y="1481961"/>
            <a:ext cx="1" cy="3862552"/>
          </a:xfrm>
          <a:prstGeom prst="straightConnector1">
            <a:avLst/>
          </a:prstGeom>
          <a:noFill/>
          <a:ln w="25400" cap="flat" cmpd="sng">
            <a:solidFill>
              <a:schemeClr val="accent1"/>
            </a:solidFill>
            <a:prstDash val="solid"/>
            <a:round/>
            <a:headEnd type="none" w="sm" len="sm"/>
            <a:tailEnd type="none" w="sm" len="sm"/>
          </a:ln>
        </p:spPr>
      </p:cxnSp>
      <p:cxnSp>
        <p:nvCxnSpPr>
          <p:cNvPr id="1282" name="Google Shape;1282;p162"/>
          <p:cNvCxnSpPr/>
          <p:nvPr/>
        </p:nvCxnSpPr>
        <p:spPr>
          <a:xfrm>
            <a:off x="7483364" y="1403132"/>
            <a:ext cx="1" cy="3862553"/>
          </a:xfrm>
          <a:prstGeom prst="straightConnector1">
            <a:avLst/>
          </a:prstGeom>
          <a:noFill/>
          <a:ln w="25400" cap="flat" cmpd="sng">
            <a:solidFill>
              <a:schemeClr val="accent1"/>
            </a:solidFill>
            <a:prstDash val="solid"/>
            <a:round/>
            <a:headEnd type="none" w="sm" len="sm"/>
            <a:tailEnd type="none" w="sm" len="sm"/>
          </a:ln>
        </p:spPr>
      </p:cxnSp>
      <p:cxnSp>
        <p:nvCxnSpPr>
          <p:cNvPr id="1283" name="Google Shape;1283;p162"/>
          <p:cNvCxnSpPr/>
          <p:nvPr/>
        </p:nvCxnSpPr>
        <p:spPr>
          <a:xfrm rot="10800000">
            <a:off x="7483364" y="3334408"/>
            <a:ext cx="2554015" cy="1"/>
          </a:xfrm>
          <a:prstGeom prst="straightConnector1">
            <a:avLst/>
          </a:prstGeom>
          <a:noFill/>
          <a:ln w="25400" cap="flat" cmpd="sng">
            <a:solidFill>
              <a:schemeClr val="accent1"/>
            </a:solidFill>
            <a:prstDash val="solid"/>
            <a:round/>
            <a:headEnd type="none" w="sm" len="sm"/>
            <a:tailEnd type="none" w="sm" len="sm"/>
          </a:ln>
        </p:spPr>
      </p:cxnSp>
      <p:cxnSp>
        <p:nvCxnSpPr>
          <p:cNvPr id="1284" name="Google Shape;1284;p162"/>
          <p:cNvCxnSpPr/>
          <p:nvPr/>
        </p:nvCxnSpPr>
        <p:spPr>
          <a:xfrm rot="10800000" flipH="1">
            <a:off x="2249214" y="3334407"/>
            <a:ext cx="2554016" cy="2"/>
          </a:xfrm>
          <a:prstGeom prst="straightConnector1">
            <a:avLst/>
          </a:prstGeom>
          <a:noFill/>
          <a:ln w="25400" cap="flat" cmpd="sng">
            <a:solidFill>
              <a:schemeClr val="accent1"/>
            </a:solidFill>
            <a:prstDash val="solid"/>
            <a:round/>
            <a:headEnd type="none" w="sm" len="sm"/>
            <a:tailEnd type="none" w="sm" len="sm"/>
          </a:ln>
        </p:spPr>
      </p:cxnSp>
      <p:sp>
        <p:nvSpPr>
          <p:cNvPr id="1285" name="Google Shape;1285;p162"/>
          <p:cNvSpPr/>
          <p:nvPr/>
        </p:nvSpPr>
        <p:spPr>
          <a:xfrm>
            <a:off x="6097577" y="1403132"/>
            <a:ext cx="45720" cy="3862553"/>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86" name="Google Shape;1286;p162"/>
          <p:cNvSpPr txBox="1"/>
          <p:nvPr/>
        </p:nvSpPr>
        <p:spPr>
          <a:xfrm>
            <a:off x="6234736" y="2734242"/>
            <a:ext cx="404388" cy="11963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 sz="2400" b="1" i="0" u="none" strike="noStrike" cap="none">
                <a:solidFill>
                  <a:srgbClr val="000000"/>
                </a:solidFill>
                <a:latin typeface="Source Sans Pro"/>
                <a:ea typeface="Source Sans Pro"/>
                <a:cs typeface="Source Sans Pro"/>
                <a:sym typeface="Source Sans Pro"/>
              </a:rPr>
              <a:t>nordeste</a:t>
            </a:r>
            <a:endParaRPr/>
          </a:p>
          <a:p>
            <a:pPr marL="0" marR="0" lvl="0" indent="0" algn="l" rtl="0">
              <a:lnSpc>
                <a:spcPct val="100000"/>
              </a:lnSpc>
              <a:spcBef>
                <a:spcPts val="0"/>
              </a:spcBef>
              <a:spcAft>
                <a:spcPts val="0"/>
              </a:spcAft>
              <a:buClr>
                <a:srgbClr val="000000"/>
              </a:buClr>
              <a:buSzPts val="2400"/>
              <a:buFont typeface="Source Sans Pro"/>
              <a:buNone/>
            </a:pPr>
            <a:r>
              <a:rPr lang="es" sz="2400" b="1" i="0" u="none" strike="noStrike" cap="none">
                <a:solidFill>
                  <a:srgbClr val="000000"/>
                </a:solidFill>
                <a:latin typeface="Source Sans Pro"/>
                <a:ea typeface="Source Sans Pro"/>
                <a:cs typeface="Source Sans Pro"/>
                <a:sym typeface="Source Sans Pro"/>
              </a:rPr>
              <a:t>T</a:t>
            </a:r>
            <a:endParaRPr/>
          </a:p>
        </p:txBody>
      </p:sp>
      <p:sp>
        <p:nvSpPr>
          <p:cNvPr id="1287" name="Google Shape;1287;p162"/>
          <p:cNvSpPr txBox="1"/>
          <p:nvPr/>
        </p:nvSpPr>
        <p:spPr>
          <a:xfrm>
            <a:off x="5731819" y="1071428"/>
            <a:ext cx="696836" cy="3708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s" sz="1800" b="1" i="0" u="none" strike="noStrike" cap="none">
                <a:solidFill>
                  <a:srgbClr val="000000"/>
                </a:solidFill>
                <a:latin typeface="Source Sans Pro"/>
                <a:ea typeface="Source Sans Pro"/>
                <a:cs typeface="Source Sans Pro"/>
                <a:sym typeface="Source Sans Pro"/>
              </a:rPr>
              <a:t>NVZ</a:t>
            </a:r>
            <a:endParaRPr/>
          </a:p>
        </p:txBody>
      </p:sp>
      <p:sp>
        <p:nvSpPr>
          <p:cNvPr id="1288" name="Google Shape;1288;p162"/>
          <p:cNvSpPr/>
          <p:nvPr/>
        </p:nvSpPr>
        <p:spPr>
          <a:xfrm rot="5400000">
            <a:off x="6535100" y="991582"/>
            <a:ext cx="185291" cy="495933"/>
          </a:xfrm>
          <a:custGeom>
            <a:avLst/>
            <a:gdLst/>
            <a:ahLst/>
            <a:cxnLst/>
            <a:rect l="l" t="t" r="r" b="b"/>
            <a:pathLst>
              <a:path w="21600" h="21600" extrusionOk="0">
                <a:moveTo>
                  <a:pt x="0" y="21600"/>
                </a:moveTo>
                <a:lnTo>
                  <a:pt x="0" y="4540"/>
                </a:lnTo>
                <a:cubicBezTo>
                  <a:pt x="0" y="2590"/>
                  <a:pt x="4231" y="1009"/>
                  <a:pt x="9450" y="1009"/>
                </a:cubicBezTo>
                <a:lnTo>
                  <a:pt x="16200" y="1009"/>
                </a:lnTo>
                <a:lnTo>
                  <a:pt x="16200" y="0"/>
                </a:lnTo>
                <a:lnTo>
                  <a:pt x="21600" y="2018"/>
                </a:lnTo>
                <a:lnTo>
                  <a:pt x="16200" y="4035"/>
                </a:lnTo>
                <a:lnTo>
                  <a:pt x="16200" y="3026"/>
                </a:lnTo>
                <a:lnTo>
                  <a:pt x="9450" y="3026"/>
                </a:lnTo>
                <a:cubicBezTo>
                  <a:pt x="7213" y="3026"/>
                  <a:pt x="5400" y="3704"/>
                  <a:pt x="5400" y="4540"/>
                </a:cubicBezTo>
                <a:lnTo>
                  <a:pt x="540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89" name="Google Shape;1289;p162"/>
          <p:cNvSpPr/>
          <p:nvPr/>
        </p:nvSpPr>
        <p:spPr>
          <a:xfrm rot="10800000">
            <a:off x="5284759" y="1166650"/>
            <a:ext cx="401339" cy="185293"/>
          </a:xfrm>
          <a:custGeom>
            <a:avLst/>
            <a:gdLst/>
            <a:ahLst/>
            <a:cxnLst/>
            <a:rect l="l" t="t" r="r" b="b"/>
            <a:pathLst>
              <a:path w="21600" h="21600" extrusionOk="0">
                <a:moveTo>
                  <a:pt x="0" y="16200"/>
                </a:moveTo>
                <a:lnTo>
                  <a:pt x="17860" y="16200"/>
                </a:lnTo>
                <a:lnTo>
                  <a:pt x="17860" y="5400"/>
                </a:lnTo>
                <a:lnTo>
                  <a:pt x="16614" y="5400"/>
                </a:lnTo>
                <a:lnTo>
                  <a:pt x="19107" y="0"/>
                </a:lnTo>
                <a:lnTo>
                  <a:pt x="21600" y="5400"/>
                </a:lnTo>
                <a:lnTo>
                  <a:pt x="20353" y="5400"/>
                </a:lnTo>
                <a:lnTo>
                  <a:pt x="20353" y="21600"/>
                </a:lnTo>
                <a:lnTo>
                  <a:pt x="0" y="21600"/>
                </a:lnTo>
                <a:close/>
              </a:path>
            </a:pathLst>
          </a:cu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grpSp>
        <p:nvGrpSpPr>
          <p:cNvPr id="1290" name="Google Shape;1290;p162"/>
          <p:cNvGrpSpPr/>
          <p:nvPr/>
        </p:nvGrpSpPr>
        <p:grpSpPr>
          <a:xfrm>
            <a:off x="4638479" y="2146823"/>
            <a:ext cx="407829" cy="370842"/>
            <a:chOff x="5244" y="-1"/>
            <a:chExt cx="407828" cy="370841"/>
          </a:xfrm>
        </p:grpSpPr>
        <p:sp>
          <p:nvSpPr>
            <p:cNvPr id="1291" name="Google Shape;1291;p162"/>
            <p:cNvSpPr/>
            <p:nvPr/>
          </p:nvSpPr>
          <p:spPr>
            <a:xfrm>
              <a:off x="5244" y="51412"/>
              <a:ext cx="407828" cy="268015"/>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92" name="Google Shape;1292;p162"/>
            <p:cNvSpPr txBox="1"/>
            <p:nvPr/>
          </p:nvSpPr>
          <p:spPr>
            <a:xfrm>
              <a:off x="97700" y="-1"/>
              <a:ext cx="222915"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215D77"/>
                </a:buClr>
                <a:buSzPts val="1800"/>
                <a:buFont typeface="Source Sans Pro"/>
                <a:buNone/>
              </a:pPr>
              <a:r>
                <a:rPr lang="es" sz="1800" b="1" i="0" u="none" strike="noStrike" cap="none">
                  <a:solidFill>
                    <a:srgbClr val="215D77"/>
                  </a:solidFill>
                  <a:latin typeface="Source Sans Pro"/>
                  <a:ea typeface="Source Sans Pro"/>
                  <a:cs typeface="Source Sans Pro"/>
                  <a:sym typeface="Source Sans Pro"/>
                </a:rPr>
                <a:t>L</a:t>
              </a:r>
              <a:endParaRPr/>
            </a:p>
          </p:txBody>
        </p:sp>
      </p:grpSp>
      <p:grpSp>
        <p:nvGrpSpPr>
          <p:cNvPr id="1293" name="Google Shape;1293;p162"/>
          <p:cNvGrpSpPr/>
          <p:nvPr/>
        </p:nvGrpSpPr>
        <p:grpSpPr>
          <a:xfrm>
            <a:off x="4063341" y="2580691"/>
            <a:ext cx="364778" cy="370841"/>
            <a:chOff x="4690" y="0"/>
            <a:chExt cx="364776" cy="370840"/>
          </a:xfrm>
        </p:grpSpPr>
        <p:sp>
          <p:nvSpPr>
            <p:cNvPr id="1294" name="Google Shape;1294;p162"/>
            <p:cNvSpPr/>
            <p:nvPr/>
          </p:nvSpPr>
          <p:spPr>
            <a:xfrm>
              <a:off x="4690" y="23820"/>
              <a:ext cx="364776" cy="32320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295" name="Google Shape;1295;p162"/>
            <p:cNvSpPr txBox="1"/>
            <p:nvPr/>
          </p:nvSpPr>
          <p:spPr>
            <a:xfrm>
              <a:off x="92884" y="0"/>
              <a:ext cx="188388" cy="37084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s" sz="1800" b="1" i="0" u="none" strike="noStrike" cap="none">
                  <a:solidFill>
                    <a:srgbClr val="FF0000"/>
                  </a:solidFill>
                  <a:latin typeface="Source Sans Pro"/>
                  <a:ea typeface="Source Sans Pro"/>
                  <a:cs typeface="Source Sans Pro"/>
                  <a:sym typeface="Source Sans Pro"/>
                </a:rPr>
                <a:t>R</a:t>
              </a:r>
              <a:endParaRPr/>
            </a:p>
          </p:txBody>
        </p:sp>
      </p:grpSp>
      <p:sp>
        <p:nvSpPr>
          <p:cNvPr id="1296" name="Google Shape;1296;p162"/>
          <p:cNvSpPr txBox="1"/>
          <p:nvPr/>
        </p:nvSpPr>
        <p:spPr>
          <a:xfrm>
            <a:off x="4109061" y="5520297"/>
            <a:ext cx="1330650"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Source Sans Pro"/>
              <a:buNone/>
            </a:pPr>
            <a:r>
              <a:rPr lang="es" sz="2400" b="1" i="0" u="sng" strike="noStrike" cap="none">
                <a:solidFill>
                  <a:srgbClr val="000000"/>
                </a:solidFill>
                <a:latin typeface="Source Sans Pro"/>
                <a:ea typeface="Source Sans Pro"/>
                <a:cs typeface="Source Sans Pro"/>
                <a:sym typeface="Source Sans Pro"/>
              </a:rPr>
              <a:t>LEGAL</a:t>
            </a:r>
            <a:endParaRPr/>
          </a:p>
        </p:txBody>
      </p:sp>
      <p:sp>
        <p:nvSpPr>
          <p:cNvPr id="1297" name="Google Shape;1297;p162"/>
          <p:cNvSpPr txBox="1"/>
          <p:nvPr/>
        </p:nvSpPr>
        <p:spPr>
          <a:xfrm>
            <a:off x="2074217" y="252248"/>
            <a:ext cx="8106631" cy="8280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s" sz="2400" b="1" i="0" u="none" strike="noStrike" cap="none">
                <a:solidFill>
                  <a:srgbClr val="18579B"/>
                </a:solidFill>
                <a:latin typeface="Source Sans Pro"/>
                <a:ea typeface="Source Sans Pro"/>
                <a:cs typeface="Source Sans Pro"/>
                <a:sym typeface="Source Sans Pro"/>
              </a:rPr>
              <a:t>BALÓN DE VOLEA </a:t>
            </a:r>
            <a:r>
              <a:rPr lang="es" sz="2400" b="1" i="0" u="sng" strike="noStrike" cap="none">
                <a:solidFill>
                  <a:srgbClr val="18579B"/>
                </a:solidFill>
                <a:latin typeface="Source Sans Pro"/>
                <a:ea typeface="Source Sans Pro"/>
                <a:cs typeface="Source Sans Pro"/>
                <a:sym typeface="Source Sans Pro"/>
              </a:rPr>
              <a:t>DESPUÉS DE QUE </a:t>
            </a:r>
            <a:r>
              <a:rPr lang="es" sz="2400" b="1" i="0" u="none" strike="noStrike" cap="none">
                <a:solidFill>
                  <a:srgbClr val="18579B"/>
                </a:solidFill>
                <a:latin typeface="Source Sans Pro"/>
                <a:ea typeface="Source Sans Pro"/>
                <a:cs typeface="Source Sans Pro"/>
                <a:sym typeface="Source Sans Pro"/>
              </a:rPr>
              <a:t>AMBOS PIES HAN TOCADO CONTACTO FUERA DE NVZ</a:t>
            </a:r>
            <a:endParaRPr/>
          </a:p>
        </p:txBody>
      </p:sp>
      <p:cxnSp>
        <p:nvCxnSpPr>
          <p:cNvPr id="1298" name="Google Shape;1298;p162"/>
          <p:cNvCxnSpPr/>
          <p:nvPr/>
        </p:nvCxnSpPr>
        <p:spPr>
          <a:xfrm flipH="1">
            <a:off x="4678867" y="2198237"/>
            <a:ext cx="163528" cy="53085"/>
          </a:xfrm>
          <a:prstGeom prst="straightConnector1">
            <a:avLst/>
          </a:prstGeom>
          <a:noFill/>
          <a:ln w="25400" cap="flat" cmpd="sng">
            <a:solidFill>
              <a:schemeClr val="accent1"/>
            </a:solidFill>
            <a:prstDash val="solid"/>
            <a:round/>
            <a:headEnd type="none" w="sm" len="sm"/>
            <a:tailEnd type="triangle" w="med" len="med"/>
          </a:ln>
        </p:spPr>
      </p:cxnSp>
      <p:cxnSp>
        <p:nvCxnSpPr>
          <p:cNvPr id="1299" name="Google Shape;1299;p162"/>
          <p:cNvCxnSpPr/>
          <p:nvPr/>
        </p:nvCxnSpPr>
        <p:spPr>
          <a:xfrm rot="10800000">
            <a:off x="4307404" y="2270549"/>
            <a:ext cx="371464" cy="55404"/>
          </a:xfrm>
          <a:prstGeom prst="straightConnector1">
            <a:avLst/>
          </a:prstGeom>
          <a:noFill/>
          <a:ln w="25400" cap="flat" cmpd="sng">
            <a:solidFill>
              <a:schemeClr val="accent1"/>
            </a:solidFill>
            <a:prstDash val="solid"/>
            <a:round/>
            <a:headEnd type="none" w="sm" len="sm"/>
            <a:tailEnd type="triangle" w="med" len="med"/>
          </a:ln>
        </p:spPr>
      </p:cxnSp>
      <p:grpSp>
        <p:nvGrpSpPr>
          <p:cNvPr id="1300" name="Google Shape;1300;p162"/>
          <p:cNvGrpSpPr/>
          <p:nvPr/>
        </p:nvGrpSpPr>
        <p:grpSpPr>
          <a:xfrm>
            <a:off x="3935941" y="2039359"/>
            <a:ext cx="371465" cy="370842"/>
            <a:chOff x="4776" y="-1"/>
            <a:chExt cx="371464" cy="370841"/>
          </a:xfrm>
        </p:grpSpPr>
        <p:sp>
          <p:nvSpPr>
            <p:cNvPr id="1301" name="Google Shape;1301;p162"/>
            <p:cNvSpPr/>
            <p:nvPr/>
          </p:nvSpPr>
          <p:spPr>
            <a:xfrm>
              <a:off x="4776" y="25505"/>
              <a:ext cx="371464" cy="319830"/>
            </a:xfrm>
            <a:prstGeom prst="heptagon">
              <a:avLst>
                <a:gd name="hf" fmla="val 102572"/>
                <a:gd name="vf" fmla="val 105210"/>
              </a:avLst>
            </a:prstGeom>
            <a:gradFill>
              <a:gsLst>
                <a:gs pos="0">
                  <a:srgbClr val="2080AA"/>
                </a:gs>
                <a:gs pos="69000">
                  <a:srgbClr val="71A4C5"/>
                </a:gs>
                <a:gs pos="100000">
                  <a:srgbClr val="B3CADB"/>
                </a:gs>
              </a:gsLst>
              <a:path path="circle">
                <a:fillToRect r="100000" b="100000"/>
              </a:path>
              <a:tileRect l="-100000" t="-100000"/>
            </a:gra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02" name="Google Shape;1302;p162"/>
            <p:cNvSpPr txBox="1"/>
            <p:nvPr/>
          </p:nvSpPr>
          <p:spPr>
            <a:xfrm>
              <a:off x="93632" y="-1"/>
              <a:ext cx="193752" cy="3708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800"/>
                <a:buFont typeface="Source Sans Pro"/>
                <a:buNone/>
              </a:pPr>
              <a:r>
                <a:rPr lang="es" sz="1800" b="1" i="0" u="none" strike="noStrike" cap="none">
                  <a:solidFill>
                    <a:srgbClr val="FFFFFF"/>
                  </a:solidFill>
                  <a:latin typeface="Source Sans Pro"/>
                  <a:ea typeface="Source Sans Pro"/>
                  <a:cs typeface="Source Sans Pro"/>
                  <a:sym typeface="Source Sans Pro"/>
                </a:rPr>
                <a:t>X</a:t>
              </a:r>
              <a:endParaRPr/>
            </a:p>
          </p:txBody>
        </p:sp>
      </p:grpSp>
      <p:sp>
        <p:nvSpPr>
          <p:cNvPr id="1303" name="Google Shape;1303;p162"/>
          <p:cNvSpPr txBox="1"/>
          <p:nvPr/>
        </p:nvSpPr>
        <p:spPr>
          <a:xfrm>
            <a:off x="2294933" y="1525110"/>
            <a:ext cx="1722689" cy="17678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1800"/>
              <a:buFont typeface="Source Sans Pro"/>
              <a:buNone/>
            </a:pPr>
            <a:r>
              <a:rPr lang="es" sz="1800" b="0" i="0" u="none" strike="noStrike" cap="none">
                <a:solidFill>
                  <a:srgbClr val="18579B"/>
                </a:solidFill>
                <a:latin typeface="Source Sans Pro"/>
                <a:ea typeface="Source Sans Pro"/>
                <a:cs typeface="Source Sans Pro"/>
                <a:sym typeface="Source Sans Pro"/>
              </a:rPr>
              <a:t>PIE IZQUIERDO (X) PLANTADO FUERA DE NVZ ANTES DEL VOLEIBOL</a:t>
            </a:r>
            <a:endParaRPr/>
          </a:p>
        </p:txBody>
      </p:sp>
      <p:sp>
        <p:nvSpPr>
          <p:cNvPr id="1304" name="Google Shape;1304;p16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162</a:t>
            </a:fld>
            <a:endParaRPr/>
          </a:p>
        </p:txBody>
      </p:sp>
    </p:spTree>
    <p:extLst>
      <p:ext uri="{BB962C8B-B14F-4D97-AF65-F5344CB8AC3E}">
        <p14:creationId xmlns:p14="http://schemas.microsoft.com/office/powerpoint/2010/main" val="5792721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63"/>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310" name="Google Shape;1310;p163" title="Dave Weinbach-Fault or No Fault-You Make The Call!  Pickleball Rules"/>
          <p:cNvPicPr preferRelativeResize="0"/>
          <p:nvPr/>
        </p:nvPicPr>
        <p:blipFill rotWithShape="1">
          <a:blip r:embed="rId3">
            <a:alphaModFix/>
          </a:blip>
          <a:srcRect/>
          <a:stretch/>
        </p:blipFill>
        <p:spPr>
          <a:xfrm>
            <a:off x="2062480" y="729050"/>
            <a:ext cx="9006115" cy="5088455"/>
          </a:xfrm>
          <a:prstGeom prst="rect">
            <a:avLst/>
          </a:prstGeom>
          <a:noFill/>
          <a:ln>
            <a:noFill/>
          </a:ln>
        </p:spPr>
      </p:pic>
      <p:sp>
        <p:nvSpPr>
          <p:cNvPr id="1311" name="Google Shape;1311;p16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163</a:t>
            </a:fld>
            <a:endParaRPr/>
          </a:p>
        </p:txBody>
      </p:sp>
      <p:sp>
        <p:nvSpPr>
          <p:cNvPr id="1312" name="Google Shape;1312;p163"/>
          <p:cNvSpPr txBox="1"/>
          <p:nvPr/>
        </p:nvSpPr>
        <p:spPr>
          <a:xfrm>
            <a:off x="2682241" y="57705"/>
            <a:ext cx="614825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Empujando desde NVZ</a:t>
            </a:r>
            <a:endParaRPr/>
          </a:p>
        </p:txBody>
      </p:sp>
      <p:sp>
        <p:nvSpPr>
          <p:cNvPr id="1313" name="Google Shape;1313;p163"/>
          <p:cNvSpPr txBox="1"/>
          <p:nvPr/>
        </p:nvSpPr>
        <p:spPr>
          <a:xfrm>
            <a:off x="969575" y="6025055"/>
            <a:ext cx="5251268" cy="5847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Dave Weinbach/Sarah Ansboury contra</a:t>
            </a:r>
            <a:endParaRPr/>
          </a:p>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Kyle Yates/Christine McGraft</a:t>
            </a:r>
            <a:endParaRPr sz="1800" b="0" i="0" u="none" strike="noStrike" cap="none">
              <a:solidFill>
                <a:srgbClr val="000000"/>
              </a:solidFill>
              <a:latin typeface="Source Sans Pro"/>
              <a:ea typeface="Source Sans Pro"/>
              <a:cs typeface="Source Sans Pro"/>
              <a:sym typeface="Source Sans Pro"/>
            </a:endParaRPr>
          </a:p>
        </p:txBody>
      </p:sp>
      <p:sp>
        <p:nvSpPr>
          <p:cNvPr id="1314" name="Google Shape;1314;p163"/>
          <p:cNvSpPr txBox="1"/>
          <p:nvPr/>
        </p:nvSpPr>
        <p:spPr>
          <a:xfrm>
            <a:off x="5384500" y="5917332"/>
            <a:ext cx="6340139" cy="138499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Dave Weinbach (sombrero rojo/camisa verde-amarilla)</a:t>
            </a:r>
            <a:endParaRPr/>
          </a:p>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¿Culpa o no culpa?</a:t>
            </a:r>
            <a:endParaRPr/>
          </a:p>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(marca de tiempo: desde el inicio y luego se detiene a las 0:45)</a:t>
            </a: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64395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0"/>
                                        </p:tgtEl>
                                        <p:attrNameLst>
                                          <p:attrName>style.visibility</p:attrName>
                                        </p:attrNameLst>
                                      </p:cBhvr>
                                      <p:to>
                                        <p:strVal val="visible"/>
                                      </p:to>
                                    </p:set>
                                    <p:animEffect transition="in" filter="fade">
                                      <p:cBhvr>
                                        <p:cTn id="7" dur="1"/>
                                        <p:tgtEl>
                                          <p:spTgt spid="1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64"/>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320" name="Google Shape;1320;p164" title="Pickleball Rules:  You Make The Call!  Fault or No Fault - with Slow Motion Video"/>
          <p:cNvPicPr preferRelativeResize="0"/>
          <p:nvPr/>
        </p:nvPicPr>
        <p:blipFill rotWithShape="1">
          <a:blip r:embed="rId3">
            <a:alphaModFix/>
          </a:blip>
          <a:srcRect/>
          <a:stretch/>
        </p:blipFill>
        <p:spPr>
          <a:xfrm>
            <a:off x="1807130" y="1091378"/>
            <a:ext cx="8516713" cy="4811943"/>
          </a:xfrm>
          <a:prstGeom prst="rect">
            <a:avLst/>
          </a:prstGeom>
          <a:noFill/>
          <a:ln>
            <a:noFill/>
          </a:ln>
        </p:spPr>
      </p:pic>
      <p:sp>
        <p:nvSpPr>
          <p:cNvPr id="1321" name="Google Shape;1321;p16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164</a:t>
            </a:fld>
            <a:endParaRPr/>
          </a:p>
        </p:txBody>
      </p:sp>
      <p:sp>
        <p:nvSpPr>
          <p:cNvPr id="1322" name="Google Shape;1322;p164"/>
          <p:cNvSpPr txBox="1"/>
          <p:nvPr/>
        </p:nvSpPr>
        <p:spPr>
          <a:xfrm>
            <a:off x="-278674" y="14160"/>
            <a:ext cx="12270377"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Restablecimiento de la posición fuera de la NVZ</a:t>
            </a:r>
            <a:endParaRPr/>
          </a:p>
          <a:p>
            <a:pPr marL="0" marR="0" lvl="0" indent="0" algn="ctr"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Después de un dink y antes de un Volley</a:t>
            </a:r>
            <a:endParaRPr/>
          </a:p>
        </p:txBody>
      </p:sp>
      <p:sp>
        <p:nvSpPr>
          <p:cNvPr id="1323" name="Google Shape;1323;p164"/>
          <p:cNvSpPr txBox="1"/>
          <p:nvPr/>
        </p:nvSpPr>
        <p:spPr>
          <a:xfrm>
            <a:off x="1019215" y="5987627"/>
            <a:ext cx="9831977" cy="126188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000"/>
              <a:buFont typeface="Calibri"/>
              <a:buNone/>
            </a:pPr>
            <a:r>
              <a:rPr lang="es" sz="2000" b="0" i="1" u="none" strike="noStrike" cap="none">
                <a:solidFill>
                  <a:srgbClr val="18579B"/>
                </a:solidFill>
                <a:latin typeface="Calibri"/>
                <a:ea typeface="Calibri"/>
                <a:cs typeface="Calibri"/>
                <a:sym typeface="Calibri"/>
              </a:rPr>
              <a:t>Usted hace la llamada - NVZ - ¿Culpa o no culpa?</a:t>
            </a:r>
            <a:endParaRPr/>
          </a:p>
          <a:p>
            <a:pPr marL="0" marR="0" lvl="0" indent="0" algn="ctr" rtl="0">
              <a:lnSpc>
                <a:spcPct val="100000"/>
              </a:lnSpc>
              <a:spcBef>
                <a:spcPts val="0"/>
              </a:spcBef>
              <a:spcAft>
                <a:spcPts val="0"/>
              </a:spcAft>
              <a:buClr>
                <a:srgbClr val="18579B"/>
              </a:buClr>
              <a:buSzPts val="2000"/>
              <a:buFont typeface="Calibri"/>
              <a:buNone/>
            </a:pPr>
            <a:r>
              <a:rPr lang="es" sz="2000" b="0" i="1" u="none" strike="noStrike" cap="none">
                <a:solidFill>
                  <a:srgbClr val="18579B"/>
                </a:solidFill>
                <a:latin typeface="Calibri"/>
                <a:ea typeface="Calibri"/>
                <a:cs typeface="Calibri"/>
                <a:sym typeface="Calibri"/>
              </a:rPr>
              <a:t>(marca de tiempo - parada en 1:05)</a:t>
            </a:r>
            <a:endParaRPr sz="2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8570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0"/>
                                        </p:tgtEl>
                                        <p:attrNameLst>
                                          <p:attrName>style.visibility</p:attrName>
                                        </p:attrNameLst>
                                      </p:cBhvr>
                                      <p:to>
                                        <p:strVal val="visible"/>
                                      </p:to>
                                    </p:set>
                                    <p:animEffect transition="in" filter="fade">
                                      <p:cBhvr>
                                        <p:cTn id="7" dur="1"/>
                                        <p:tgtEl>
                                          <p:spTgt spid="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65"/>
          <p:cNvSpPr txBox="1"/>
          <p:nvPr/>
        </p:nvSpPr>
        <p:spPr>
          <a:xfrm>
            <a:off x="1270000" y="561657"/>
            <a:ext cx="9516533" cy="557075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Plano de cruce de red</a:t>
            </a:r>
            <a:endParaRPr/>
          </a:p>
          <a:p>
            <a:pPr marL="0" marR="0" lvl="0" indent="0" algn="l" rtl="0">
              <a:lnSpc>
                <a:spcPct val="100000"/>
              </a:lnSpc>
              <a:spcBef>
                <a:spcPts val="0"/>
              </a:spcBef>
              <a:spcAft>
                <a:spcPts val="0"/>
              </a:spcAft>
              <a:buClr>
                <a:srgbClr val="18579B"/>
              </a:buClr>
              <a:buSzPts val="2000"/>
              <a:buFont typeface="Source Sans Pro"/>
              <a:buNone/>
            </a:pPr>
            <a:endParaRPr sz="20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Calibri"/>
              <a:buNone/>
            </a:pPr>
            <a:r>
              <a:rPr lang="es" sz="3600" b="1" i="1" u="none" strike="noStrike" cap="none">
                <a:solidFill>
                  <a:srgbClr val="18579B"/>
                </a:solidFill>
                <a:latin typeface="Calibri"/>
                <a:ea typeface="Calibri"/>
                <a:cs typeface="Calibri"/>
                <a:sym typeface="Calibri"/>
              </a:rPr>
              <a:t>Legal</a:t>
            </a:r>
            <a:endParaRPr sz="3600" b="1" i="0" u="none" strike="noStrike" cap="none">
              <a:solidFill>
                <a:srgbClr val="000000"/>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804863" marR="0" lvl="0" indent="-804863"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En el seguimiento del </a:t>
            </a:r>
            <a:r>
              <a:rPr lang="es" sz="3600" b="0" i="0" u="none" strike="noStrike" cap="none">
                <a:solidFill>
                  <a:srgbClr val="FF0000"/>
                </a:solidFill>
                <a:latin typeface="Calibri"/>
                <a:ea typeface="Calibri"/>
                <a:cs typeface="Calibri"/>
                <a:sym typeface="Calibri"/>
              </a:rPr>
              <a:t>golpe </a:t>
            </a:r>
            <a:r>
              <a:rPr lang="es" sz="3600" b="0" i="0" u="none" strike="noStrike" cap="none">
                <a:solidFill>
                  <a:srgbClr val="18579B"/>
                </a:solidFill>
                <a:latin typeface="Calibri"/>
                <a:ea typeface="Calibri"/>
                <a:cs typeface="Calibri"/>
                <a:sym typeface="Calibri"/>
              </a:rPr>
              <a:t>(p. ej., “Erne”– Erne Perry), siempre que el </a:t>
            </a:r>
            <a:r>
              <a:rPr lang="es" sz="3600" b="0" i="0" u="none" strike="noStrike" cap="none">
                <a:solidFill>
                  <a:srgbClr val="FF0000"/>
                </a:solidFill>
                <a:latin typeface="Calibri"/>
                <a:ea typeface="Calibri"/>
                <a:cs typeface="Calibri"/>
                <a:sym typeface="Calibri"/>
              </a:rPr>
              <a:t>contacto </a:t>
            </a:r>
            <a:r>
              <a:rPr lang="es" sz="3600" b="0" i="0" u="none" strike="noStrike" cap="none">
                <a:solidFill>
                  <a:srgbClr val="18579B"/>
                </a:solidFill>
                <a:latin typeface="Calibri"/>
                <a:ea typeface="Calibri"/>
                <a:cs typeface="Calibri"/>
                <a:sym typeface="Calibri"/>
              </a:rPr>
              <a:t>se haya producido en </a:t>
            </a:r>
            <a:r>
              <a:rPr lang="es" sz="3600" b="0" i="0" u="none" strike="noStrike" cap="none">
                <a:solidFill>
                  <a:srgbClr val="FF0000"/>
                </a:solidFill>
                <a:latin typeface="Calibri"/>
                <a:ea typeface="Calibri"/>
                <a:cs typeface="Calibri"/>
                <a:sym typeface="Calibri"/>
              </a:rPr>
              <a:t>el lado de la red del golpeador</a:t>
            </a:r>
            <a:endParaRPr/>
          </a:p>
          <a:p>
            <a:pPr marL="804863" marR="0" lvl="0" indent="-804863"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804863" marR="0" lvl="0" indent="-804863"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Cuando una </a:t>
            </a:r>
            <a:r>
              <a:rPr lang="es" sz="3600" b="0" i="0" u="none" strike="noStrike" cap="none">
                <a:solidFill>
                  <a:srgbClr val="FF0000"/>
                </a:solidFill>
                <a:latin typeface="Calibri"/>
                <a:ea typeface="Calibri"/>
                <a:cs typeface="Calibri"/>
                <a:sym typeface="Calibri"/>
              </a:rPr>
              <a:t>pelota rebotada gira hacia atrás y cruza la red </a:t>
            </a:r>
            <a:r>
              <a:rPr lang="es" sz="3600" b="0" i="0" u="none" strike="noStrike" cap="none">
                <a:solidFill>
                  <a:srgbClr val="18579B"/>
                </a:solidFill>
                <a:latin typeface="Calibri"/>
                <a:ea typeface="Calibri"/>
                <a:cs typeface="Calibri"/>
                <a:sym typeface="Calibri"/>
              </a:rPr>
              <a:t>, el jugador puede </a:t>
            </a:r>
            <a:r>
              <a:rPr lang="es" sz="3600" b="0" i="0" u="none" strike="noStrike" cap="none">
                <a:solidFill>
                  <a:srgbClr val="FF0000"/>
                </a:solidFill>
                <a:latin typeface="Calibri"/>
                <a:ea typeface="Calibri"/>
                <a:cs typeface="Calibri"/>
                <a:sym typeface="Calibri"/>
              </a:rPr>
              <a:t>cruzar el plano de la red para contactar </a:t>
            </a:r>
            <a:r>
              <a:rPr lang="es" sz="3600" b="0" i="0" u="none" strike="noStrike" cap="none">
                <a:solidFill>
                  <a:srgbClr val="18579B"/>
                </a:solidFill>
                <a:latin typeface="Calibri"/>
                <a:ea typeface="Calibri"/>
                <a:cs typeface="Calibri"/>
                <a:sym typeface="Calibri"/>
              </a:rPr>
              <a:t>la pelota.</a:t>
            </a:r>
            <a:endParaRPr/>
          </a:p>
        </p:txBody>
      </p:sp>
      <p:sp>
        <p:nvSpPr>
          <p:cNvPr id="1329" name="Google Shape;1329;p16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165</a:t>
            </a:fld>
            <a:endParaRPr/>
          </a:p>
        </p:txBody>
      </p:sp>
    </p:spTree>
    <p:extLst>
      <p:ext uri="{BB962C8B-B14F-4D97-AF65-F5344CB8AC3E}">
        <p14:creationId xmlns:p14="http://schemas.microsoft.com/office/powerpoint/2010/main" val="42803868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6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166</a:t>
            </a:fld>
            <a:endParaRPr/>
          </a:p>
        </p:txBody>
      </p:sp>
      <p:pic>
        <p:nvPicPr>
          <p:cNvPr id="1335" name="Google Shape;1335;p166" title="Rules For An Erne - Mini-Lesson by Sarah Ansboury"/>
          <p:cNvPicPr preferRelativeResize="0"/>
          <p:nvPr/>
        </p:nvPicPr>
        <p:blipFill rotWithShape="1">
          <a:blip r:embed="rId3">
            <a:alphaModFix/>
          </a:blip>
          <a:srcRect/>
          <a:stretch/>
        </p:blipFill>
        <p:spPr>
          <a:xfrm>
            <a:off x="1639262" y="798329"/>
            <a:ext cx="9284968" cy="5246007"/>
          </a:xfrm>
          <a:prstGeom prst="rect">
            <a:avLst/>
          </a:prstGeom>
          <a:noFill/>
          <a:ln>
            <a:noFill/>
          </a:ln>
        </p:spPr>
      </p:pic>
      <p:sp>
        <p:nvSpPr>
          <p:cNvPr id="1336" name="Google Shape;1336;p166"/>
          <p:cNvSpPr txBox="1"/>
          <p:nvPr/>
        </p:nvSpPr>
        <p:spPr>
          <a:xfrm>
            <a:off x="1398954" y="90443"/>
            <a:ext cx="947224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Cruzando el Plano de la Red</a:t>
            </a:r>
            <a:r>
              <a:rPr lang="es" sz="4000" b="1" i="0" u="none" strike="noStrike" cap="none">
                <a:solidFill>
                  <a:srgbClr val="000000"/>
                </a:solidFill>
                <a:latin typeface="Calibri"/>
                <a:ea typeface="Calibri"/>
                <a:cs typeface="Calibri"/>
                <a:sym typeface="Calibri"/>
              </a:rPr>
              <a:t> </a:t>
            </a:r>
            <a:endParaRPr sz="4000" b="0" i="0" u="none" strike="noStrike" cap="none">
              <a:solidFill>
                <a:srgbClr val="000000"/>
              </a:solidFill>
              <a:latin typeface="Calibri"/>
              <a:ea typeface="Calibri"/>
              <a:cs typeface="Calibri"/>
              <a:sym typeface="Calibri"/>
            </a:endParaRPr>
          </a:p>
        </p:txBody>
      </p:sp>
      <p:sp>
        <p:nvSpPr>
          <p:cNvPr id="1337" name="Google Shape;1337;p166"/>
          <p:cNvSpPr txBox="1"/>
          <p:nvPr/>
        </p:nvSpPr>
        <p:spPr>
          <a:xfrm>
            <a:off x="3509443" y="6121228"/>
            <a:ext cx="5251268" cy="64632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r>
              <a:rPr lang="es" sz="1800" b="1" i="1" u="none" strike="noStrike" cap="none">
                <a:solidFill>
                  <a:srgbClr val="18579B"/>
                </a:solidFill>
                <a:latin typeface="Source Sans Pro"/>
                <a:ea typeface="Source Sans Pro"/>
                <a:cs typeface="Source Sans Pro"/>
                <a:sym typeface="Source Sans Pro"/>
              </a:rPr>
              <a:t>Sarah Ansboury - El Erne</a:t>
            </a:r>
            <a:endParaRPr/>
          </a:p>
          <a:p>
            <a:pPr marL="0" marR="0" lvl="0" indent="0" algn="ctr" rtl="0">
              <a:lnSpc>
                <a:spcPct val="100000"/>
              </a:lnSpc>
              <a:spcBef>
                <a:spcPts val="0"/>
              </a:spcBef>
              <a:spcAft>
                <a:spcPts val="0"/>
              </a:spcAft>
              <a:buClr>
                <a:srgbClr val="18579B"/>
              </a:buClr>
              <a:buSzPts val="1800"/>
              <a:buFont typeface="Source Sans Pro"/>
              <a:buNone/>
            </a:pPr>
            <a:r>
              <a:rPr lang="es" sz="1800" b="1" i="1" u="none" strike="noStrike" cap="none">
                <a:solidFill>
                  <a:srgbClr val="18579B"/>
                </a:solidFill>
                <a:latin typeface="Source Sans Pro"/>
                <a:ea typeface="Source Sans Pro"/>
                <a:cs typeface="Source Sans Pro"/>
                <a:sym typeface="Source Sans Pro"/>
              </a:rPr>
              <a:t>(Marca de tiempo: desde el inicio y luego en la parada 1:11)</a:t>
            </a:r>
            <a:endParaRPr/>
          </a:p>
        </p:txBody>
      </p:sp>
    </p:spTree>
    <p:extLst>
      <p:ext uri="{BB962C8B-B14F-4D97-AF65-F5344CB8AC3E}">
        <p14:creationId xmlns:p14="http://schemas.microsoft.com/office/powerpoint/2010/main" val="17954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5"/>
                                        </p:tgtEl>
                                        <p:attrNameLst>
                                          <p:attrName>style.visibility</p:attrName>
                                        </p:attrNameLst>
                                      </p:cBhvr>
                                      <p:to>
                                        <p:strVal val="visible"/>
                                      </p:to>
                                    </p:set>
                                    <p:animEffect transition="in" filter="fade">
                                      <p:cBhvr>
                                        <p:cTn id="7" dur="1"/>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167"/>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343" name="Google Shape;1343;p167" title="Around the Post-Fault or No Fault-You Make The Call!"/>
          <p:cNvPicPr preferRelativeResize="0"/>
          <p:nvPr/>
        </p:nvPicPr>
        <p:blipFill rotWithShape="1">
          <a:blip r:embed="rId3">
            <a:alphaModFix/>
          </a:blip>
          <a:srcRect/>
          <a:stretch/>
        </p:blipFill>
        <p:spPr>
          <a:xfrm>
            <a:off x="1390469" y="718539"/>
            <a:ext cx="9411062" cy="5317251"/>
          </a:xfrm>
          <a:prstGeom prst="rect">
            <a:avLst/>
          </a:prstGeom>
          <a:noFill/>
          <a:ln>
            <a:noFill/>
          </a:ln>
        </p:spPr>
      </p:pic>
      <p:sp>
        <p:nvSpPr>
          <p:cNvPr id="1344" name="Google Shape;1344;p16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167</a:t>
            </a:fld>
            <a:endParaRPr/>
          </a:p>
        </p:txBody>
      </p:sp>
      <p:sp>
        <p:nvSpPr>
          <p:cNvPr id="1345" name="Google Shape;1345;p167"/>
          <p:cNvSpPr txBox="1"/>
          <p:nvPr/>
        </p:nvSpPr>
        <p:spPr>
          <a:xfrm>
            <a:off x="1275277" y="-50902"/>
            <a:ext cx="9831977"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Cruzando el Plano de la Red</a:t>
            </a:r>
            <a:r>
              <a:rPr lang="es" sz="2800" b="1" i="0" u="none" strike="noStrike" cap="none">
                <a:solidFill>
                  <a:srgbClr val="000000"/>
                </a:solidFill>
                <a:latin typeface="Calibri"/>
                <a:ea typeface="Calibri"/>
                <a:cs typeface="Calibri"/>
                <a:sym typeface="Calibri"/>
              </a:rPr>
              <a:t> </a:t>
            </a:r>
            <a:r>
              <a:rPr lang="es" sz="2000" b="1" i="1" u="none" strike="noStrike" cap="none">
                <a:solidFill>
                  <a:srgbClr val="18579B"/>
                </a:solidFill>
                <a:latin typeface="Calibri"/>
                <a:ea typeface="Calibri"/>
                <a:cs typeface="Calibri"/>
                <a:sym typeface="Calibri"/>
              </a:rPr>
              <a:t>( </a:t>
            </a:r>
            <a:r>
              <a:rPr lang="es" sz="2400" b="0" i="1" u="none" strike="noStrike" cap="none">
                <a:solidFill>
                  <a:srgbClr val="18579B"/>
                </a:solidFill>
                <a:latin typeface="Calibri"/>
                <a:ea typeface="Calibri"/>
                <a:cs typeface="Calibri"/>
                <a:sym typeface="Calibri"/>
              </a:rPr>
              <a:t>Ayudada por el viento/Erne)</a:t>
            </a:r>
            <a:endParaRPr sz="2400" b="0" i="0" u="none" strike="noStrike" cap="none">
              <a:solidFill>
                <a:srgbClr val="000000"/>
              </a:solidFill>
              <a:latin typeface="Calibri"/>
              <a:ea typeface="Calibri"/>
              <a:cs typeface="Calibri"/>
              <a:sym typeface="Calibri"/>
            </a:endParaRPr>
          </a:p>
        </p:txBody>
      </p:sp>
      <p:sp>
        <p:nvSpPr>
          <p:cNvPr id="1346" name="Google Shape;1346;p167"/>
          <p:cNvSpPr txBox="1"/>
          <p:nvPr/>
        </p:nvSpPr>
        <p:spPr>
          <a:xfrm>
            <a:off x="3565631" y="6092958"/>
            <a:ext cx="5251268" cy="113877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Usted hace la llamada: ¿culpable o no culpable?</a:t>
            </a:r>
            <a:endParaRPr/>
          </a:p>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(marca de tiempo: desde el inicio y luego se detiene a las 0:23)</a:t>
            </a: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00787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3"/>
                                        </p:tgtEl>
                                        <p:attrNameLst>
                                          <p:attrName>style.visibility</p:attrName>
                                        </p:attrNameLst>
                                      </p:cBhvr>
                                      <p:to>
                                        <p:strVal val="visible"/>
                                      </p:to>
                                    </p:set>
                                    <p:animEffect transition="in" filter="fade">
                                      <p:cBhvr>
                                        <p:cTn id="7" dur="1"/>
                                        <p:tgtEl>
                                          <p:spTgt spid="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68"/>
          <p:cNvSpPr txBox="1"/>
          <p:nvPr/>
        </p:nvSpPr>
        <p:spPr>
          <a:xfrm>
            <a:off x="1168637" y="222191"/>
            <a:ext cx="9990667" cy="600164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Plano de cruce de red</a:t>
            </a:r>
            <a:endParaRPr sz="4400" b="1" i="0"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400"/>
              <a:buFont typeface="Source Sans Pro"/>
              <a:buNone/>
            </a:pPr>
            <a:endParaRPr sz="2400" b="1" i="0" u="none" strike="noStrike" cap="none">
              <a:solidFill>
                <a:srgbClr val="18579B"/>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NO es Legal cuando:</a:t>
            </a:r>
            <a:endParaRPr sz="4000" b="1" i="0" u="none" strike="noStrike" cap="none">
              <a:solidFill>
                <a:srgbClr val="18579B"/>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Intento de golpe </a:t>
            </a:r>
            <a:r>
              <a:rPr lang="es" sz="3600" b="0" i="0" u="none" strike="noStrike" cap="none">
                <a:solidFill>
                  <a:srgbClr val="FF0000"/>
                </a:solidFill>
                <a:latin typeface="Calibri"/>
                <a:ea typeface="Calibri"/>
                <a:cs typeface="Calibri"/>
                <a:sym typeface="Calibri"/>
              </a:rPr>
              <a:t>falla la pelota</a:t>
            </a:r>
            <a:endParaRPr sz="3600" b="0" i="0" u="none" strike="noStrike" cap="none">
              <a:solidFill>
                <a:srgbClr val="FF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Paleta, mano que no es paleta, ropa, etc., </a:t>
            </a:r>
            <a:r>
              <a:rPr lang="es" sz="3600" b="0" i="0" u="none" strike="noStrike" cap="none">
                <a:solidFill>
                  <a:srgbClr val="FF0000"/>
                </a:solidFill>
                <a:latin typeface="Calibri"/>
                <a:ea typeface="Calibri"/>
                <a:cs typeface="Calibri"/>
                <a:sym typeface="Calibri"/>
              </a:rPr>
              <a:t>se extiende más allá de la red o el poste de la red</a:t>
            </a:r>
            <a:endParaRPr/>
          </a:p>
          <a:p>
            <a:pPr marL="903288" marR="0" lvl="0" indent="-719138"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El pie se extiende debajo de la red </a:t>
            </a:r>
            <a:r>
              <a:rPr lang="es" sz="3600" b="0" i="0" u="none" strike="noStrike" cap="none">
                <a:solidFill>
                  <a:srgbClr val="18579B"/>
                </a:solidFill>
                <a:latin typeface="Calibri"/>
                <a:ea typeface="Calibri"/>
                <a:cs typeface="Calibri"/>
                <a:sym typeface="Calibri"/>
              </a:rPr>
              <a:t>hacia la cancha del oponente</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FF0000"/>
              </a:buClr>
              <a:buSzPts val="2800"/>
              <a:buFont typeface="Source Sans Pro"/>
              <a:buNone/>
            </a:pPr>
            <a:r>
              <a:rPr lang="es" sz="2800" b="1" i="1" u="none" strike="noStrike" cap="none">
                <a:solidFill>
                  <a:srgbClr val="FF0000"/>
                </a:solidFill>
                <a:latin typeface="Source Sans Pro"/>
                <a:ea typeface="Source Sans Pro"/>
                <a:cs typeface="Source Sans Pro"/>
                <a:sym typeface="Source Sans Pro"/>
              </a:rPr>
              <a:t>¡El jugador nunca puede tocar legalmente la red/poste o la superficie de la cancha del oponente mientras la pelota está en juego!</a:t>
            </a:r>
            <a:endParaRPr/>
          </a:p>
        </p:txBody>
      </p:sp>
      <p:sp>
        <p:nvSpPr>
          <p:cNvPr id="1352" name="Google Shape;1352;p16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168</a:t>
            </a:fld>
            <a:endParaRPr/>
          </a:p>
        </p:txBody>
      </p:sp>
    </p:spTree>
    <p:extLst>
      <p:ext uri="{BB962C8B-B14F-4D97-AF65-F5344CB8AC3E}">
        <p14:creationId xmlns:p14="http://schemas.microsoft.com/office/powerpoint/2010/main" val="8872400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69"/>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58" name="Google Shape;1358;p169"/>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59" name="Google Shape;1359;p16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169</a:t>
            </a:fld>
            <a:endParaRPr/>
          </a:p>
        </p:txBody>
      </p:sp>
      <p:pic>
        <p:nvPicPr>
          <p:cNvPr id="1360" name="Google Shape;1360;p169" title="Blowing on the Ball - Legal or Illegal? You Make The Call!"/>
          <p:cNvPicPr preferRelativeResize="0"/>
          <p:nvPr/>
        </p:nvPicPr>
        <p:blipFill rotWithShape="1">
          <a:blip r:embed="rId3">
            <a:alphaModFix/>
          </a:blip>
          <a:srcRect/>
          <a:stretch/>
        </p:blipFill>
        <p:spPr>
          <a:xfrm>
            <a:off x="1747520" y="738705"/>
            <a:ext cx="8935410" cy="5048507"/>
          </a:xfrm>
          <a:prstGeom prst="rect">
            <a:avLst/>
          </a:prstGeom>
          <a:noFill/>
          <a:ln>
            <a:noFill/>
          </a:ln>
        </p:spPr>
      </p:pic>
      <p:sp>
        <p:nvSpPr>
          <p:cNvPr id="1361" name="Google Shape;1361;p169"/>
          <p:cNvSpPr txBox="1"/>
          <p:nvPr/>
        </p:nvSpPr>
        <p:spPr>
          <a:xfrm>
            <a:off x="1886242" y="-74663"/>
            <a:ext cx="841951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usted hace la llamada</a:t>
            </a:r>
            <a:endParaRPr sz="2000" b="0" i="0" u="none" strike="noStrike" cap="none">
              <a:solidFill>
                <a:srgbClr val="000000"/>
              </a:solidFill>
              <a:latin typeface="Calibri"/>
              <a:ea typeface="Calibri"/>
              <a:cs typeface="Calibri"/>
              <a:sym typeface="Calibri"/>
            </a:endParaRPr>
          </a:p>
        </p:txBody>
      </p:sp>
      <p:sp>
        <p:nvSpPr>
          <p:cNvPr id="1362" name="Google Shape;1362;p169"/>
          <p:cNvSpPr txBox="1"/>
          <p:nvPr/>
        </p:nvSpPr>
        <p:spPr>
          <a:xfrm>
            <a:off x="2853722" y="5980986"/>
            <a:ext cx="6838918"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1800"/>
              <a:buFont typeface="Calibri"/>
              <a:buNone/>
            </a:pPr>
            <a:r>
              <a:rPr lang="es" sz="1800" b="0" i="1" u="none" strike="noStrike" cap="none">
                <a:solidFill>
                  <a:srgbClr val="18579B"/>
                </a:solidFill>
                <a:latin typeface="Calibri"/>
                <a:ea typeface="Calibri"/>
                <a:cs typeface="Calibri"/>
                <a:sym typeface="Calibri"/>
              </a:rPr>
              <a:t>Usted hace la llamada: ¿bola muerta/repetición/bola viva/falta? (¿y por qué?)</a:t>
            </a:r>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153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0"/>
                                        </p:tgtEl>
                                        <p:attrNameLst>
                                          <p:attrName>style.visibility</p:attrName>
                                        </p:attrNameLst>
                                      </p:cBhvr>
                                      <p:to>
                                        <p:strVal val="visible"/>
                                      </p:to>
                                    </p:set>
                                    <p:animEffect transition="in" filter="fade">
                                      <p:cBhvr>
                                        <p:cTn id="7" dur="1"/>
                                        <p:tgtEl>
                                          <p:spTgt spid="1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p:nvPr/>
        </p:nvSpPr>
        <p:spPr>
          <a:xfrm>
            <a:off x="880533" y="392125"/>
            <a:ext cx="10210800" cy="5970865"/>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7200"/>
              <a:buFont typeface="Calibri"/>
              <a:buNone/>
            </a:pPr>
            <a:r>
              <a:rPr lang="es" sz="7200" b="1" i="0" u="none" strike="noStrike" cap="none">
                <a:solidFill>
                  <a:srgbClr val="18579B"/>
                </a:solidFill>
                <a:latin typeface="Calibri"/>
                <a:ea typeface="Calibri"/>
                <a:cs typeface="Calibri"/>
                <a:sym typeface="Calibri"/>
              </a:rPr>
              <a:t>2023</a:t>
            </a:r>
            <a:endParaRPr/>
          </a:p>
          <a:p>
            <a:pPr marL="342900" marR="0" lvl="0" indent="-339725" algn="ctr" rtl="0">
              <a:lnSpc>
                <a:spcPct val="100000"/>
              </a:lnSpc>
              <a:spcBef>
                <a:spcPts val="0"/>
              </a:spcBef>
              <a:spcAft>
                <a:spcPts val="0"/>
              </a:spcAft>
              <a:buClr>
                <a:srgbClr val="000000"/>
              </a:buClr>
              <a:buSzPts val="3200"/>
              <a:buFont typeface="Source Sans Pro"/>
              <a:buNone/>
            </a:pPr>
            <a:endParaRPr sz="3200" b="1" i="0" u="none" strike="noStrike" cap="none">
              <a:solidFill>
                <a:srgbClr val="18579B"/>
              </a:solidFill>
              <a:latin typeface="Calibri"/>
              <a:ea typeface="Calibri"/>
              <a:cs typeface="Calibri"/>
              <a:sym typeface="Calibri"/>
            </a:endParaRPr>
          </a:p>
          <a:p>
            <a:pPr marL="342900" marR="0" lvl="0" indent="-339725" algn="ctr" rtl="0">
              <a:lnSpc>
                <a:spcPct val="100000"/>
              </a:lnSpc>
              <a:spcBef>
                <a:spcPts val="0"/>
              </a:spcBef>
              <a:spcAft>
                <a:spcPts val="0"/>
              </a:spcAft>
              <a:buClr>
                <a:srgbClr val="18579B"/>
              </a:buClr>
              <a:buSzPts val="6600"/>
              <a:buFont typeface="Calibri"/>
              <a:buNone/>
            </a:pPr>
            <a:r>
              <a:rPr lang="es" sz="6600" b="1" i="0" u="none" strike="noStrike" cap="none">
                <a:solidFill>
                  <a:srgbClr val="18579B"/>
                </a:solidFill>
                <a:latin typeface="Calibri"/>
                <a:ea typeface="Calibri"/>
                <a:cs typeface="Calibri"/>
                <a:sym typeface="Calibri"/>
              </a:rPr>
              <a:t>LLAVE</a:t>
            </a:r>
            <a:endParaRPr/>
          </a:p>
          <a:p>
            <a:pPr marL="342900" marR="0" lvl="0" indent="-339725" algn="ctr" rtl="0">
              <a:lnSpc>
                <a:spcPct val="100000"/>
              </a:lnSpc>
              <a:spcBef>
                <a:spcPts val="0"/>
              </a:spcBef>
              <a:spcAft>
                <a:spcPts val="0"/>
              </a:spcAft>
              <a:buClr>
                <a:srgbClr val="18579B"/>
              </a:buClr>
              <a:buSzPts val="7200"/>
              <a:buFont typeface="Calibri"/>
              <a:buNone/>
            </a:pPr>
            <a:r>
              <a:rPr lang="es" sz="7200" b="1" i="0" u="none" strike="noStrike" cap="none">
                <a:solidFill>
                  <a:srgbClr val="18579B"/>
                </a:solidFill>
                <a:latin typeface="Calibri"/>
                <a:ea typeface="Calibri"/>
                <a:cs typeface="Calibri"/>
                <a:sym typeface="Calibri"/>
              </a:rPr>
              <a:t>CAMBIOS DE REGLAS</a:t>
            </a:r>
            <a:endParaRPr/>
          </a:p>
          <a:p>
            <a:pPr marL="342900" marR="0" lvl="0" indent="-339725" algn="ctr" rtl="0">
              <a:lnSpc>
                <a:spcPct val="100000"/>
              </a:lnSpc>
              <a:spcBef>
                <a:spcPts val="0"/>
              </a:spcBef>
              <a:spcAft>
                <a:spcPts val="0"/>
              </a:spcAft>
              <a:buClr>
                <a:srgbClr val="000000"/>
              </a:buClr>
              <a:buSzPts val="7200"/>
              <a:buFont typeface="Source Sans Pro"/>
              <a:buNone/>
            </a:pPr>
            <a:endParaRPr sz="7200" b="1" i="0" u="none" strike="noStrike" cap="none">
              <a:solidFill>
                <a:srgbClr val="18579B"/>
              </a:solidFill>
              <a:latin typeface="Calibri"/>
              <a:ea typeface="Calibri"/>
              <a:cs typeface="Calibri"/>
              <a:sym typeface="Calibri"/>
            </a:endParaRPr>
          </a:p>
          <a:p>
            <a:pPr marL="342900" marR="0" lvl="0" indent="-339725" algn="ctr"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EFECTIVO 1/1/23</a:t>
            </a:r>
            <a:endParaRPr/>
          </a:p>
          <a:p>
            <a:pPr marL="342900" marR="0" lvl="0" indent="-339725" algn="ctr" rtl="0">
              <a:lnSpc>
                <a:spcPct val="100000"/>
              </a:lnSpc>
              <a:spcBef>
                <a:spcPts val="0"/>
              </a:spcBef>
              <a:spcAft>
                <a:spcPts val="0"/>
              </a:spcAft>
              <a:buClr>
                <a:srgbClr val="000000"/>
              </a:buClr>
              <a:buSzPts val="3200"/>
              <a:buFont typeface="Source Sans Pro"/>
              <a:buNone/>
            </a:pPr>
            <a:endParaRPr sz="3200" b="1" i="0" u="none" strike="noStrike" cap="none">
              <a:solidFill>
                <a:srgbClr val="18579B"/>
              </a:solidFill>
              <a:latin typeface="Calibri"/>
              <a:ea typeface="Calibri"/>
              <a:cs typeface="Calibri"/>
              <a:sym typeface="Calibri"/>
            </a:endParaRPr>
          </a:p>
        </p:txBody>
      </p:sp>
      <p:sp>
        <p:nvSpPr>
          <p:cNvPr id="168" name="Google Shape;168;p1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70"/>
          <p:cNvSpPr txBox="1"/>
          <p:nvPr/>
        </p:nvSpPr>
        <p:spPr>
          <a:xfrm>
            <a:off x="1219200" y="381000"/>
            <a:ext cx="9829800" cy="667875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small">
                <a:solidFill>
                  <a:srgbClr val="18579B"/>
                </a:solidFill>
                <a:latin typeface="Calibri"/>
                <a:ea typeface="Calibri"/>
                <a:cs typeface="Calibri"/>
                <a:sym typeface="Calibri"/>
              </a:rPr>
              <a:t>Reglas de red portátiles</a:t>
            </a:r>
            <a:endParaRP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1" indent="-719138" algn="l" rtl="0">
              <a:lnSpc>
                <a:spcPct val="100000"/>
              </a:lnSpc>
              <a:spcBef>
                <a:spcPts val="0"/>
              </a:spcBef>
              <a:spcAft>
                <a:spcPts val="0"/>
              </a:spcAft>
              <a:buClr>
                <a:srgbClr val="18579B"/>
              </a:buClr>
              <a:buSzPts val="3600"/>
              <a:buFont typeface="Arial"/>
              <a:buChar char="•"/>
            </a:pPr>
            <a:r>
              <a:rPr lang="es" sz="3600" b="0" i="1" u="none" strike="noStrike" cap="none">
                <a:solidFill>
                  <a:srgbClr val="18579B"/>
                </a:solidFill>
                <a:latin typeface="Calibri"/>
                <a:ea typeface="Calibri"/>
                <a:cs typeface="Calibri"/>
                <a:sym typeface="Calibri"/>
              </a:rPr>
              <a:t>La pelota golpea </a:t>
            </a:r>
            <a:r>
              <a:rPr lang="es" sz="3600" b="0" i="1" u="none" strike="noStrike" cap="none">
                <a:solidFill>
                  <a:srgbClr val="FF0000"/>
                </a:solidFill>
                <a:latin typeface="Calibri"/>
                <a:ea typeface="Calibri"/>
                <a:cs typeface="Calibri"/>
                <a:sym typeface="Calibri"/>
              </a:rPr>
              <a:t>la barra horizontal o la base central </a:t>
            </a:r>
            <a:r>
              <a:rPr lang="es" sz="3600" b="0" i="1" u="none" strike="noStrike" cap="none">
                <a:solidFill>
                  <a:srgbClr val="18579B"/>
                </a:solidFill>
                <a:latin typeface="Calibri"/>
                <a:ea typeface="Calibri"/>
                <a:cs typeface="Calibri"/>
                <a:sym typeface="Calibri"/>
              </a:rPr>
              <a:t>antes de pasar por encima de la red = </a:t>
            </a:r>
            <a:r>
              <a:rPr lang="es" sz="3600" b="0" i="1" u="none" strike="noStrike" cap="none">
                <a:solidFill>
                  <a:srgbClr val="FF0000"/>
                </a:solidFill>
                <a:latin typeface="Calibri"/>
                <a:ea typeface="Calibri"/>
                <a:cs typeface="Calibri"/>
                <a:sym typeface="Calibri"/>
              </a:rPr>
              <a:t>Falta</a:t>
            </a:r>
            <a:endParaRPr sz="3600" b="0" i="0" u="none" strike="noStrike" cap="none">
              <a:solidFill>
                <a:srgbClr val="FF0000"/>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FF0000"/>
              </a:solidFill>
              <a:latin typeface="Calibri"/>
              <a:ea typeface="Calibri"/>
              <a:cs typeface="Calibri"/>
              <a:sym typeface="Calibri"/>
            </a:endParaRPr>
          </a:p>
          <a:p>
            <a:pPr marL="903288" marR="0" lvl="1" indent="-719138" algn="l" rtl="0">
              <a:lnSpc>
                <a:spcPct val="100000"/>
              </a:lnSpc>
              <a:spcBef>
                <a:spcPts val="0"/>
              </a:spcBef>
              <a:spcAft>
                <a:spcPts val="0"/>
              </a:spcAft>
              <a:buClr>
                <a:srgbClr val="18579B"/>
              </a:buClr>
              <a:buSzPts val="3600"/>
              <a:buFont typeface="Arial"/>
              <a:buChar char="•"/>
            </a:pPr>
            <a:r>
              <a:rPr lang="es" sz="3600" b="0" i="1" u="none" strike="noStrike" cap="none">
                <a:solidFill>
                  <a:srgbClr val="18579B"/>
                </a:solidFill>
                <a:latin typeface="Calibri"/>
                <a:ea typeface="Calibri"/>
                <a:cs typeface="Calibri"/>
                <a:sym typeface="Calibri"/>
              </a:rPr>
              <a:t>La pelota pasa por encima de la red y </a:t>
            </a:r>
            <a:r>
              <a:rPr lang="es" sz="3600" b="0" i="1" u="none" strike="noStrike" cap="none">
                <a:solidFill>
                  <a:srgbClr val="FF0000"/>
                </a:solidFill>
                <a:latin typeface="Calibri"/>
                <a:ea typeface="Calibri"/>
                <a:cs typeface="Calibri"/>
                <a:sym typeface="Calibri"/>
              </a:rPr>
              <a:t>golpea la base central, la barra horizontal </a:t>
            </a:r>
            <a:r>
              <a:rPr lang="es" sz="3600" b="0" i="1" u="none" strike="noStrike" cap="none">
                <a:solidFill>
                  <a:srgbClr val="18579B"/>
                </a:solidFill>
                <a:latin typeface="Calibri"/>
                <a:ea typeface="Calibri"/>
                <a:cs typeface="Calibri"/>
                <a:sym typeface="Calibri"/>
              </a:rPr>
              <a:t>o es atrapada </a:t>
            </a:r>
            <a:r>
              <a:rPr lang="es" sz="3600" b="0" i="1" u="none" strike="noStrike" cap="none">
                <a:solidFill>
                  <a:srgbClr val="FF0000"/>
                </a:solidFill>
                <a:latin typeface="Calibri"/>
                <a:ea typeface="Calibri"/>
                <a:cs typeface="Calibri"/>
                <a:sym typeface="Calibri"/>
              </a:rPr>
              <a:t>antes o después de botar </a:t>
            </a:r>
            <a:r>
              <a:rPr lang="es" sz="3600" b="0" i="1" u="none" strike="noStrike" cap="none">
                <a:solidFill>
                  <a:srgbClr val="18579B"/>
                </a:solidFill>
                <a:latin typeface="Calibri"/>
                <a:ea typeface="Calibri"/>
                <a:cs typeface="Calibri"/>
                <a:sym typeface="Calibri"/>
              </a:rPr>
              <a:t>= </a:t>
            </a:r>
            <a:r>
              <a:rPr lang="es" sz="3600" b="0" i="1" u="none" strike="noStrike" cap="none">
                <a:solidFill>
                  <a:srgbClr val="FF0000"/>
                </a:solidFill>
                <a:latin typeface="Calibri"/>
                <a:ea typeface="Calibri"/>
                <a:cs typeface="Calibri"/>
                <a:sym typeface="Calibri"/>
              </a:rPr>
              <a:t>Repetir</a:t>
            </a:r>
            <a:endParaRPr sz="3600" b="0" i="0" u="none" strike="noStrike" cap="none">
              <a:solidFill>
                <a:srgbClr val="FF0000"/>
              </a:solidFill>
              <a:latin typeface="Calibri"/>
              <a:ea typeface="Calibri"/>
              <a:cs typeface="Calibri"/>
              <a:sym typeface="Calibri"/>
            </a:endParaRPr>
          </a:p>
          <a:p>
            <a:pPr marL="903288" marR="0" lvl="1" indent="-490538" algn="l" rtl="0">
              <a:lnSpc>
                <a:spcPct val="100000"/>
              </a:lnSpc>
              <a:spcBef>
                <a:spcPts val="0"/>
              </a:spcBef>
              <a:spcAft>
                <a:spcPts val="0"/>
              </a:spcAft>
              <a:buClr>
                <a:srgbClr val="18579B"/>
              </a:buClr>
              <a:buSzPts val="3600"/>
              <a:buFont typeface="Arial"/>
              <a:buNone/>
            </a:pPr>
            <a:endParaRPr sz="3600" b="0" i="0" u="none" strike="noStrike" cap="none">
              <a:solidFill>
                <a:srgbClr val="FF0000"/>
              </a:solidFill>
              <a:latin typeface="Calibri"/>
              <a:ea typeface="Calibri"/>
              <a:cs typeface="Calibri"/>
              <a:sym typeface="Calibri"/>
            </a:endParaRPr>
          </a:p>
          <a:p>
            <a:pPr marL="903288" marR="0" lvl="1" indent="-719138" algn="l" rtl="0">
              <a:lnSpc>
                <a:spcPct val="100000"/>
              </a:lnSpc>
              <a:spcBef>
                <a:spcPts val="0"/>
              </a:spcBef>
              <a:spcAft>
                <a:spcPts val="0"/>
              </a:spcAft>
              <a:buClr>
                <a:srgbClr val="18579B"/>
              </a:buClr>
              <a:buSzPts val="3600"/>
              <a:buFont typeface="Arial"/>
              <a:buChar char="•"/>
            </a:pPr>
            <a:r>
              <a:rPr lang="es" sz="3600" b="0" i="1" u="none" strike="noStrike" cap="none">
                <a:solidFill>
                  <a:srgbClr val="18579B"/>
                </a:solidFill>
                <a:latin typeface="Calibri"/>
                <a:ea typeface="Calibri"/>
                <a:cs typeface="Calibri"/>
                <a:sym typeface="Calibri"/>
              </a:rPr>
              <a:t>Red permanente </a:t>
            </a:r>
            <a:r>
              <a:rPr lang="es" sz="3600" b="0" i="1" u="none" strike="noStrike" cap="none">
                <a:solidFill>
                  <a:srgbClr val="FF0000"/>
                </a:solidFill>
                <a:latin typeface="Calibri"/>
                <a:ea typeface="Calibri"/>
                <a:cs typeface="Calibri"/>
                <a:sym typeface="Calibri"/>
              </a:rPr>
              <a:t>: si la red acumulada o cubierta </a:t>
            </a:r>
            <a:r>
              <a:rPr lang="es" sz="3600" b="0" i="1" u="none" strike="noStrike" cap="none">
                <a:solidFill>
                  <a:srgbClr val="18579B"/>
                </a:solidFill>
                <a:latin typeface="Calibri"/>
                <a:ea typeface="Calibri"/>
                <a:cs typeface="Calibri"/>
                <a:sym typeface="Calibri"/>
              </a:rPr>
              <a:t>en la cancha </a:t>
            </a:r>
            <a:r>
              <a:rPr lang="es" sz="3600" b="0" i="1" u="none" strike="noStrike" cap="none">
                <a:solidFill>
                  <a:srgbClr val="FF0000"/>
                </a:solidFill>
                <a:latin typeface="Calibri"/>
                <a:ea typeface="Calibri"/>
                <a:cs typeface="Calibri"/>
                <a:sym typeface="Calibri"/>
              </a:rPr>
              <a:t>afecta la pelota </a:t>
            </a:r>
            <a:r>
              <a:rPr lang="es" sz="3600" b="0" i="1" u="none" strike="noStrike" cap="none">
                <a:solidFill>
                  <a:srgbClr val="18579B"/>
                </a:solidFill>
                <a:latin typeface="Calibri"/>
                <a:ea typeface="Calibri"/>
                <a:cs typeface="Calibri"/>
                <a:sym typeface="Calibri"/>
              </a:rPr>
              <a:t>en opinión del árbitro </a:t>
            </a:r>
            <a:r>
              <a:rPr lang="es" sz="3600" b="0" i="1" u="none" strike="noStrike" cap="none">
                <a:solidFill>
                  <a:srgbClr val="FF0000"/>
                </a:solidFill>
                <a:latin typeface="Calibri"/>
                <a:ea typeface="Calibri"/>
                <a:cs typeface="Calibri"/>
                <a:sym typeface="Calibri"/>
              </a:rPr>
              <a:t>, </a:t>
            </a:r>
            <a:r>
              <a:rPr lang="es" sz="3600" b="0" i="1" u="none" strike="noStrike" cap="none">
                <a:solidFill>
                  <a:srgbClr val="18579B"/>
                </a:solidFill>
                <a:latin typeface="Calibri"/>
                <a:ea typeface="Calibri"/>
                <a:cs typeface="Calibri"/>
                <a:sym typeface="Calibri"/>
              </a:rPr>
              <a:t>es una </a:t>
            </a:r>
            <a:r>
              <a:rPr lang="es" sz="3600" b="0" i="1" u="none" strike="noStrike" cap="none">
                <a:solidFill>
                  <a:srgbClr val="FF0000"/>
                </a:solidFill>
                <a:latin typeface="Calibri"/>
                <a:ea typeface="Calibri"/>
                <a:cs typeface="Calibri"/>
                <a:sym typeface="Calibri"/>
              </a:rPr>
              <a:t>repetición.</a:t>
            </a:r>
            <a:endParaRPr/>
          </a:p>
          <a:p>
            <a:pPr marL="903288" marR="0" lvl="1" indent="-592138" algn="l" rtl="0">
              <a:lnSpc>
                <a:spcPct val="100000"/>
              </a:lnSpc>
              <a:spcBef>
                <a:spcPts val="0"/>
              </a:spcBef>
              <a:spcAft>
                <a:spcPts val="0"/>
              </a:spcAft>
              <a:buClr>
                <a:srgbClr val="18579B"/>
              </a:buClr>
              <a:buSzPts val="2000"/>
              <a:buFont typeface="Arial"/>
              <a:buNone/>
            </a:pPr>
            <a:endParaRPr sz="2000" b="0" i="0" u="none" strike="noStrike" cap="none">
              <a:solidFill>
                <a:srgbClr val="FF0000"/>
              </a:solidFill>
              <a:latin typeface="Calibri"/>
              <a:ea typeface="Calibri"/>
              <a:cs typeface="Calibri"/>
              <a:sym typeface="Calibri"/>
            </a:endParaRPr>
          </a:p>
        </p:txBody>
      </p:sp>
      <p:sp>
        <p:nvSpPr>
          <p:cNvPr id="1368" name="Google Shape;1368;p17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170</a:t>
            </a:fld>
            <a:endParaRPr/>
          </a:p>
        </p:txBody>
      </p:sp>
    </p:spTree>
    <p:extLst>
      <p:ext uri="{BB962C8B-B14F-4D97-AF65-F5344CB8AC3E}">
        <p14:creationId xmlns:p14="http://schemas.microsoft.com/office/powerpoint/2010/main" val="42821242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71"/>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374" name="Google Shape;1374;p171"/>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375" name="Google Shape;1375;p171" title="Hitting The Crossbar: Dead Ball?, Re-play (let)? or Live Ball?  YOU MAKE THE CALL!"/>
          <p:cNvPicPr preferRelativeResize="0"/>
          <p:nvPr/>
        </p:nvPicPr>
        <p:blipFill rotWithShape="1">
          <a:blip r:embed="rId3">
            <a:alphaModFix/>
          </a:blip>
          <a:srcRect/>
          <a:stretch/>
        </p:blipFill>
        <p:spPr>
          <a:xfrm>
            <a:off x="1737360" y="769367"/>
            <a:ext cx="9065955" cy="5122265"/>
          </a:xfrm>
          <a:prstGeom prst="rect">
            <a:avLst/>
          </a:prstGeom>
          <a:noFill/>
          <a:ln>
            <a:noFill/>
          </a:ln>
        </p:spPr>
      </p:pic>
      <p:sp>
        <p:nvSpPr>
          <p:cNvPr id="1376" name="Google Shape;1376;p17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171</a:t>
            </a:fld>
            <a:endParaRPr/>
          </a:p>
        </p:txBody>
      </p:sp>
      <p:sp>
        <p:nvSpPr>
          <p:cNvPr id="1377" name="Google Shape;1377;p171"/>
          <p:cNvSpPr txBox="1"/>
          <p:nvPr/>
        </p:nvSpPr>
        <p:spPr>
          <a:xfrm>
            <a:off x="1886242" y="-74663"/>
            <a:ext cx="841951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Reglas de red portátiles</a:t>
            </a:r>
            <a:endParaRPr sz="2000" b="0" i="0" u="none" strike="noStrike" cap="none">
              <a:solidFill>
                <a:srgbClr val="000000"/>
              </a:solidFill>
              <a:latin typeface="Calibri"/>
              <a:ea typeface="Calibri"/>
              <a:cs typeface="Calibri"/>
              <a:sym typeface="Calibri"/>
            </a:endParaRPr>
          </a:p>
        </p:txBody>
      </p:sp>
      <p:sp>
        <p:nvSpPr>
          <p:cNvPr id="1378" name="Google Shape;1378;p171"/>
          <p:cNvSpPr txBox="1"/>
          <p:nvPr/>
        </p:nvSpPr>
        <p:spPr>
          <a:xfrm>
            <a:off x="615653" y="6088633"/>
            <a:ext cx="10960692" cy="230832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Usted hace la llamada: ¿bola muerta/repetición/bola viva?</a:t>
            </a:r>
            <a:endParaRPr/>
          </a:p>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(Marca de tiempo: desde el inicio y luego se detiene a las 0:25)</a:t>
            </a:r>
            <a:endParaRPr/>
          </a:p>
          <a:p>
            <a:pPr marL="0" marR="0" lvl="0" indent="0" algn="ctr" rtl="0">
              <a:lnSpc>
                <a:spcPct val="100000"/>
              </a:lnSpc>
              <a:spcBef>
                <a:spcPts val="0"/>
              </a:spcBef>
              <a:spcAft>
                <a:spcPts val="0"/>
              </a:spcAft>
              <a:buClr>
                <a:srgbClr val="18579B"/>
              </a:buClr>
              <a:buSzPts val="1600"/>
              <a:buFont typeface="Source Sans Pro"/>
              <a:buNone/>
            </a:pP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11335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p:cTn id="7" dur="1"/>
                                        <p:tgtEl>
                                          <p:spTgt spid="1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72"/>
          <p:cNvSpPr txBox="1"/>
          <p:nvPr/>
        </p:nvSpPr>
        <p:spPr>
          <a:xfrm>
            <a:off x="401652" y="0"/>
            <a:ext cx="11449689" cy="661719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Errores del árbitro </a:t>
            </a:r>
            <a:r>
              <a:rPr lang="es" sz="4400" b="0" i="1" u="none" strike="noStrike" cap="none">
                <a:solidFill>
                  <a:srgbClr val="18579B"/>
                </a:solidFill>
                <a:latin typeface="Calibri"/>
                <a:ea typeface="Calibri"/>
                <a:cs typeface="Calibri"/>
                <a:sym typeface="Calibri"/>
              </a:rPr>
              <a:t>("Correcciones"):</a:t>
            </a:r>
            <a:endParaRPr sz="4400" b="0" i="0" u="none" strike="noStrike" cap="none">
              <a:solidFill>
                <a:srgbClr val="000000"/>
              </a:solidFill>
              <a:latin typeface="Calibri"/>
              <a:ea typeface="Calibri"/>
              <a:cs typeface="Calibri"/>
              <a:sym typeface="Calibri"/>
            </a:endParaRPr>
          </a:p>
          <a:p>
            <a:pPr marL="742950" marR="0" lvl="1"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9138" marR="0" lvl="1" indent="-53498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Se cantó un resultado incorrecto </a:t>
            </a:r>
            <a:r>
              <a:rPr lang="es" sz="2800" b="0" i="0" u="none" strike="noStrike" cap="none">
                <a:solidFill>
                  <a:srgbClr val="FF0000"/>
                </a:solidFill>
                <a:latin typeface="Calibri"/>
                <a:ea typeface="Calibri"/>
                <a:cs typeface="Calibri"/>
                <a:sym typeface="Calibri"/>
              </a:rPr>
              <a:t>antes de que </a:t>
            </a:r>
            <a:r>
              <a:rPr lang="es" sz="2800" b="0" i="0" u="none" strike="noStrike" cap="none">
                <a:solidFill>
                  <a:srgbClr val="18579B"/>
                </a:solidFill>
                <a:latin typeface="Calibri"/>
                <a:ea typeface="Calibri"/>
                <a:cs typeface="Calibri"/>
                <a:sym typeface="Calibri"/>
              </a:rPr>
              <a:t>se saque la pelota:</a:t>
            </a:r>
            <a:endParaRPr sz="2800" b="0" i="0" u="none" strike="noStrike" cap="none">
              <a:solidFill>
                <a:srgbClr val="000000"/>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Llamar </a:t>
            </a:r>
            <a:r>
              <a:rPr lang="es" sz="2800" b="0" i="0" u="none" strike="noStrike" cap="none">
                <a:solidFill>
                  <a:srgbClr val="FF0000"/>
                </a:solidFill>
                <a:latin typeface="Calibri"/>
                <a:ea typeface="Calibri"/>
                <a:cs typeface="Calibri"/>
                <a:sym typeface="Calibri"/>
              </a:rPr>
              <a:t>" </a:t>
            </a:r>
            <a:r>
              <a:rPr lang="es" sz="2800" b="1" i="0" u="none" strike="noStrike" cap="none">
                <a:solidFill>
                  <a:srgbClr val="FF0000"/>
                </a:solidFill>
                <a:latin typeface="Calibri"/>
                <a:ea typeface="Calibri"/>
                <a:cs typeface="Calibri"/>
                <a:sym typeface="Calibri"/>
              </a:rPr>
              <a:t>Tiempo </a:t>
            </a:r>
            <a:r>
              <a:rPr lang="es" sz="2800" b="0" i="0" u="none" strike="noStrike" cap="none">
                <a:solidFill>
                  <a:srgbClr val="FF0000"/>
                </a:solidFill>
                <a:latin typeface="Calibri"/>
                <a:ea typeface="Calibri"/>
                <a:cs typeface="Calibri"/>
                <a:sym typeface="Calibri"/>
              </a:rPr>
              <a:t>" </a:t>
            </a:r>
            <a:r>
              <a:rPr lang="es" sz="2800" b="0" i="0" u="none" strike="noStrike" cap="none">
                <a:solidFill>
                  <a:srgbClr val="18579B"/>
                </a:solidFill>
                <a:latin typeface="Calibri"/>
                <a:ea typeface="Calibri"/>
                <a:cs typeface="Calibri"/>
                <a:sym typeface="Calibri"/>
              </a:rPr>
              <a:t>Anunciar </a:t>
            </a:r>
            <a:r>
              <a:rPr lang="es" sz="2800" b="0" i="0" u="none" strike="noStrike" cap="none">
                <a:solidFill>
                  <a:srgbClr val="FF0000"/>
                </a:solidFill>
                <a:latin typeface="Calibri"/>
                <a:ea typeface="Calibri"/>
                <a:cs typeface="Calibri"/>
                <a:sym typeface="Calibri"/>
              </a:rPr>
              <a:t>" </a:t>
            </a:r>
            <a:r>
              <a:rPr lang="es" sz="2800" b="1" i="0" u="none" strike="noStrike" cap="none">
                <a:solidFill>
                  <a:srgbClr val="FF0000"/>
                </a:solidFill>
                <a:latin typeface="Calibri"/>
                <a:ea typeface="Calibri"/>
                <a:cs typeface="Calibri"/>
                <a:sym typeface="Calibri"/>
              </a:rPr>
              <a:t>Corrección </a:t>
            </a:r>
            <a:r>
              <a:rPr lang="es" sz="2800" b="0" i="0" u="none" strike="noStrike" cap="none">
                <a:solidFill>
                  <a:srgbClr val="FF0000"/>
                </a:solidFill>
                <a:latin typeface="Calibri"/>
                <a:ea typeface="Calibri"/>
                <a:cs typeface="Calibri"/>
                <a:sym typeface="Calibri"/>
              </a:rPr>
              <a:t>" </a:t>
            </a:r>
            <a:r>
              <a:rPr lang="es" sz="2800" b="0" i="0" u="none" strike="noStrike" cap="none">
                <a:solidFill>
                  <a:srgbClr val="18579B"/>
                </a:solidFill>
                <a:latin typeface="Calibri"/>
                <a:ea typeface="Calibri"/>
                <a:cs typeface="Calibri"/>
                <a:sym typeface="Calibri"/>
              </a:rPr>
              <a:t>, </a:t>
            </a:r>
            <a:r>
              <a:rPr lang="es" sz="2800" b="0" i="0" u="none" strike="noStrike" cap="none">
                <a:solidFill>
                  <a:srgbClr val="FF0000"/>
                </a:solidFill>
                <a:latin typeface="Calibri"/>
                <a:ea typeface="Calibri"/>
                <a:cs typeface="Calibri"/>
                <a:sym typeface="Calibri"/>
              </a:rPr>
              <a:t>Volver a llamar</a:t>
            </a:r>
            <a:endParaRPr sz="2800" b="0" i="0" u="none" strike="noStrike" cap="none">
              <a:solidFill>
                <a:srgbClr val="FF0000"/>
              </a:solidFill>
              <a:latin typeface="Calibri"/>
              <a:ea typeface="Calibri"/>
              <a:cs typeface="Calibri"/>
              <a:sym typeface="Calibri"/>
            </a:endParaRPr>
          </a:p>
          <a:p>
            <a:pPr marL="184150" marR="0" lvl="1" indent="0" algn="l" rtl="0">
              <a:lnSpc>
                <a:spcPct val="100000"/>
              </a:lnSpc>
              <a:spcBef>
                <a:spcPts val="0"/>
              </a:spcBef>
              <a:spcAft>
                <a:spcPts val="0"/>
              </a:spcAft>
              <a:buClr>
                <a:srgbClr val="FF0000"/>
              </a:buClr>
              <a:buSzPts val="2800"/>
              <a:buFont typeface="Calibri"/>
              <a:buNone/>
            </a:pPr>
            <a:r>
              <a:rPr lang="es" sz="2800" b="0" i="0" u="none" strike="noStrike" cap="none">
                <a:solidFill>
                  <a:srgbClr val="FF0000"/>
                </a:solidFill>
                <a:latin typeface="Calibri"/>
                <a:ea typeface="Calibri"/>
                <a:cs typeface="Calibri"/>
                <a:sym typeface="Calibri"/>
              </a:rPr>
              <a:t>Puntuación correcta</a:t>
            </a:r>
            <a:endParaRPr sz="2800" b="0" i="0" u="none" strike="noStrike" cap="none">
              <a:solidFill>
                <a:srgbClr val="FF0000"/>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800"/>
              <a:buFont typeface="Source Sans Pro"/>
              <a:buNone/>
            </a:pPr>
            <a:endParaRPr sz="800" b="0" i="0" u="none" strike="noStrike" cap="none">
              <a:solidFill>
                <a:srgbClr val="000000"/>
              </a:solidFill>
              <a:latin typeface="Calibri"/>
              <a:ea typeface="Calibri"/>
              <a:cs typeface="Calibri"/>
              <a:sym typeface="Calibri"/>
            </a:endParaRPr>
          </a:p>
          <a:p>
            <a:pPr marL="719138" marR="0" lvl="1" indent="-53498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Me di cuenta de que la puntuación incorrecta fue llamada </a:t>
            </a:r>
            <a:r>
              <a:rPr lang="es" sz="2800" b="0" i="0" u="none" strike="noStrike" cap="none">
                <a:solidFill>
                  <a:srgbClr val="FF0000"/>
                </a:solidFill>
                <a:latin typeface="Calibri"/>
                <a:ea typeface="Calibri"/>
                <a:cs typeface="Calibri"/>
                <a:sym typeface="Calibri"/>
              </a:rPr>
              <a:t>después </a:t>
            </a:r>
            <a:r>
              <a:rPr lang="es" sz="2800" b="0" i="0" u="none" strike="noStrike" cap="none">
                <a:solidFill>
                  <a:srgbClr val="18579B"/>
                </a:solidFill>
                <a:latin typeface="Calibri"/>
                <a:ea typeface="Calibri"/>
                <a:cs typeface="Calibri"/>
                <a:sym typeface="Calibri"/>
              </a:rPr>
              <a:t>de la</a:t>
            </a:r>
            <a:endParaRPr/>
          </a:p>
          <a:p>
            <a:pPr marL="184150" marR="0" lvl="1"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La pelota es servida </a:t>
            </a:r>
            <a:r>
              <a:rPr lang="es" sz="2800" b="0" i="0" u="none" strike="noStrike" cap="none">
                <a:solidFill>
                  <a:srgbClr val="FF0000"/>
                </a:solidFill>
                <a:latin typeface="Calibri"/>
                <a:ea typeface="Calibri"/>
                <a:cs typeface="Calibri"/>
                <a:sym typeface="Calibri"/>
              </a:rPr>
              <a:t>pero antes de la devolución del servicio </a:t>
            </a:r>
            <a:r>
              <a:rPr lang="es" sz="2800" b="0" i="0" u="none" strike="noStrike" cap="none">
                <a:solidFill>
                  <a:srgbClr val="18579B"/>
                </a:solidFill>
                <a:latin typeface="Calibri"/>
                <a:ea typeface="Calibri"/>
                <a:cs typeface="Calibri"/>
                <a:sym typeface="Calibri"/>
              </a:rPr>
              <a:t>: llame </a:t>
            </a:r>
            <a:r>
              <a:rPr lang="es" sz="2800" b="0" i="0" u="none" strike="noStrike" cap="none">
                <a:solidFill>
                  <a:srgbClr val="FF0000"/>
                </a:solidFill>
                <a:latin typeface="Calibri"/>
                <a:ea typeface="Calibri"/>
                <a:cs typeface="Calibri"/>
                <a:sym typeface="Calibri"/>
              </a:rPr>
              <a:t>"Tiempo" </a:t>
            </a:r>
            <a:r>
              <a:rPr lang="es" sz="2800" b="0" i="0" u="none" strike="noStrike" cap="none">
                <a:solidFill>
                  <a:srgbClr val="18579B"/>
                </a:solidFill>
                <a:latin typeface="Calibri"/>
                <a:ea typeface="Calibri"/>
                <a:cs typeface="Calibri"/>
                <a:sym typeface="Calibri"/>
              </a:rPr>
              <a:t>para</a:t>
            </a:r>
            <a:endParaRPr/>
          </a:p>
          <a:p>
            <a:pPr marL="184150" marR="0" lvl="1"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detenga el juego, anuncie </a:t>
            </a:r>
            <a:r>
              <a:rPr lang="es" sz="2800" b="0" i="0" u="none" strike="noStrike" cap="none">
                <a:solidFill>
                  <a:srgbClr val="FF0000"/>
                </a:solidFill>
                <a:latin typeface="Calibri"/>
                <a:ea typeface="Calibri"/>
                <a:cs typeface="Calibri"/>
                <a:sym typeface="Calibri"/>
              </a:rPr>
              <a:t>"Corrección" </a:t>
            </a:r>
            <a:r>
              <a:rPr lang="es" sz="2800" b="0" i="0" u="none" strike="noStrike" cap="none">
                <a:solidFill>
                  <a:srgbClr val="18579B"/>
                </a:solidFill>
                <a:latin typeface="Calibri"/>
                <a:ea typeface="Calibri"/>
                <a:cs typeface="Calibri"/>
                <a:sym typeface="Calibri"/>
              </a:rPr>
              <a:t>y vuelva a llamar la puntuación correcta.</a:t>
            </a:r>
            <a:endParaRPr/>
          </a:p>
          <a:p>
            <a:pPr marL="184150" marR="0" lvl="1" indent="0" algn="l" rtl="0">
              <a:lnSpc>
                <a:spcPct val="100000"/>
              </a:lnSpc>
              <a:spcBef>
                <a:spcPts val="0"/>
              </a:spcBef>
              <a:spcAft>
                <a:spcPts val="0"/>
              </a:spcAft>
              <a:buClr>
                <a:srgbClr val="18579B"/>
              </a:buClr>
              <a:buSzPts val="800"/>
              <a:buFont typeface="Source Sans Pro"/>
              <a:buNone/>
            </a:pPr>
            <a:endParaRPr sz="800" b="0" i="0" u="none" strike="noStrike" cap="none">
              <a:solidFill>
                <a:srgbClr val="000000"/>
              </a:solidFill>
              <a:latin typeface="Calibri"/>
              <a:ea typeface="Calibri"/>
              <a:cs typeface="Calibri"/>
              <a:sym typeface="Calibri"/>
            </a:endParaRPr>
          </a:p>
          <a:p>
            <a:pPr marL="719138" marR="0" lvl="1" indent="-53498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Se dio cuenta de que se cantó un marcador incorrecto </a:t>
            </a:r>
            <a:r>
              <a:rPr lang="es" sz="2800" b="0" i="0" u="none" strike="noStrike" cap="none">
                <a:solidFill>
                  <a:srgbClr val="FF0000"/>
                </a:solidFill>
                <a:latin typeface="Calibri"/>
                <a:ea typeface="Calibri"/>
                <a:cs typeface="Calibri"/>
                <a:sym typeface="Calibri"/>
              </a:rPr>
              <a:t>después de </a:t>
            </a:r>
            <a:r>
              <a:rPr lang="es" sz="2800" b="0" i="0" u="none" strike="noStrike" cap="none">
                <a:solidFill>
                  <a:srgbClr val="18579B"/>
                </a:solidFill>
                <a:latin typeface="Calibri"/>
                <a:ea typeface="Calibri"/>
                <a:cs typeface="Calibri"/>
                <a:sym typeface="Calibri"/>
              </a:rPr>
              <a:t>servir la pelota, pero después de la devolución del servicio: permita </a:t>
            </a:r>
            <a:r>
              <a:rPr lang="es" sz="2800" b="0" i="0" u="none" strike="noStrike" cap="none">
                <a:solidFill>
                  <a:srgbClr val="FF0000"/>
                </a:solidFill>
                <a:latin typeface="Calibri"/>
                <a:ea typeface="Calibri"/>
                <a:cs typeface="Calibri"/>
                <a:sym typeface="Calibri"/>
              </a:rPr>
              <a:t>que continúe la jugada y corrija cualquier error después de la jugada.</a:t>
            </a:r>
            <a:endParaRPr sz="2800" b="0" i="1" u="none" strike="noStrike" cap="none">
              <a:solidFill>
                <a:srgbClr val="18579B"/>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800"/>
              <a:buFont typeface="Source Sans Pro"/>
              <a:buNone/>
            </a:pPr>
            <a:endParaRPr sz="800" b="0" i="0" u="none" strike="noStrike" cap="none">
              <a:solidFill>
                <a:srgbClr val="000000"/>
              </a:solidFill>
              <a:latin typeface="Calibri"/>
              <a:ea typeface="Calibri"/>
              <a:cs typeface="Calibri"/>
              <a:sym typeface="Calibri"/>
            </a:endParaRPr>
          </a:p>
          <a:p>
            <a:pPr marL="719138" marR="0" lvl="1" indent="-53498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Llamado NVZ Falla de pie en pelota rebotada - </a:t>
            </a:r>
            <a:r>
              <a:rPr lang="es" sz="2800" b="0" i="0" u="none" strike="noStrike" cap="none">
                <a:solidFill>
                  <a:srgbClr val="FF0000"/>
                </a:solidFill>
                <a:latin typeface="Calibri"/>
                <a:ea typeface="Calibri"/>
                <a:cs typeface="Calibri"/>
                <a:sym typeface="Calibri"/>
              </a:rPr>
              <a:t>Detener</a:t>
            </a:r>
            <a:endParaRPr/>
          </a:p>
          <a:p>
            <a:pPr marL="184150" marR="0" lvl="1" indent="0" algn="l" rtl="0">
              <a:lnSpc>
                <a:spcPct val="100000"/>
              </a:lnSpc>
              <a:spcBef>
                <a:spcPts val="0"/>
              </a:spcBef>
              <a:spcAft>
                <a:spcPts val="0"/>
              </a:spcAft>
              <a:buClr>
                <a:srgbClr val="FF0000"/>
              </a:buClr>
              <a:buSzPts val="2800"/>
              <a:buFont typeface="Calibri"/>
              <a:buNone/>
            </a:pPr>
            <a:r>
              <a:rPr lang="es" sz="2800" b="0" i="0" u="none" strike="noStrike" cap="none">
                <a:solidFill>
                  <a:srgbClr val="FF0000"/>
                </a:solidFill>
                <a:latin typeface="Calibri"/>
                <a:ea typeface="Calibri"/>
                <a:cs typeface="Calibri"/>
                <a:sym typeface="Calibri"/>
              </a:rPr>
              <a:t>Reproduzca </a:t>
            </a:r>
            <a:r>
              <a:rPr lang="es" sz="2800" b="0" i="1" u="none" strike="noStrike" cap="none">
                <a:solidFill>
                  <a:srgbClr val="FF0000"/>
                </a:solidFill>
                <a:latin typeface="Calibri"/>
                <a:ea typeface="Calibri"/>
                <a:cs typeface="Calibri"/>
                <a:sym typeface="Calibri"/>
              </a:rPr>
              <a:t>inmediatamente </a:t>
            </a:r>
            <a:r>
              <a:rPr lang="es" sz="2800" b="0" i="0" u="none" strike="noStrike" cap="none">
                <a:solidFill>
                  <a:srgbClr val="18579B"/>
                </a:solidFill>
                <a:latin typeface="Calibri"/>
                <a:ea typeface="Calibri"/>
                <a:cs typeface="Calibri"/>
                <a:sym typeface="Calibri"/>
              </a:rPr>
              <a:t>, anuncie </a:t>
            </a:r>
            <a:r>
              <a:rPr lang="es" sz="2800" b="0" i="0" u="none" strike="noStrike" cap="none">
                <a:solidFill>
                  <a:srgbClr val="FF0000"/>
                </a:solidFill>
                <a:latin typeface="Calibri"/>
                <a:ea typeface="Calibri"/>
                <a:cs typeface="Calibri"/>
                <a:sym typeface="Calibri"/>
              </a:rPr>
              <a:t>" </a:t>
            </a:r>
            <a:r>
              <a:rPr lang="es" sz="2800" b="1" i="0" u="none" strike="noStrike" cap="none">
                <a:solidFill>
                  <a:srgbClr val="FF0000"/>
                </a:solidFill>
                <a:latin typeface="Calibri"/>
                <a:ea typeface="Calibri"/>
                <a:cs typeface="Calibri"/>
                <a:sym typeface="Calibri"/>
              </a:rPr>
              <a:t>Corrección </a:t>
            </a:r>
            <a:r>
              <a:rPr lang="es" sz="2800" b="0" i="0" u="none" strike="noStrike" cap="none">
                <a:solidFill>
                  <a:srgbClr val="FF0000"/>
                </a:solidFill>
                <a:latin typeface="Calibri"/>
                <a:ea typeface="Calibri"/>
                <a:cs typeface="Calibri"/>
                <a:sym typeface="Calibri"/>
              </a:rPr>
              <a:t>" </a:t>
            </a:r>
            <a:r>
              <a:rPr lang="es" sz="2800" b="0" i="0" u="none" strike="noStrike" cap="none">
                <a:solidFill>
                  <a:srgbClr val="18579B"/>
                </a:solidFill>
                <a:latin typeface="Calibri"/>
                <a:ea typeface="Calibri"/>
                <a:cs typeface="Calibri"/>
                <a:sym typeface="Calibri"/>
              </a:rPr>
              <a:t>y</a:t>
            </a:r>
            <a:endParaRPr/>
          </a:p>
          <a:p>
            <a:pPr marL="184150" marR="0" lvl="1"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a:t>
            </a:r>
            <a:r>
              <a:rPr lang="es" sz="2800" b="0" i="0" u="none" strike="noStrike" cap="none">
                <a:solidFill>
                  <a:srgbClr val="FF0000"/>
                </a:solidFill>
                <a:latin typeface="Calibri"/>
                <a:ea typeface="Calibri"/>
                <a:cs typeface="Calibri"/>
                <a:sym typeface="Calibri"/>
              </a:rPr>
              <a:t>Repetición</a:t>
            </a:r>
            <a:endParaRPr/>
          </a:p>
        </p:txBody>
      </p:sp>
      <p:sp>
        <p:nvSpPr>
          <p:cNvPr id="1384" name="Google Shape;1384;p17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172</a:t>
            </a:fld>
            <a:endParaRPr/>
          </a:p>
        </p:txBody>
      </p:sp>
    </p:spTree>
    <p:extLst>
      <p:ext uri="{BB962C8B-B14F-4D97-AF65-F5344CB8AC3E}">
        <p14:creationId xmlns:p14="http://schemas.microsoft.com/office/powerpoint/2010/main" val="29702482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73"/>
          <p:cNvSpPr txBox="1"/>
          <p:nvPr/>
        </p:nvSpPr>
        <p:spPr>
          <a:xfrm>
            <a:off x="401652" y="151179"/>
            <a:ext cx="11449689" cy="65556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Preparación del jugador: flujo del juego</a:t>
            </a:r>
            <a:endParaRPr sz="4400" b="1" i="1" u="none" strike="noStrike" cap="none">
              <a:solidFill>
                <a:srgbClr val="000000"/>
              </a:solidFill>
              <a:latin typeface="Calibri"/>
              <a:ea typeface="Calibri"/>
              <a:cs typeface="Calibri"/>
              <a:sym typeface="Calibri"/>
            </a:endParaRPr>
          </a:p>
          <a:p>
            <a:pPr marL="742950" marR="0" lvl="1"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42950" marR="0" lvl="1"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9138" marR="0" lvl="1" indent="-53498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Después de un </a:t>
            </a:r>
            <a:r>
              <a:rPr lang="es" sz="2800" b="0" i="0" u="none" strike="noStrike" cap="none">
                <a:solidFill>
                  <a:srgbClr val="FF0000"/>
                </a:solidFill>
                <a:latin typeface="Calibri"/>
                <a:ea typeface="Calibri"/>
                <a:cs typeface="Calibri"/>
                <a:sym typeface="Calibri"/>
              </a:rPr>
              <a:t>balón muerto </a:t>
            </a:r>
            <a:r>
              <a:rPr lang="es" sz="2800" b="0" i="0" u="none" strike="noStrike" cap="none">
                <a:solidFill>
                  <a:srgbClr val="18579B"/>
                </a:solidFill>
                <a:latin typeface="Calibri"/>
                <a:ea typeface="Calibri"/>
                <a:cs typeface="Calibri"/>
                <a:sym typeface="Calibri"/>
              </a:rPr>
              <a:t>, se espera que los jugadores se muevan a sus respectivas posiciones </a:t>
            </a:r>
            <a:r>
              <a:rPr lang="es" sz="2800" b="0" i="0" u="none" strike="noStrike" cap="none">
                <a:solidFill>
                  <a:srgbClr val="FF0000"/>
                </a:solidFill>
                <a:latin typeface="Calibri"/>
                <a:ea typeface="Calibri"/>
                <a:cs typeface="Calibri"/>
                <a:sym typeface="Calibri"/>
              </a:rPr>
              <a:t>sin demoras innecesarias.</a:t>
            </a:r>
            <a:endParaRPr/>
          </a:p>
          <a:p>
            <a:pPr marL="719138" marR="0" lvl="1" indent="-357188" algn="l" rtl="0">
              <a:lnSpc>
                <a:spcPct val="100000"/>
              </a:lnSpc>
              <a:spcBef>
                <a:spcPts val="0"/>
              </a:spcBef>
              <a:spcAft>
                <a:spcPts val="0"/>
              </a:spcAft>
              <a:buClr>
                <a:srgbClr val="18579B"/>
              </a:buClr>
              <a:buSzPts val="2800"/>
              <a:buFont typeface="Arial"/>
              <a:buNone/>
            </a:pPr>
            <a:endParaRPr sz="2800" b="0" i="0" u="none" strike="noStrike" cap="none">
              <a:solidFill>
                <a:srgbClr val="000000"/>
              </a:solidFill>
              <a:latin typeface="Calibri"/>
              <a:ea typeface="Calibri"/>
              <a:cs typeface="Calibri"/>
              <a:sym typeface="Calibri"/>
            </a:endParaRPr>
          </a:p>
          <a:p>
            <a:pPr marL="719138" marR="0" lvl="1" indent="-53498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Permita que el servidor/receptor </a:t>
            </a:r>
            <a:r>
              <a:rPr lang="es" sz="2800" b="0" i="0" u="none" strike="noStrike" cap="none">
                <a:solidFill>
                  <a:srgbClr val="FF0000"/>
                </a:solidFill>
                <a:latin typeface="Calibri"/>
                <a:ea typeface="Calibri"/>
                <a:cs typeface="Calibri"/>
                <a:sym typeface="Calibri"/>
              </a:rPr>
              <a:t>tenga un tiempo razonable </a:t>
            </a:r>
            <a:r>
              <a:rPr lang="es" sz="2800" b="0" i="0" u="none" strike="noStrike" cap="none">
                <a:solidFill>
                  <a:srgbClr val="18579B"/>
                </a:solidFill>
                <a:latin typeface="Calibri"/>
                <a:ea typeface="Calibri"/>
                <a:cs typeface="Calibri"/>
                <a:sym typeface="Calibri"/>
              </a:rPr>
              <a:t>para estar listo, es decir, regresar de recuperar una pelota muerta.</a:t>
            </a:r>
            <a:endParaRPr/>
          </a:p>
          <a:p>
            <a:pPr marL="719138" marR="0" lvl="1" indent="-357188" algn="l" rtl="0">
              <a:lnSpc>
                <a:spcPct val="100000"/>
              </a:lnSpc>
              <a:spcBef>
                <a:spcPts val="0"/>
              </a:spcBef>
              <a:spcAft>
                <a:spcPts val="0"/>
              </a:spcAft>
              <a:buClr>
                <a:srgbClr val="18579B"/>
              </a:buClr>
              <a:buSzPts val="2800"/>
              <a:buFont typeface="Arial"/>
              <a:buNone/>
            </a:pPr>
            <a:endParaRPr sz="2800" b="0" i="0" u="none" strike="noStrike" cap="none">
              <a:solidFill>
                <a:srgbClr val="000000"/>
              </a:solidFill>
              <a:latin typeface="Calibri"/>
              <a:ea typeface="Calibri"/>
              <a:cs typeface="Calibri"/>
              <a:sym typeface="Calibri"/>
            </a:endParaRPr>
          </a:p>
          <a:p>
            <a:pPr marL="719138" marR="0" lvl="1" indent="-53498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Si el servidor/receptor se está </a:t>
            </a:r>
            <a:r>
              <a:rPr lang="es" sz="2800" b="0" i="0" u="none" strike="noStrike" cap="none">
                <a:solidFill>
                  <a:srgbClr val="FF0000"/>
                </a:solidFill>
                <a:latin typeface="Calibri"/>
                <a:ea typeface="Calibri"/>
                <a:cs typeface="Calibri"/>
                <a:sym typeface="Calibri"/>
              </a:rPr>
              <a:t>retrasando sin motivo aparente </a:t>
            </a:r>
            <a:r>
              <a:rPr lang="es" sz="2800" b="0" i="0" u="none" strike="noStrike" cap="none">
                <a:solidFill>
                  <a:srgbClr val="18579B"/>
                </a:solidFill>
                <a:latin typeface="Calibri"/>
                <a:ea typeface="Calibri"/>
                <a:cs typeface="Calibri"/>
                <a:sym typeface="Calibri"/>
              </a:rPr>
              <a:t>(es decir, hablando con un compañero)</a:t>
            </a:r>
            <a:endParaRPr/>
          </a:p>
          <a:p>
            <a:pPr marL="184150" marR="0" lvl="1" indent="0" algn="l" rtl="0">
              <a:lnSpc>
                <a:spcPct val="100000"/>
              </a:lnSpc>
              <a:spcBef>
                <a:spcPts val="0"/>
              </a:spcBef>
              <a:spcAft>
                <a:spcPts val="0"/>
              </a:spcAft>
              <a:buClr>
                <a:srgbClr val="18579B"/>
              </a:buClr>
              <a:buSzPts val="2800"/>
              <a:buFont typeface="Source Sans Pro"/>
              <a:buNone/>
            </a:pPr>
            <a:endParaRPr sz="2800" b="0" i="0" u="none" strike="noStrike" cap="none">
              <a:solidFill>
                <a:srgbClr val="000000"/>
              </a:solidFill>
              <a:latin typeface="Calibri"/>
              <a:ea typeface="Calibri"/>
              <a:cs typeface="Calibri"/>
              <a:sym typeface="Calibri"/>
            </a:endParaRPr>
          </a:p>
          <a:p>
            <a:pPr marL="184150" marR="0" lvl="6"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a:t>
            </a:r>
            <a:r>
              <a:rPr lang="es" sz="2800" b="0" i="0" u="none" strike="noStrike" cap="none">
                <a:solidFill>
                  <a:srgbClr val="FF0000"/>
                </a:solidFill>
                <a:latin typeface="Calibri"/>
                <a:ea typeface="Calibri"/>
                <a:cs typeface="Calibri"/>
                <a:sym typeface="Calibri"/>
              </a:rPr>
              <a:t>Llame la puntuación </a:t>
            </a:r>
            <a:r>
              <a:rPr lang="es" sz="2800" b="0" i="0" u="none" strike="noStrike" cap="none">
                <a:solidFill>
                  <a:srgbClr val="18579B"/>
                </a:solidFill>
                <a:latin typeface="Calibri"/>
                <a:ea typeface="Calibri"/>
                <a:cs typeface="Calibri"/>
                <a:sym typeface="Calibri"/>
              </a:rPr>
              <a:t>cuando el servidor/receptor esté listo (o debería estarlo).</a:t>
            </a:r>
            <a:endParaRPr/>
          </a:p>
          <a:p>
            <a:pPr marL="184150" marR="0" lvl="6"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listo) y </a:t>
            </a:r>
            <a:r>
              <a:rPr lang="es" sz="2800" b="0" i="0" u="none" strike="noStrike" cap="none">
                <a:solidFill>
                  <a:srgbClr val="FF0000"/>
                </a:solidFill>
                <a:latin typeface="Calibri"/>
                <a:ea typeface="Calibri"/>
                <a:cs typeface="Calibri"/>
                <a:sym typeface="Calibri"/>
              </a:rPr>
              <a:t>comience la cuenta de 10 segundos.</a:t>
            </a:r>
            <a:endParaRPr sz="2800" b="0" i="0" u="none" strike="noStrike" cap="none">
              <a:solidFill>
                <a:srgbClr val="000000"/>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2800"/>
              <a:buFont typeface="Source Sans Pro"/>
              <a:buNone/>
            </a:pPr>
            <a:endParaRPr sz="2800" b="0" i="0" u="none" strike="noStrike" cap="none">
              <a:solidFill>
                <a:srgbClr val="FF0000"/>
              </a:solidFill>
              <a:latin typeface="Calibri"/>
              <a:ea typeface="Calibri"/>
              <a:cs typeface="Calibri"/>
              <a:sym typeface="Calibri"/>
            </a:endParaRPr>
          </a:p>
        </p:txBody>
      </p:sp>
      <p:sp>
        <p:nvSpPr>
          <p:cNvPr id="1390" name="Google Shape;1390;p17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173</a:t>
            </a:fld>
            <a:endParaRPr/>
          </a:p>
        </p:txBody>
      </p:sp>
    </p:spTree>
    <p:extLst>
      <p:ext uri="{BB962C8B-B14F-4D97-AF65-F5344CB8AC3E}">
        <p14:creationId xmlns:p14="http://schemas.microsoft.com/office/powerpoint/2010/main" val="40170302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74"/>
          <p:cNvSpPr txBox="1">
            <a:spLocks noGrp="1"/>
          </p:cNvSpPr>
          <p:nvPr>
            <p:ph type="title"/>
          </p:nvPr>
        </p:nvSpPr>
        <p:spPr>
          <a:xfrm>
            <a:off x="734482" y="168007"/>
            <a:ext cx="10723035" cy="764969"/>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chemeClr val="accent1"/>
              </a:buClr>
              <a:buSzPct val="100000"/>
              <a:buFont typeface="Calibri"/>
              <a:buNone/>
            </a:pPr>
            <a:r>
              <a:rPr lang="es" b="1"/>
              <a:t>Preparación del jugador </a:t>
            </a:r>
            <a:r>
              <a:rPr lang="es" sz="2800" i="1"/>
              <a:t>Ene/Feb 2022 Revista Pickleball</a:t>
            </a:r>
            <a:endParaRPr/>
          </a:p>
        </p:txBody>
      </p:sp>
      <p:sp>
        <p:nvSpPr>
          <p:cNvPr id="1396" name="Google Shape;1396;p17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174</a:t>
            </a:fld>
            <a:endParaRPr/>
          </a:p>
        </p:txBody>
      </p:sp>
      <p:pic>
        <p:nvPicPr>
          <p:cNvPr id="1397" name="Google Shape;1397;p174"/>
          <p:cNvPicPr preferRelativeResize="0"/>
          <p:nvPr/>
        </p:nvPicPr>
        <p:blipFill rotWithShape="1">
          <a:blip r:embed="rId3">
            <a:alphaModFix/>
          </a:blip>
          <a:srcRect/>
          <a:stretch/>
        </p:blipFill>
        <p:spPr>
          <a:xfrm>
            <a:off x="3051901" y="846034"/>
            <a:ext cx="6196416" cy="5843959"/>
          </a:xfrm>
          <a:prstGeom prst="rect">
            <a:avLst/>
          </a:prstGeom>
          <a:noFill/>
          <a:ln>
            <a:noFill/>
          </a:ln>
        </p:spPr>
      </p:pic>
    </p:spTree>
    <p:extLst>
      <p:ext uri="{BB962C8B-B14F-4D97-AF65-F5344CB8AC3E}">
        <p14:creationId xmlns:p14="http://schemas.microsoft.com/office/powerpoint/2010/main" val="31815026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75"/>
          <p:cNvSpPr txBox="1"/>
          <p:nvPr/>
        </p:nvSpPr>
        <p:spPr>
          <a:xfrm>
            <a:off x="310718" y="243512"/>
            <a:ext cx="11540623" cy="692497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Tiempo de espera médico (MTO)</a:t>
            </a:r>
            <a:endParaRPr sz="2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El juego continúa hasta </a:t>
            </a:r>
            <a:r>
              <a:rPr lang="es" sz="3200" b="0" i="0" u="none" strike="noStrike" cap="none">
                <a:solidFill>
                  <a:srgbClr val="FF0000"/>
                </a:solidFill>
                <a:latin typeface="Calibri"/>
                <a:ea typeface="Calibri"/>
                <a:cs typeface="Calibri"/>
                <a:sym typeface="Calibri"/>
              </a:rPr>
              <a:t>el final del rally </a:t>
            </a:r>
            <a:r>
              <a:rPr lang="es" sz="3200" b="0" i="1" u="none" strike="noStrike" cap="none">
                <a:solidFill>
                  <a:srgbClr val="18579B"/>
                </a:solidFill>
                <a:latin typeface="Calibri"/>
                <a:ea typeface="Calibri"/>
                <a:cs typeface="Calibri"/>
                <a:sym typeface="Calibri"/>
              </a:rPr>
              <a:t>: no detenga el rally en curso</a:t>
            </a:r>
            <a:endParaRPr/>
          </a:p>
          <a:p>
            <a:pPr marL="903288" marR="0" lvl="0" indent="-642938" algn="l" rtl="0">
              <a:lnSpc>
                <a:spcPct val="100000"/>
              </a:lnSpc>
              <a:spcBef>
                <a:spcPts val="0"/>
              </a:spcBef>
              <a:spcAft>
                <a:spcPts val="0"/>
              </a:spcAft>
              <a:buClr>
                <a:srgbClr val="18579B"/>
              </a:buClr>
              <a:buSzPts val="1200"/>
              <a:buFont typeface="Arial"/>
              <a:buNone/>
            </a:pPr>
            <a:endParaRPr sz="1200" b="0" i="1" u="none" strike="noStrike" cap="none">
              <a:solidFill>
                <a:srgbClr val="18579B"/>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Si el jugador se </a:t>
            </a:r>
            <a:r>
              <a:rPr lang="es" sz="3200" b="0" i="0" u="none" strike="noStrike" cap="none">
                <a:solidFill>
                  <a:srgbClr val="FF0000"/>
                </a:solidFill>
                <a:latin typeface="Calibri"/>
                <a:ea typeface="Calibri"/>
                <a:cs typeface="Calibri"/>
                <a:sym typeface="Calibri"/>
              </a:rPr>
              <a:t>lesiona accidentalmente o solicita </a:t>
            </a:r>
            <a:r>
              <a:rPr lang="es" sz="3200" b="0" i="0" u="none" strike="noStrike" cap="none">
                <a:solidFill>
                  <a:srgbClr val="18579B"/>
                </a:solidFill>
                <a:latin typeface="Calibri"/>
                <a:ea typeface="Calibri"/>
                <a:cs typeface="Calibri"/>
                <a:sym typeface="Calibri"/>
              </a:rPr>
              <a:t>un tiempo muerto médico, anuncie </a:t>
            </a:r>
            <a:r>
              <a:rPr lang="es" sz="3200" b="0" i="1" u="none" strike="noStrike" cap="none">
                <a:solidFill>
                  <a:srgbClr val="FF0000"/>
                </a:solidFill>
                <a:latin typeface="Calibri"/>
                <a:ea typeface="Calibri"/>
                <a:cs typeface="Calibri"/>
                <a:sym typeface="Calibri"/>
              </a:rPr>
              <a:t>" </a:t>
            </a:r>
            <a:r>
              <a:rPr lang="es" sz="3200" b="1" i="1" u="none" strike="noStrike" cap="none">
                <a:solidFill>
                  <a:srgbClr val="FF0000"/>
                </a:solidFill>
                <a:latin typeface="Calibri"/>
                <a:ea typeface="Calibri"/>
                <a:cs typeface="Calibri"/>
                <a:sym typeface="Calibri"/>
              </a:rPr>
              <a:t>tiempo muerto médico" y proporcione la puntuación.</a:t>
            </a:r>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Si el </a:t>
            </a:r>
            <a:r>
              <a:rPr lang="es" sz="2800" b="0" i="0" u="none" strike="noStrike" cap="none">
                <a:solidFill>
                  <a:srgbClr val="18579B"/>
                </a:solidFill>
                <a:latin typeface="Calibri"/>
                <a:ea typeface="Calibri"/>
                <a:cs typeface="Calibri"/>
                <a:sym typeface="Calibri"/>
              </a:rPr>
              <a:t>jugador no solicita un MT pero al árbitro le preocupa que un jugador esté en peligro, el árbitro puede llamar a un RTO y solicitar una evaluación del jugador por parte del personal médico; el MTO NO se evalúa contra el jugador)</a:t>
            </a:r>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Uno de 15 minutos o menos </a:t>
            </a:r>
            <a:r>
              <a:rPr lang="es" sz="3200" b="0" i="0" u="none" strike="noStrike" cap="none">
                <a:solidFill>
                  <a:srgbClr val="FF0000"/>
                </a:solidFill>
                <a:latin typeface="Calibri"/>
                <a:ea typeface="Calibri"/>
                <a:cs typeface="Calibri"/>
                <a:sym typeface="Calibri"/>
              </a:rPr>
              <a:t>por jugador por partido</a:t>
            </a:r>
            <a:endParaRPr sz="3200" b="0" i="0" u="none" strike="noStrike" cap="none">
              <a:solidFill>
                <a:srgbClr val="FF0000"/>
              </a:solidFill>
              <a:latin typeface="Calibri"/>
              <a:ea typeface="Calibri"/>
              <a:cs typeface="Calibri"/>
              <a:sym typeface="Calibri"/>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FF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Convocar al personal médico </a:t>
            </a:r>
            <a:r>
              <a:rPr lang="es" sz="3200" b="0" i="0" u="none" strike="noStrike" cap="none">
                <a:solidFill>
                  <a:srgbClr val="18579B"/>
                </a:solidFill>
                <a:latin typeface="Calibri"/>
                <a:ea typeface="Calibri"/>
                <a:cs typeface="Calibri"/>
                <a:sym typeface="Calibri"/>
              </a:rPr>
              <a:t>(o al director del torneo) para </a:t>
            </a:r>
            <a:r>
              <a:rPr lang="es" sz="3200" b="0" i="0" u="none" strike="noStrike" cap="none">
                <a:solidFill>
                  <a:srgbClr val="FF0000"/>
                </a:solidFill>
                <a:latin typeface="Calibri"/>
                <a:ea typeface="Calibri"/>
                <a:cs typeface="Calibri"/>
                <a:sym typeface="Calibri"/>
              </a:rPr>
              <a:t>evaluar </a:t>
            </a:r>
            <a:r>
              <a:rPr lang="es" sz="3200" b="0" i="0" u="none" strike="noStrike" cap="none">
                <a:solidFill>
                  <a:srgbClr val="18579B"/>
                </a:solidFill>
                <a:latin typeface="Calibri"/>
                <a:ea typeface="Calibri"/>
                <a:cs typeface="Calibri"/>
                <a:sym typeface="Calibri"/>
              </a:rPr>
              <a:t>la validez de la solicitud</a:t>
            </a:r>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Iniciar </a:t>
            </a:r>
            <a:r>
              <a:rPr lang="es" sz="3200" b="0" i="0" u="none" strike="noStrike" cap="none">
                <a:solidFill>
                  <a:srgbClr val="FF0000"/>
                </a:solidFill>
                <a:latin typeface="Calibri"/>
                <a:ea typeface="Calibri"/>
                <a:cs typeface="Calibri"/>
                <a:sym typeface="Calibri"/>
              </a:rPr>
              <a:t>el temporizador de 15 minutos </a:t>
            </a:r>
            <a:r>
              <a:rPr lang="es" sz="3200" b="0" i="0" u="none" strike="noStrike" cap="none">
                <a:solidFill>
                  <a:srgbClr val="18579B"/>
                </a:solidFill>
                <a:latin typeface="Calibri"/>
                <a:ea typeface="Calibri"/>
                <a:cs typeface="Calibri"/>
                <a:sym typeface="Calibri"/>
              </a:rPr>
              <a:t>a su llegada</a:t>
            </a:r>
            <a:endParaRPr sz="3200" b="0" i="0" u="none" strike="noStrike" cap="none">
              <a:solidFill>
                <a:srgbClr val="000000"/>
              </a:solidFill>
              <a:latin typeface="Calibri"/>
              <a:ea typeface="Calibri"/>
              <a:cs typeface="Calibri"/>
              <a:sym typeface="Calibri"/>
            </a:endParaRPr>
          </a:p>
        </p:txBody>
      </p:sp>
      <p:sp>
        <p:nvSpPr>
          <p:cNvPr id="1403" name="Google Shape;1403;p17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175</a:t>
            </a:fld>
            <a:endParaRPr/>
          </a:p>
        </p:txBody>
      </p:sp>
    </p:spTree>
    <p:extLst>
      <p:ext uri="{BB962C8B-B14F-4D97-AF65-F5344CB8AC3E}">
        <p14:creationId xmlns:p14="http://schemas.microsoft.com/office/powerpoint/2010/main" val="26979732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76"/>
          <p:cNvSpPr txBox="1"/>
          <p:nvPr/>
        </p:nvSpPr>
        <p:spPr>
          <a:xfrm>
            <a:off x="310718" y="243512"/>
            <a:ext cx="11540623" cy="63709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Tiempo de espera médico (MTO)</a:t>
            </a:r>
            <a:endParaRPr sz="2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200"/>
              <a:buFont typeface="Source Sans Pro"/>
              <a:buNone/>
            </a:pPr>
            <a:endParaRPr sz="12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Convocar </a:t>
            </a:r>
            <a:r>
              <a:rPr lang="es" sz="3200" b="0" i="0" u="none" strike="noStrike" cap="none">
                <a:solidFill>
                  <a:srgbClr val="FF0000"/>
                </a:solidFill>
                <a:latin typeface="Calibri"/>
                <a:ea typeface="Calibri"/>
                <a:cs typeface="Calibri"/>
                <a:sym typeface="Calibri"/>
              </a:rPr>
              <a:t>al personal médico </a:t>
            </a:r>
            <a:r>
              <a:rPr lang="es" sz="3200" b="0" i="0" u="none" strike="noStrike" cap="none">
                <a:solidFill>
                  <a:srgbClr val="18579B"/>
                </a:solidFill>
                <a:latin typeface="Calibri"/>
                <a:ea typeface="Calibri"/>
                <a:cs typeface="Calibri"/>
                <a:sym typeface="Calibri"/>
              </a:rPr>
              <a:t>(o al director del torneo) para </a:t>
            </a:r>
            <a:r>
              <a:rPr lang="es" sz="3200" b="0" i="0" u="none" strike="noStrike" cap="none">
                <a:solidFill>
                  <a:srgbClr val="FF0000"/>
                </a:solidFill>
                <a:latin typeface="Calibri"/>
                <a:ea typeface="Calibri"/>
                <a:cs typeface="Calibri"/>
                <a:sym typeface="Calibri"/>
              </a:rPr>
              <a:t>evaluar </a:t>
            </a:r>
            <a:r>
              <a:rPr lang="es" sz="3200" b="0" i="0" u="none" strike="noStrike" cap="none">
                <a:solidFill>
                  <a:srgbClr val="18579B"/>
                </a:solidFill>
                <a:latin typeface="Calibri"/>
                <a:ea typeface="Calibri"/>
                <a:cs typeface="Calibri"/>
                <a:sym typeface="Calibri"/>
              </a:rPr>
              <a:t>la validez de la solicitud</a:t>
            </a:r>
            <a:endParaRPr sz="3200" b="0" i="0" u="none" strike="noStrike" cap="none">
              <a:solidFill>
                <a:srgbClr val="000000"/>
              </a:solidFill>
              <a:latin typeface="Calibri"/>
              <a:ea typeface="Calibri"/>
              <a:cs typeface="Calibri"/>
              <a:sym typeface="Calibri"/>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Iniciar </a:t>
            </a:r>
            <a:r>
              <a:rPr lang="es" sz="3200" b="0" i="0" u="none" strike="noStrike" cap="none">
                <a:solidFill>
                  <a:srgbClr val="FF0000"/>
                </a:solidFill>
                <a:latin typeface="Calibri"/>
                <a:ea typeface="Calibri"/>
                <a:cs typeface="Calibri"/>
                <a:sym typeface="Calibri"/>
              </a:rPr>
              <a:t>el temporizador de 15 minutos </a:t>
            </a:r>
            <a:r>
              <a:rPr lang="es" sz="3200" b="0" i="0" u="none" strike="noStrike" cap="none">
                <a:solidFill>
                  <a:srgbClr val="18579B"/>
                </a:solidFill>
                <a:latin typeface="Calibri"/>
                <a:ea typeface="Calibri"/>
                <a:cs typeface="Calibri"/>
                <a:sym typeface="Calibri"/>
              </a:rPr>
              <a:t>a su llegada</a:t>
            </a:r>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Un </a:t>
            </a:r>
            <a:r>
              <a:rPr lang="es" sz="3200" b="0" i="0" u="none" strike="noStrike" cap="none">
                <a:solidFill>
                  <a:srgbClr val="FF0000"/>
                </a:solidFill>
                <a:latin typeface="Calibri"/>
                <a:ea typeface="Calibri"/>
                <a:cs typeface="Calibri"/>
                <a:sym typeface="Calibri"/>
              </a:rPr>
              <a:t>jugador puede rescindir la solicitud </a:t>
            </a:r>
            <a:r>
              <a:rPr lang="es" sz="3200" b="0" i="0" u="none" strike="noStrike" cap="none">
                <a:solidFill>
                  <a:srgbClr val="18579B"/>
                </a:solidFill>
                <a:latin typeface="Calibri"/>
                <a:ea typeface="Calibri"/>
                <a:cs typeface="Calibri"/>
                <a:sym typeface="Calibri"/>
              </a:rPr>
              <a:t>de MTO si lo hace </a:t>
            </a:r>
            <a:r>
              <a:rPr lang="es" sz="3200" b="0" i="0" u="none" strike="noStrike" cap="none">
                <a:solidFill>
                  <a:srgbClr val="FF0000"/>
                </a:solidFill>
                <a:latin typeface="Calibri"/>
                <a:ea typeface="Calibri"/>
                <a:cs typeface="Calibri"/>
                <a:sym typeface="Calibri"/>
              </a:rPr>
              <a:t>antes de que </a:t>
            </a:r>
            <a:r>
              <a:rPr lang="es" sz="3200" b="0" i="0" u="none" strike="noStrike" cap="none">
                <a:solidFill>
                  <a:srgbClr val="18579B"/>
                </a:solidFill>
                <a:latin typeface="Calibri"/>
                <a:ea typeface="Calibri"/>
                <a:cs typeface="Calibri"/>
                <a:sym typeface="Calibri"/>
              </a:rPr>
              <a:t>llegue el personal médico/DT.</a:t>
            </a:r>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Si el jugador lesionado es sacado </a:t>
            </a:r>
            <a:r>
              <a:rPr lang="es" sz="3200" b="0" i="0" u="none" strike="noStrike" cap="none">
                <a:solidFill>
                  <a:srgbClr val="FF0000"/>
                </a:solidFill>
                <a:latin typeface="Calibri"/>
                <a:ea typeface="Calibri"/>
                <a:cs typeface="Calibri"/>
                <a:sym typeface="Calibri"/>
              </a:rPr>
              <a:t>de la cancha </a:t>
            </a:r>
            <a:r>
              <a:rPr lang="es" sz="3200" b="0" i="0" u="none" strike="noStrike" cap="none">
                <a:solidFill>
                  <a:srgbClr val="18579B"/>
                </a:solidFill>
                <a:latin typeface="Calibri"/>
                <a:ea typeface="Calibri"/>
                <a:cs typeface="Calibri"/>
                <a:sym typeface="Calibri"/>
              </a:rPr>
              <a:t>para recibir tratamiento, </a:t>
            </a:r>
            <a:r>
              <a:rPr lang="es" sz="3200" b="0" i="0" u="none" strike="noStrike" cap="none">
                <a:solidFill>
                  <a:srgbClr val="FF0000"/>
                </a:solidFill>
                <a:latin typeface="Calibri"/>
                <a:ea typeface="Calibri"/>
                <a:cs typeface="Calibri"/>
                <a:sym typeface="Calibri"/>
              </a:rPr>
              <a:t>acompáñelo </a:t>
            </a:r>
            <a:r>
              <a:rPr lang="es" sz="3200" b="0" i="0" u="none" strike="noStrike" cap="none">
                <a:solidFill>
                  <a:srgbClr val="18579B"/>
                </a:solidFill>
                <a:latin typeface="Calibri"/>
                <a:ea typeface="Calibri"/>
                <a:cs typeface="Calibri"/>
                <a:sym typeface="Calibri"/>
              </a:rPr>
              <a:t>y </a:t>
            </a:r>
            <a:r>
              <a:rPr lang="es" sz="3200" b="0" i="0" u="none" strike="noStrike" cap="none">
                <a:solidFill>
                  <a:srgbClr val="FF0000"/>
                </a:solidFill>
                <a:latin typeface="Calibri"/>
                <a:ea typeface="Calibri"/>
                <a:cs typeface="Calibri"/>
                <a:sym typeface="Calibri"/>
              </a:rPr>
              <a:t>detenga el cronómetro </a:t>
            </a:r>
            <a:r>
              <a:rPr lang="es" sz="3200" b="0" i="0" u="none" strike="noStrike" cap="none">
                <a:solidFill>
                  <a:srgbClr val="18579B"/>
                </a:solidFill>
                <a:latin typeface="Calibri"/>
                <a:ea typeface="Calibri"/>
                <a:cs typeface="Calibri"/>
                <a:sym typeface="Calibri"/>
              </a:rPr>
              <a:t>para que el jugador no sea penalizado por el tiempo de “viaje”. </a:t>
            </a:r>
            <a:r>
              <a:rPr lang="es" sz="3200" b="0" i="0" u="none" strike="noStrike" cap="none">
                <a:solidFill>
                  <a:srgbClr val="FF0000"/>
                </a:solidFill>
                <a:latin typeface="Calibri"/>
                <a:ea typeface="Calibri"/>
                <a:cs typeface="Calibri"/>
                <a:sym typeface="Calibri"/>
              </a:rPr>
              <a:t>Reanuda tu temporizador </a:t>
            </a:r>
            <a:r>
              <a:rPr lang="es" sz="3200" b="0" i="0" u="none" strike="noStrike" cap="none">
                <a:solidFill>
                  <a:srgbClr val="18579B"/>
                </a:solidFill>
                <a:latin typeface="Calibri"/>
                <a:ea typeface="Calibri"/>
                <a:cs typeface="Calibri"/>
                <a:sym typeface="Calibri"/>
              </a:rPr>
              <a:t>a tu llegada</a:t>
            </a:r>
            <a:endParaRPr/>
          </a:p>
          <a:p>
            <a:pPr marL="184150" marR="0" lvl="0" indent="0" algn="l" rtl="0">
              <a:lnSpc>
                <a:spcPct val="100000"/>
              </a:lnSpc>
              <a:spcBef>
                <a:spcPts val="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en el lugar del tratamiento.</a:t>
            </a:r>
            <a:endParaRPr sz="3200" b="0" i="0" u="none" strike="noStrike" cap="none">
              <a:solidFill>
                <a:srgbClr val="000000"/>
              </a:solidFill>
              <a:latin typeface="Calibri"/>
              <a:ea typeface="Calibri"/>
              <a:cs typeface="Calibri"/>
              <a:sym typeface="Calibri"/>
            </a:endParaRPr>
          </a:p>
        </p:txBody>
      </p:sp>
      <p:sp>
        <p:nvSpPr>
          <p:cNvPr id="1409" name="Google Shape;1409;p17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176</a:t>
            </a:fld>
            <a:endParaRPr/>
          </a:p>
        </p:txBody>
      </p:sp>
    </p:spTree>
    <p:extLst>
      <p:ext uri="{BB962C8B-B14F-4D97-AF65-F5344CB8AC3E}">
        <p14:creationId xmlns:p14="http://schemas.microsoft.com/office/powerpoint/2010/main" val="326894189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177"/>
          <p:cNvSpPr txBox="1"/>
          <p:nvPr/>
        </p:nvSpPr>
        <p:spPr>
          <a:xfrm>
            <a:off x="1219200" y="0"/>
            <a:ext cx="9753600" cy="670953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Tiempo de espera médico</a:t>
            </a:r>
            <a:r>
              <a:rPr lang="es" sz="4400" b="1" i="0" u="none" strike="noStrike" cap="none">
                <a:solidFill>
                  <a:srgbClr val="18579B"/>
                </a:solidFill>
                <a:latin typeface="Calibri"/>
                <a:ea typeface="Calibri"/>
                <a:cs typeface="Calibri"/>
                <a:sym typeface="Calibri"/>
              </a:rPr>
              <a:t> </a:t>
            </a:r>
            <a:r>
              <a:rPr lang="es" sz="2800" b="1" i="1" u="none" strike="noStrike" cap="none">
                <a:solidFill>
                  <a:srgbClr val="18579B"/>
                </a:solidFill>
                <a:latin typeface="Calibri"/>
                <a:ea typeface="Calibri"/>
                <a:cs typeface="Calibri"/>
                <a:sym typeface="Calibri"/>
              </a:rPr>
              <a:t>(continuación)</a:t>
            </a:r>
            <a:endParaRPr sz="2800" b="1" i="1"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Si se evalúa que la lesión es </a:t>
            </a:r>
            <a:r>
              <a:rPr lang="es" sz="4000" b="1" i="1" u="none" strike="noStrike" cap="none">
                <a:solidFill>
                  <a:srgbClr val="FF0000"/>
                </a:solidFill>
                <a:latin typeface="Calibri"/>
                <a:ea typeface="Calibri"/>
                <a:cs typeface="Calibri"/>
                <a:sym typeface="Calibri"/>
              </a:rPr>
              <a:t>válida</a:t>
            </a:r>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Recordar a todos los jugadores </a:t>
            </a:r>
            <a:r>
              <a:rPr lang="es" sz="3600" b="0" i="0" u="none" strike="noStrike" cap="none">
                <a:solidFill>
                  <a:srgbClr val="18579B"/>
                </a:solidFill>
                <a:latin typeface="Calibri"/>
                <a:ea typeface="Calibri"/>
                <a:cs typeface="Calibri"/>
                <a:sym typeface="Calibri"/>
              </a:rPr>
              <a:t>: una vez que el jugador lesionado esté listo, </a:t>
            </a:r>
            <a:r>
              <a:rPr lang="es" sz="3600" b="0" i="0" u="none" strike="noStrike" cap="none">
                <a:solidFill>
                  <a:srgbClr val="FF0000"/>
                </a:solidFill>
                <a:latin typeface="Calibri"/>
                <a:ea typeface="Calibri"/>
                <a:cs typeface="Calibri"/>
                <a:sym typeface="Calibri"/>
              </a:rPr>
              <a:t>el juego se reanudará</a:t>
            </a:r>
            <a:endParaRPr/>
          </a:p>
          <a:p>
            <a:pPr marL="903288" marR="0" lvl="0" indent="-719138"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El sangrado </a:t>
            </a:r>
            <a:r>
              <a:rPr lang="es" sz="3600" b="0" i="0" u="none" strike="noStrike" cap="none">
                <a:solidFill>
                  <a:srgbClr val="18579B"/>
                </a:solidFill>
                <a:latin typeface="Calibri"/>
                <a:ea typeface="Calibri"/>
                <a:cs typeface="Calibri"/>
                <a:sym typeface="Calibri"/>
              </a:rPr>
              <a:t>debe ser tratado</a:t>
            </a:r>
            <a:endParaRPr/>
          </a:p>
          <a:p>
            <a:pPr marL="903288" marR="0" lvl="0" indent="-719138"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Sangre en la cancha </a:t>
            </a:r>
            <a:r>
              <a:rPr lang="es" sz="3600" b="0" i="0" u="none" strike="noStrike" cap="none">
                <a:solidFill>
                  <a:srgbClr val="18579B"/>
                </a:solidFill>
                <a:latin typeface="Calibri"/>
                <a:ea typeface="Calibri"/>
                <a:cs typeface="Calibri"/>
                <a:sym typeface="Calibri"/>
              </a:rPr>
              <a:t>limpiada antes de reanudar el juego (Árbitro T/O)</a:t>
            </a:r>
            <a:endParaRPr sz="36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Coloque una </a:t>
            </a:r>
            <a:r>
              <a:rPr lang="es" sz="3600" b="0" i="0" u="none" strike="noStrike" cap="none">
                <a:solidFill>
                  <a:srgbClr val="FF0000"/>
                </a:solidFill>
                <a:latin typeface="Calibri"/>
                <a:ea typeface="Calibri"/>
                <a:cs typeface="Calibri"/>
                <a:sym typeface="Calibri"/>
              </a:rPr>
              <a:t>"X" </a:t>
            </a:r>
            <a:r>
              <a:rPr lang="es" sz="3600" b="0" i="0" u="none" strike="noStrike" cap="none">
                <a:solidFill>
                  <a:srgbClr val="18579B"/>
                </a:solidFill>
                <a:latin typeface="Calibri"/>
                <a:ea typeface="Calibri"/>
                <a:cs typeface="Calibri"/>
                <a:sym typeface="Calibri"/>
              </a:rPr>
              <a:t>en el cuadro </a:t>
            </a:r>
            <a:r>
              <a:rPr lang="es" sz="3600" b="0" i="0" u="none" strike="noStrike" cap="none">
                <a:solidFill>
                  <a:srgbClr val="FF0000"/>
                </a:solidFill>
                <a:latin typeface="Calibri"/>
                <a:ea typeface="Calibri"/>
                <a:cs typeface="Calibri"/>
                <a:sym typeface="Calibri"/>
              </a:rPr>
              <a:t>"MT" </a:t>
            </a:r>
            <a:r>
              <a:rPr lang="es" sz="3600" b="0" i="0" u="none" strike="noStrike" cap="none">
                <a:solidFill>
                  <a:srgbClr val="18579B"/>
                </a:solidFill>
                <a:latin typeface="Calibri"/>
                <a:ea typeface="Calibri"/>
                <a:cs typeface="Calibri"/>
                <a:sym typeface="Calibri"/>
              </a:rPr>
              <a:t>debajo del nombre del jugador y la información pertinente en la parte posterior de la hoja de puntaje </a:t>
            </a:r>
            <a:r>
              <a:rPr lang="es" sz="3600" b="0" i="0" u="none" strike="noStrike" cap="none">
                <a:solidFill>
                  <a:srgbClr val="FF0000"/>
                </a:solidFill>
                <a:latin typeface="Calibri"/>
                <a:ea typeface="Calibri"/>
                <a:cs typeface="Calibri"/>
                <a:sym typeface="Calibri"/>
              </a:rPr>
              <a:t>(NO retire el clip del servidor)</a:t>
            </a:r>
            <a:endParaRPr/>
          </a:p>
        </p:txBody>
      </p:sp>
      <p:sp>
        <p:nvSpPr>
          <p:cNvPr id="1415" name="Google Shape;1415;p17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177</a:t>
            </a:fld>
            <a:endParaRPr/>
          </a:p>
        </p:txBody>
      </p:sp>
    </p:spTree>
    <p:extLst>
      <p:ext uri="{BB962C8B-B14F-4D97-AF65-F5344CB8AC3E}">
        <p14:creationId xmlns:p14="http://schemas.microsoft.com/office/powerpoint/2010/main" val="27083663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78"/>
          <p:cNvSpPr txBox="1"/>
          <p:nvPr/>
        </p:nvSpPr>
        <p:spPr>
          <a:xfrm>
            <a:off x="1219200" y="304800"/>
            <a:ext cx="9584266"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Marcado de hoja de puntuación de tiempo muerto médico</a:t>
            </a:r>
            <a:endParaRPr sz="2800" b="1" i="0" u="none" strike="noStrike" cap="none">
              <a:solidFill>
                <a:srgbClr val="000000"/>
              </a:solidFill>
              <a:latin typeface="Calibri"/>
              <a:ea typeface="Calibri"/>
              <a:cs typeface="Calibri"/>
              <a:sym typeface="Calibri"/>
            </a:endParaRPr>
          </a:p>
        </p:txBody>
      </p:sp>
      <p:pic>
        <p:nvPicPr>
          <p:cNvPr id="1421" name="Google Shape;1421;p178" descr="A picture containing diagram&#10;&#10;Description automatically generated"/>
          <p:cNvPicPr preferRelativeResize="0"/>
          <p:nvPr/>
        </p:nvPicPr>
        <p:blipFill rotWithShape="1">
          <a:blip r:embed="rId3">
            <a:alphaModFix/>
          </a:blip>
          <a:srcRect/>
          <a:stretch/>
        </p:blipFill>
        <p:spPr>
          <a:xfrm>
            <a:off x="1930037" y="1074241"/>
            <a:ext cx="8331926" cy="5685598"/>
          </a:xfrm>
          <a:prstGeom prst="rect">
            <a:avLst/>
          </a:prstGeom>
          <a:noFill/>
          <a:ln>
            <a:noFill/>
          </a:ln>
        </p:spPr>
      </p:pic>
      <p:sp>
        <p:nvSpPr>
          <p:cNvPr id="1422" name="Google Shape;1422;p17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178</a:t>
            </a:fld>
            <a:endParaRPr/>
          </a:p>
        </p:txBody>
      </p:sp>
    </p:spTree>
    <p:extLst>
      <p:ext uri="{BB962C8B-B14F-4D97-AF65-F5344CB8AC3E}">
        <p14:creationId xmlns:p14="http://schemas.microsoft.com/office/powerpoint/2010/main" val="38031218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179"/>
          <p:cNvSpPr txBox="1"/>
          <p:nvPr/>
        </p:nvSpPr>
        <p:spPr>
          <a:xfrm>
            <a:off x="1253066" y="304801"/>
            <a:ext cx="9795933" cy="587853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Tiempo de espera médico </a:t>
            </a:r>
            <a:r>
              <a:rPr lang="es" sz="2800" b="1" i="1" u="none" strike="noStrike" cap="none">
                <a:solidFill>
                  <a:srgbClr val="18579B"/>
                </a:solidFill>
                <a:latin typeface="Calibri"/>
                <a:ea typeface="Calibri"/>
                <a:cs typeface="Calibri"/>
                <a:sym typeface="Calibri"/>
              </a:rPr>
              <a:t>(continuación)</a:t>
            </a:r>
            <a:endParaRPr sz="2800" b="1" i="1"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Si se determina que la lesión no es </a:t>
            </a:r>
            <a:r>
              <a:rPr lang="es" sz="4000" b="1" i="1" u="none" strike="noStrike" cap="none">
                <a:solidFill>
                  <a:srgbClr val="FF0000"/>
                </a:solidFill>
                <a:latin typeface="Calibri"/>
                <a:ea typeface="Calibri"/>
                <a:cs typeface="Calibri"/>
                <a:sym typeface="Calibri"/>
              </a:rPr>
              <a:t>válida</a:t>
            </a:r>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Cargar un </a:t>
            </a:r>
            <a:r>
              <a:rPr lang="es" sz="3600" b="0" i="0" u="none" strike="noStrike" cap="none">
                <a:solidFill>
                  <a:srgbClr val="FF0000"/>
                </a:solidFill>
                <a:latin typeface="Calibri"/>
                <a:ea typeface="Calibri"/>
                <a:cs typeface="Calibri"/>
                <a:sym typeface="Calibri"/>
              </a:rPr>
              <a:t>tiempo muerto estándar </a:t>
            </a:r>
            <a:r>
              <a:rPr lang="es" sz="3600" b="0" i="0" u="none" strike="noStrike" cap="none">
                <a:solidFill>
                  <a:srgbClr val="18579B"/>
                </a:solidFill>
                <a:latin typeface="Calibri"/>
                <a:ea typeface="Calibri"/>
                <a:cs typeface="Calibri"/>
                <a:sym typeface="Calibri"/>
              </a:rPr>
              <a:t>contra un jugador/equipo</a:t>
            </a:r>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Emitir una </a:t>
            </a:r>
            <a:r>
              <a:rPr lang="es" sz="3600" b="0" i="0" u="none" strike="noStrike" cap="none">
                <a:solidFill>
                  <a:srgbClr val="FF0000"/>
                </a:solidFill>
                <a:latin typeface="Calibri"/>
                <a:ea typeface="Calibri"/>
                <a:cs typeface="Calibri"/>
                <a:sym typeface="Calibri"/>
              </a:rPr>
              <a:t>advertencia técnica </a:t>
            </a:r>
            <a:r>
              <a:rPr lang="es" sz="3600" b="0" i="0" u="none" strike="noStrike" cap="none">
                <a:solidFill>
                  <a:srgbClr val="18579B"/>
                </a:solidFill>
                <a:latin typeface="Calibri"/>
                <a:ea typeface="Calibri"/>
                <a:cs typeface="Calibri"/>
                <a:sym typeface="Calibri"/>
              </a:rPr>
              <a:t>contra el jugador/equipo</a:t>
            </a:r>
            <a:endParaRPr sz="36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Si </a:t>
            </a:r>
            <a:r>
              <a:rPr lang="es" sz="3600" b="0" i="0" u="none" strike="noStrike" cap="none">
                <a:solidFill>
                  <a:srgbClr val="FF0000"/>
                </a:solidFill>
                <a:latin typeface="Calibri"/>
                <a:ea typeface="Calibri"/>
                <a:cs typeface="Calibri"/>
                <a:sym typeface="Calibri"/>
              </a:rPr>
              <a:t>no quedan tiempos muertos estándar </a:t>
            </a:r>
            <a:r>
              <a:rPr lang="es" sz="3600" b="0" i="0" u="none" strike="noStrike" cap="none">
                <a:solidFill>
                  <a:srgbClr val="18579B"/>
                </a:solidFill>
                <a:latin typeface="Calibri"/>
                <a:ea typeface="Calibri"/>
                <a:cs typeface="Calibri"/>
                <a:sym typeface="Calibri"/>
              </a:rPr>
              <a:t>, se sancionará una </a:t>
            </a:r>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El tiempo de espera médico </a:t>
            </a:r>
            <a:r>
              <a:rPr lang="es" sz="3600" b="0" i="0" u="none" strike="noStrike" cap="none">
                <a:solidFill>
                  <a:srgbClr val="FF0000"/>
                </a:solidFill>
                <a:latin typeface="Calibri"/>
                <a:ea typeface="Calibri"/>
                <a:cs typeface="Calibri"/>
                <a:sym typeface="Calibri"/>
              </a:rPr>
              <a:t>ya no está disponible </a:t>
            </a:r>
            <a:r>
              <a:rPr lang="es" sz="3600" b="0" i="0" u="none" strike="noStrike" cap="none">
                <a:solidFill>
                  <a:srgbClr val="18579B"/>
                </a:solidFill>
                <a:latin typeface="Calibri"/>
                <a:ea typeface="Calibri"/>
                <a:cs typeface="Calibri"/>
                <a:sym typeface="Calibri"/>
              </a:rPr>
              <a:t>para ese jugador por el resto del partido</a:t>
            </a:r>
            <a:endParaRPr sz="3600" b="0" i="0" u="none" strike="noStrike" cap="none">
              <a:solidFill>
                <a:srgbClr val="18579B"/>
              </a:solidFill>
              <a:latin typeface="Calibri"/>
              <a:ea typeface="Calibri"/>
              <a:cs typeface="Calibri"/>
              <a:sym typeface="Calibri"/>
            </a:endParaRPr>
          </a:p>
        </p:txBody>
      </p:sp>
      <p:sp>
        <p:nvSpPr>
          <p:cNvPr id="1428" name="Google Shape;1428;p1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179</a:t>
            </a:fld>
            <a:endParaRPr/>
          </a:p>
        </p:txBody>
      </p:sp>
    </p:spTree>
    <p:extLst>
      <p:ext uri="{BB962C8B-B14F-4D97-AF65-F5344CB8AC3E}">
        <p14:creationId xmlns:p14="http://schemas.microsoft.com/office/powerpoint/2010/main" val="276635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p:nvPr/>
        </p:nvSpPr>
        <p:spPr>
          <a:xfrm>
            <a:off x="121920" y="0"/>
            <a:ext cx="11991703" cy="777135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Cambios clave en las reglas de 2023</a:t>
            </a:r>
            <a:endParaRPr/>
          </a:p>
          <a:p>
            <a:pPr marL="457200" marR="0" lvl="0" indent="0" algn="l" rtl="0">
              <a:lnSpc>
                <a:spcPct val="100000"/>
              </a:lnSpc>
              <a:spcBef>
                <a:spcPts val="563"/>
              </a:spcBef>
              <a:spcAft>
                <a:spcPts val="0"/>
              </a:spcAft>
              <a:buClr>
                <a:srgbClr val="18579B"/>
              </a:buClr>
              <a:buSzPts val="4000"/>
              <a:buFont typeface="Calibri"/>
              <a:buNone/>
            </a:pPr>
            <a:r>
              <a:rPr lang="es" sz="4000" b="1" i="0" u="none" strike="noStrike" cap="none">
                <a:solidFill>
                  <a:srgbClr val="18579B"/>
                </a:solidFill>
                <a:latin typeface="Calibri"/>
                <a:ea typeface="Calibri"/>
                <a:cs typeface="Calibri"/>
                <a:sym typeface="Calibri"/>
              </a:rPr>
              <a:t>Atender</a:t>
            </a:r>
            <a:endParaRPr sz="4000" b="0" i="0" u="none" strike="noStrike" cap="none">
              <a:solidFill>
                <a:srgbClr val="000000"/>
              </a:solidFill>
              <a:latin typeface="Source Sans Pro"/>
              <a:ea typeface="Source Sans Pro"/>
              <a:cs typeface="Source Sans Pro"/>
              <a:sym typeface="Source Sans Pro"/>
            </a:endParaRPr>
          </a:p>
          <a:p>
            <a:pPr marL="33338" marR="0" lvl="0" indent="-177800" algn="l" rtl="0">
              <a:lnSpc>
                <a:spcPct val="100000"/>
              </a:lnSpc>
              <a:spcBef>
                <a:spcPts val="600"/>
              </a:spcBef>
              <a:spcAft>
                <a:spcPts val="0"/>
              </a:spcAft>
              <a:buClr>
                <a:srgbClr val="18579B"/>
              </a:buClr>
              <a:buSzPts val="2800"/>
              <a:buFont typeface="Arial"/>
              <a:buChar char="•"/>
            </a:pPr>
            <a:r>
              <a:rPr lang="es" sz="2800" b="1" i="0" u="none" strike="noStrike" cap="none">
                <a:solidFill>
                  <a:srgbClr val="18579B"/>
                </a:solidFill>
                <a:latin typeface="Calibri"/>
                <a:ea typeface="Calibri"/>
                <a:cs typeface="Calibri"/>
                <a:sym typeface="Calibri"/>
              </a:rPr>
              <a:t>Servicio giratorio </a:t>
            </a:r>
            <a:r>
              <a:rPr lang="es" sz="2800" b="0" i="0" u="none" strike="noStrike" cap="none">
                <a:solidFill>
                  <a:srgbClr val="18579B"/>
                </a:solidFill>
                <a:latin typeface="Calibri"/>
                <a:ea typeface="Calibri"/>
                <a:cs typeface="Calibri"/>
                <a:sym typeface="Calibri"/>
              </a:rPr>
              <a:t>: el servicio giratorio con una mano está prohibido tanto para la volea como para la</a:t>
            </a:r>
            <a:endParaRPr sz="2800" b="1" i="0" u="none" strike="noStrike" cap="none">
              <a:solidFill>
                <a:srgbClr val="18579B"/>
              </a:solidFill>
              <a:latin typeface="Arial"/>
              <a:ea typeface="Arial"/>
              <a:cs typeface="Arial"/>
              <a:sym typeface="Arial"/>
            </a:endParaRPr>
          </a:p>
          <a:p>
            <a:pPr marL="84138" marR="0" lvl="0" indent="0" algn="l" rtl="0">
              <a:lnSpc>
                <a:spcPct val="100000"/>
              </a:lnSpc>
              <a:spcBef>
                <a:spcPts val="60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los Saques Drop (4.A.5.e y 4.A.7.c).</a:t>
            </a:r>
            <a:endParaRPr sz="2800" b="0" i="0" u="none" strike="noStrike" cap="none">
              <a:solidFill>
                <a:srgbClr val="000000"/>
              </a:solidFill>
              <a:latin typeface="Source Sans Pro"/>
              <a:ea typeface="Source Sans Pro"/>
              <a:cs typeface="Source Sans Pro"/>
              <a:sym typeface="Source Sans Pro"/>
            </a:endParaRPr>
          </a:p>
          <a:p>
            <a:pPr marL="84138" marR="0" lvl="1" indent="457200" algn="l" rtl="0">
              <a:lnSpc>
                <a:spcPct val="100000"/>
              </a:lnSpc>
              <a:spcBef>
                <a:spcPts val="60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“si bien se espera cierta rotación natural de la pelota durante cualquier lanzamiento</a:t>
            </a:r>
            <a:endParaRPr sz="2800" b="0" i="0" u="none" strike="noStrike" cap="none">
              <a:solidFill>
                <a:srgbClr val="000000"/>
              </a:solidFill>
              <a:latin typeface="Source Sans Pro"/>
              <a:ea typeface="Source Sans Pro"/>
              <a:cs typeface="Source Sans Pro"/>
              <a:sym typeface="Source Sans Pro"/>
            </a:endParaRPr>
          </a:p>
          <a:p>
            <a:pPr marL="84138" marR="0" lvl="1" indent="457200" algn="l" rtl="0">
              <a:lnSpc>
                <a:spcPct val="100000"/>
              </a:lnSpc>
              <a:spcBef>
                <a:spcPts val="60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de la pelota de la mano, el servidor no impartirá manipulación o</a:t>
            </a:r>
            <a:endParaRPr/>
          </a:p>
          <a:p>
            <a:pPr marL="84138" marR="0" lvl="1" indent="457200" algn="l" rtl="0">
              <a:lnSpc>
                <a:spcPct val="100000"/>
              </a:lnSpc>
              <a:spcBef>
                <a:spcPts val="60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giro en el lanzamiento de la pelota antes del saque”.</a:t>
            </a:r>
            <a:endParaRPr/>
          </a:p>
          <a:p>
            <a:pPr marL="84138" marR="0" lvl="1" indent="457200" algn="l" rtl="0">
              <a:lnSpc>
                <a:spcPct val="100000"/>
              </a:lnSpc>
              <a:spcBef>
                <a:spcPts val="600"/>
              </a:spcBef>
              <a:spcAft>
                <a:spcPts val="0"/>
              </a:spcAft>
              <a:buClr>
                <a:srgbClr val="000000"/>
              </a:buClr>
              <a:buSzPts val="2800"/>
              <a:buFont typeface="Source Sans Pro"/>
              <a:buNone/>
            </a:pPr>
            <a:endParaRPr sz="2800" b="0" i="0" u="none" strike="noStrike" cap="none">
              <a:solidFill>
                <a:srgbClr val="000000"/>
              </a:solidFill>
              <a:latin typeface="Source Sans Pro"/>
              <a:ea typeface="Source Sans Pro"/>
              <a:cs typeface="Source Sans Pro"/>
              <a:sym typeface="Source Sans Pro"/>
            </a:endParaRPr>
          </a:p>
          <a:p>
            <a:pPr marL="33338" marR="0" lvl="0" indent="-177800" algn="l" rtl="0">
              <a:lnSpc>
                <a:spcPct val="100000"/>
              </a:lnSpc>
              <a:spcBef>
                <a:spcPts val="60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   </a:t>
            </a:r>
            <a:r>
              <a:rPr lang="es" sz="2800" b="1" i="0" u="none" strike="noStrike" cap="none">
                <a:solidFill>
                  <a:srgbClr val="18579B"/>
                </a:solidFill>
                <a:latin typeface="Calibri"/>
                <a:ea typeface="Calibri"/>
                <a:cs typeface="Calibri"/>
                <a:sym typeface="Calibri"/>
              </a:rPr>
              <a:t>Repetición o falta en el servicio </a:t>
            </a:r>
            <a:r>
              <a:rPr lang="es" sz="2800" b="0" i="0" u="none" strike="noStrike" cap="none">
                <a:solidFill>
                  <a:srgbClr val="18579B"/>
                </a:solidFill>
                <a:latin typeface="Calibri"/>
                <a:ea typeface="Calibri"/>
                <a:cs typeface="Calibri"/>
                <a:sym typeface="Calibri"/>
              </a:rPr>
              <a:t>: si el árbitro no está seguro de si una</a:t>
            </a:r>
            <a:endParaRPr sz="2800" b="0" i="0" u="none" strike="noStrike" cap="none">
              <a:solidFill>
                <a:srgbClr val="18579B"/>
              </a:solidFill>
              <a:latin typeface="Arial"/>
              <a:ea typeface="Arial"/>
              <a:cs typeface="Arial"/>
              <a:sym typeface="Arial"/>
            </a:endParaRPr>
          </a:p>
          <a:p>
            <a:pPr marL="84138" marR="0" lvl="0" indent="0" algn="l" rtl="0">
              <a:lnSpc>
                <a:spcPct val="100000"/>
              </a:lnSpc>
              <a:spcBef>
                <a:spcPts val="60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se produjo una violación del movimiento de servicio, el árbitro puede llamar a una repetición. El</a:t>
            </a:r>
            <a:endParaRPr sz="2800" b="0" i="0" u="none" strike="noStrike" cap="none">
              <a:solidFill>
                <a:srgbClr val="000000"/>
              </a:solidFill>
              <a:latin typeface="Source Sans Pro"/>
              <a:ea typeface="Source Sans Pro"/>
              <a:cs typeface="Source Sans Pro"/>
              <a:sym typeface="Source Sans Pro"/>
            </a:endParaRPr>
          </a:p>
          <a:p>
            <a:pPr marL="84138" marR="0" lvl="0" indent="0" algn="l" rtl="0">
              <a:lnSpc>
                <a:spcPct val="100000"/>
              </a:lnSpc>
              <a:spcBef>
                <a:spcPts val="60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El árbitro también puede sancionar una falta inmediata si el árbitro está seguro de que</a:t>
            </a:r>
            <a:endParaRPr sz="2800" b="0" i="0" u="none" strike="noStrike" cap="none">
              <a:solidFill>
                <a:srgbClr val="000000"/>
              </a:solidFill>
              <a:latin typeface="Source Sans Pro"/>
              <a:ea typeface="Source Sans Pro"/>
              <a:cs typeface="Source Sans Pro"/>
              <a:sym typeface="Source Sans Pro"/>
            </a:endParaRPr>
          </a:p>
          <a:p>
            <a:pPr marL="84138" marR="0" lvl="0" indent="0" algn="l" rtl="0">
              <a:lnSpc>
                <a:spcPct val="100000"/>
              </a:lnSpc>
              <a:spcBef>
                <a:spcPts val="60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se produjo una infracción de servicio (4.A.6 y 4.A.8) (NO incluye faltas de pie)</a:t>
            </a:r>
            <a:endParaRPr sz="2800" b="0"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4000"/>
              <a:buFont typeface="Source Sans Pro"/>
              <a:buNone/>
            </a:pPr>
            <a:r>
              <a:rPr lang="en-US" sz="4000" b="0" i="0" u="none" strike="noStrike" cap="none">
                <a:solidFill>
                  <a:srgbClr val="000000"/>
                </a:solidFill>
                <a:latin typeface="Source Sans Pro"/>
                <a:ea typeface="Source Sans Pro"/>
                <a:cs typeface="Source Sans Pro"/>
                <a:sym typeface="Source Sans Pro"/>
              </a:rPr>
              <a:t/>
            </a:r>
            <a:br>
              <a:rPr lang="en-US" sz="4000" b="0" i="0" u="none" strike="noStrike" cap="none">
                <a:solidFill>
                  <a:srgbClr val="000000"/>
                </a:solidFill>
                <a:latin typeface="Source Sans Pro"/>
                <a:ea typeface="Source Sans Pro"/>
                <a:cs typeface="Source Sans Pro"/>
                <a:sym typeface="Source Sans Pro"/>
              </a:rPr>
            </a:br>
            <a:endParaRPr sz="4000" b="1" i="0" u="none" strike="noStrike" cap="none">
              <a:solidFill>
                <a:srgbClr val="18579B"/>
              </a:solidFill>
              <a:latin typeface="Calibri"/>
              <a:ea typeface="Calibri"/>
              <a:cs typeface="Calibri"/>
              <a:sym typeface="Calibri"/>
            </a:endParaRPr>
          </a:p>
        </p:txBody>
      </p:sp>
      <p:sp>
        <p:nvSpPr>
          <p:cNvPr id="174" name="Google Shape;174;p1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80"/>
          <p:cNvSpPr txBox="1"/>
          <p:nvPr/>
        </p:nvSpPr>
        <p:spPr>
          <a:xfrm>
            <a:off x="842151" y="132510"/>
            <a:ext cx="10374489" cy="63709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Tiempo de espera médico (MT) </a:t>
            </a:r>
            <a:r>
              <a:rPr lang="es" sz="2800" b="1" i="1" u="none" strike="noStrike" cap="none">
                <a:solidFill>
                  <a:srgbClr val="18579B"/>
                </a:solidFill>
                <a:latin typeface="Calibri"/>
                <a:ea typeface="Calibri"/>
                <a:cs typeface="Calibri"/>
                <a:sym typeface="Calibri"/>
              </a:rPr>
              <a:t>(continuación)</a:t>
            </a:r>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Si el jugador lesionado </a:t>
            </a:r>
            <a:r>
              <a:rPr lang="es" sz="3600" b="0" i="0" u="none" strike="noStrike" cap="none">
                <a:solidFill>
                  <a:srgbClr val="FF0000"/>
                </a:solidFill>
                <a:latin typeface="Calibri"/>
                <a:ea typeface="Calibri"/>
                <a:cs typeface="Calibri"/>
                <a:sym typeface="Calibri"/>
              </a:rPr>
              <a:t>puede reanudar </a:t>
            </a:r>
            <a:r>
              <a:rPr lang="es" sz="3600" b="0" i="0" u="none" strike="noStrike" cap="none">
                <a:solidFill>
                  <a:srgbClr val="18579B"/>
                </a:solidFill>
                <a:latin typeface="Calibri"/>
                <a:ea typeface="Calibri"/>
                <a:cs typeface="Calibri"/>
                <a:sym typeface="Calibri"/>
              </a:rPr>
              <a:t>el juego antes de que terminen los 15 minutos:</a:t>
            </a:r>
            <a:endParaRPr/>
          </a:p>
          <a:p>
            <a:pPr marL="755650" marR="0" lvl="0"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dar </a:t>
            </a:r>
            <a:r>
              <a:rPr lang="es" sz="3600" b="0" i="0" u="none" strike="noStrike" cap="none">
                <a:solidFill>
                  <a:srgbClr val="FF0000"/>
                </a:solidFill>
                <a:latin typeface="Calibri"/>
                <a:ea typeface="Calibri"/>
                <a:cs typeface="Calibri"/>
                <a:sym typeface="Calibri"/>
              </a:rPr>
              <a:t>15 segundos </a:t>
            </a:r>
            <a:r>
              <a:rPr lang="es" sz="3600" b="0" i="0" u="none" strike="noStrike" cap="none">
                <a:solidFill>
                  <a:srgbClr val="18579B"/>
                </a:solidFill>
                <a:latin typeface="Calibri"/>
                <a:ea typeface="Calibri"/>
                <a:cs typeface="Calibri"/>
                <a:sym typeface="Calibri"/>
              </a:rPr>
              <a:t>de advertencia</a:t>
            </a:r>
            <a:endParaRPr/>
          </a:p>
          <a:p>
            <a:pPr marL="755650" marR="0" lvl="0"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FF0000"/>
                </a:solidFill>
                <a:latin typeface="Calibri"/>
                <a:ea typeface="Calibri"/>
                <a:cs typeface="Calibri"/>
                <a:sym typeface="Calibri"/>
              </a:rPr>
              <a:t>la preparación </a:t>
            </a:r>
            <a:endParaRPr/>
          </a:p>
          <a:p>
            <a:pPr marL="755650" marR="0" lvl="0"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anunciar </a:t>
            </a:r>
            <a:r>
              <a:rPr lang="es" sz="3600" b="0" i="0" u="none" strike="noStrike" cap="none">
                <a:solidFill>
                  <a:srgbClr val="FF0000"/>
                </a:solidFill>
                <a:latin typeface="Calibri"/>
                <a:ea typeface="Calibri"/>
                <a:cs typeface="Calibri"/>
                <a:sym typeface="Calibri"/>
              </a:rPr>
              <a:t>"tiempo de entrada"</a:t>
            </a:r>
            <a:endParaRPr/>
          </a:p>
          <a:p>
            <a:pPr marL="755650" marR="0" lvl="0"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llamar a la puntuación</a:t>
            </a:r>
            <a:endParaRPr/>
          </a:p>
          <a:p>
            <a:pPr marL="18415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Si el jugador lesionado </a:t>
            </a:r>
            <a:r>
              <a:rPr lang="es" sz="3600" b="0" i="0" u="none" strike="noStrike" cap="none">
                <a:solidFill>
                  <a:srgbClr val="FF0000"/>
                </a:solidFill>
                <a:latin typeface="Calibri"/>
                <a:ea typeface="Calibri"/>
                <a:cs typeface="Calibri"/>
                <a:sym typeface="Calibri"/>
              </a:rPr>
              <a:t>no puede reanudar </a:t>
            </a:r>
            <a:r>
              <a:rPr lang="es" sz="3600" b="0" i="0" u="none" strike="noStrike" cap="none">
                <a:solidFill>
                  <a:srgbClr val="18579B"/>
                </a:solidFill>
                <a:latin typeface="Calibri"/>
                <a:ea typeface="Calibri"/>
                <a:cs typeface="Calibri"/>
                <a:sym typeface="Calibri"/>
              </a:rPr>
              <a:t>el juego dentro de los 15 minutos, llame a un partido </a:t>
            </a:r>
            <a:r>
              <a:rPr lang="es" sz="3600" b="0" i="0" u="none" strike="noStrike" cap="none">
                <a:solidFill>
                  <a:srgbClr val="FF0000"/>
                </a:solidFill>
                <a:latin typeface="Calibri"/>
                <a:ea typeface="Calibri"/>
                <a:cs typeface="Calibri"/>
                <a:sym typeface="Calibri"/>
              </a:rPr>
              <a:t>"Retiro" </a:t>
            </a:r>
            <a:r>
              <a:rPr lang="es" sz="3600" b="0" i="0" u="none" strike="noStrike" cap="none">
                <a:solidFill>
                  <a:srgbClr val="18579B"/>
                </a:solidFill>
                <a:latin typeface="Calibri"/>
                <a:ea typeface="Calibri"/>
                <a:cs typeface="Calibri"/>
                <a:sym typeface="Calibri"/>
              </a:rPr>
              <a:t>a favor del oponente.</a:t>
            </a:r>
            <a:endParaRPr/>
          </a:p>
        </p:txBody>
      </p:sp>
      <p:sp>
        <p:nvSpPr>
          <p:cNvPr id="1434" name="Google Shape;1434;p18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180</a:t>
            </a:fld>
            <a:endParaRPr/>
          </a:p>
        </p:txBody>
      </p:sp>
    </p:spTree>
    <p:extLst>
      <p:ext uri="{BB962C8B-B14F-4D97-AF65-F5344CB8AC3E}">
        <p14:creationId xmlns:p14="http://schemas.microsoft.com/office/powerpoint/2010/main" val="13338950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181"/>
          <p:cNvSpPr txBox="1"/>
          <p:nvPr/>
        </p:nvSpPr>
        <p:spPr>
          <a:xfrm>
            <a:off x="842151" y="132510"/>
            <a:ext cx="10374489" cy="643253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Tiempo de espera médico (MT) </a:t>
            </a:r>
            <a:r>
              <a:rPr lang="es" sz="2800" b="1" i="1" u="none" strike="noStrike" cap="none">
                <a:solidFill>
                  <a:srgbClr val="18579B"/>
                </a:solidFill>
                <a:latin typeface="Calibri"/>
                <a:ea typeface="Calibri"/>
                <a:cs typeface="Calibri"/>
                <a:sym typeface="Calibri"/>
              </a:rPr>
              <a:t>(continuación)</a:t>
            </a:r>
            <a:endParaRPr/>
          </a:p>
          <a:p>
            <a:pPr marL="285750" marR="0" lvl="0" indent="-285750" algn="l" rtl="0">
              <a:lnSpc>
                <a:spcPct val="100000"/>
              </a:lnSpc>
              <a:spcBef>
                <a:spcPts val="0"/>
              </a:spcBef>
              <a:spcAft>
                <a:spcPts val="0"/>
              </a:spcAft>
              <a:buClr>
                <a:srgbClr val="18579B"/>
              </a:buClr>
              <a:buSzPts val="1200"/>
              <a:buFont typeface="Source Sans Pro"/>
              <a:buNone/>
            </a:pPr>
            <a:endParaRPr sz="12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Si el jugador ya ha usado su MT y más adelante en el juego/partido, el árbitro considera que es necesaria </a:t>
            </a:r>
            <a:r>
              <a:rPr lang="es" sz="3600" b="0" i="0" u="none" strike="noStrike" cap="none">
                <a:solidFill>
                  <a:srgbClr val="FF0000"/>
                </a:solidFill>
                <a:latin typeface="Calibri"/>
                <a:ea typeface="Calibri"/>
                <a:cs typeface="Calibri"/>
                <a:sym typeface="Calibri"/>
              </a:rPr>
              <a:t>otra evaluación médica </a:t>
            </a:r>
            <a:r>
              <a:rPr lang="es" sz="3600" b="0" i="0" u="none" strike="noStrike" cap="none">
                <a:solidFill>
                  <a:srgbClr val="18579B"/>
                </a:solidFill>
                <a:latin typeface="Calibri"/>
                <a:ea typeface="Calibri"/>
                <a:cs typeface="Calibri"/>
                <a:sym typeface="Calibri"/>
              </a:rPr>
              <a:t>para </a:t>
            </a:r>
            <a:r>
              <a:rPr lang="es" sz="3600" b="0" i="0" u="none" strike="noStrike" cap="none">
                <a:solidFill>
                  <a:srgbClr val="FF0000"/>
                </a:solidFill>
                <a:latin typeface="Calibri"/>
                <a:ea typeface="Calibri"/>
                <a:cs typeface="Calibri"/>
                <a:sym typeface="Calibri"/>
              </a:rPr>
              <a:t>la seguridad del jugador </a:t>
            </a:r>
            <a:r>
              <a:rPr lang="es" sz="3600" b="0" i="0" u="none" strike="noStrike" cap="none">
                <a:solidFill>
                  <a:srgbClr val="18579B"/>
                </a:solidFill>
                <a:latin typeface="Calibri"/>
                <a:ea typeface="Calibri"/>
                <a:cs typeface="Calibri"/>
                <a:sym typeface="Calibri"/>
              </a:rPr>
              <a:t>, el árbitro puede solicitar un tiempo muerto de árbitro y hacer que el jugador sea </a:t>
            </a:r>
            <a:r>
              <a:rPr lang="es" sz="3600" b="0" i="0" u="none" strike="noStrike" cap="none">
                <a:solidFill>
                  <a:srgbClr val="FF0000"/>
                </a:solidFill>
                <a:latin typeface="Calibri"/>
                <a:ea typeface="Calibri"/>
                <a:cs typeface="Calibri"/>
                <a:sym typeface="Calibri"/>
              </a:rPr>
              <a:t>evaluado nuevamente </a:t>
            </a:r>
            <a:r>
              <a:rPr lang="es" sz="3600" b="0" i="0" u="none" strike="noStrike" cap="none">
                <a:solidFill>
                  <a:srgbClr val="18579B"/>
                </a:solidFill>
                <a:latin typeface="Calibri"/>
                <a:ea typeface="Calibri"/>
                <a:cs typeface="Calibri"/>
                <a:sym typeface="Calibri"/>
              </a:rPr>
              <a:t>. Si el equipo médico dice que el jugador está </a:t>
            </a:r>
            <a:r>
              <a:rPr lang="es" sz="3600" b="0" i="0" u="none" strike="noStrike" cap="none">
                <a:solidFill>
                  <a:srgbClr val="FF0000"/>
                </a:solidFill>
                <a:latin typeface="Calibri"/>
                <a:ea typeface="Calibri"/>
                <a:cs typeface="Calibri"/>
                <a:sym typeface="Calibri"/>
              </a:rPr>
              <a:t>bien para jugar, </a:t>
            </a:r>
            <a:r>
              <a:rPr lang="es" sz="3600" b="0" i="0" u="none" strike="noStrike" cap="none">
                <a:solidFill>
                  <a:srgbClr val="18579B"/>
                </a:solidFill>
                <a:latin typeface="Calibri"/>
                <a:ea typeface="Calibri"/>
                <a:cs typeface="Calibri"/>
                <a:sym typeface="Calibri"/>
              </a:rPr>
              <a:t>el </a:t>
            </a:r>
            <a:r>
              <a:rPr lang="es" sz="3600" b="0" i="0" u="none" strike="noStrike" cap="none">
                <a:solidFill>
                  <a:srgbClr val="FF0000"/>
                </a:solidFill>
                <a:latin typeface="Calibri"/>
                <a:ea typeface="Calibri"/>
                <a:cs typeface="Calibri"/>
                <a:sym typeface="Calibri"/>
              </a:rPr>
              <a:t>juego continúa </a:t>
            </a:r>
            <a:r>
              <a:rPr lang="es" sz="3600" b="0" i="0" u="none" strike="noStrike" cap="none">
                <a:solidFill>
                  <a:srgbClr val="18579B"/>
                </a:solidFill>
                <a:latin typeface="Calibri"/>
                <a:ea typeface="Calibri"/>
                <a:cs typeface="Calibri"/>
                <a:sym typeface="Calibri"/>
              </a:rPr>
              <a:t>inmediatamente. Si </a:t>
            </a:r>
            <a:r>
              <a:rPr lang="es" sz="3600" b="0" i="0" u="none" strike="noStrike" cap="none">
                <a:solidFill>
                  <a:srgbClr val="FF0000"/>
                </a:solidFill>
                <a:latin typeface="Calibri"/>
                <a:ea typeface="Calibri"/>
                <a:cs typeface="Calibri"/>
                <a:sym typeface="Calibri"/>
              </a:rPr>
              <a:t>no está bien jugar </a:t>
            </a:r>
            <a:r>
              <a:rPr lang="es" sz="3600" b="0" i="0" u="none" strike="noStrike" cap="none">
                <a:solidFill>
                  <a:srgbClr val="18579B"/>
                </a:solidFill>
                <a:latin typeface="Calibri"/>
                <a:ea typeface="Calibri"/>
                <a:cs typeface="Calibri"/>
                <a:sym typeface="Calibri"/>
              </a:rPr>
              <a:t>, entonces el resultado es un </a:t>
            </a:r>
            <a:r>
              <a:rPr lang="es" sz="3600" b="0" i="0" u="none" strike="noStrike" cap="none">
                <a:solidFill>
                  <a:srgbClr val="FF0000"/>
                </a:solidFill>
                <a:latin typeface="Calibri"/>
                <a:ea typeface="Calibri"/>
                <a:cs typeface="Calibri"/>
                <a:sym typeface="Calibri"/>
              </a:rPr>
              <a:t>"Retiro".</a:t>
            </a:r>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FF0000"/>
              </a:solidFill>
              <a:latin typeface="Calibri"/>
              <a:ea typeface="Calibri"/>
              <a:cs typeface="Calibri"/>
              <a:sym typeface="Calibri"/>
            </a:endParaRPr>
          </a:p>
          <a:p>
            <a:pPr marL="184150" marR="0" lvl="0" indent="0" algn="ctr" rtl="0">
              <a:lnSpc>
                <a:spcPct val="100000"/>
              </a:lnSpc>
              <a:spcBef>
                <a:spcPts val="0"/>
              </a:spcBef>
              <a:spcAft>
                <a:spcPts val="0"/>
              </a:spcAft>
              <a:buClr>
                <a:srgbClr val="FF0000"/>
              </a:buClr>
              <a:buSzPts val="2800"/>
              <a:buFont typeface="Calibri"/>
              <a:buNone/>
            </a:pPr>
            <a:r>
              <a:rPr lang="es" sz="2800" b="0" i="0" u="none" strike="noStrike" cap="none">
                <a:solidFill>
                  <a:srgbClr val="FF0000"/>
                </a:solidFill>
                <a:latin typeface="Calibri"/>
                <a:ea typeface="Calibri"/>
                <a:cs typeface="Calibri"/>
                <a:sym typeface="Calibri"/>
              </a:rPr>
              <a:t>Nota: Un jugador puede rescindir la solicitud de MTO antes de que llegue el personal médico/TD.</a:t>
            </a:r>
            <a:endParaRPr sz="2800" b="0" i="0" u="none" strike="noStrike" cap="none">
              <a:solidFill>
                <a:srgbClr val="FF0000"/>
              </a:solidFill>
              <a:latin typeface="Calibri"/>
              <a:ea typeface="Calibri"/>
              <a:cs typeface="Calibri"/>
              <a:sym typeface="Calibri"/>
            </a:endParaRPr>
          </a:p>
        </p:txBody>
      </p:sp>
      <p:sp>
        <p:nvSpPr>
          <p:cNvPr id="1440" name="Google Shape;1440;p18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181</a:t>
            </a:fld>
            <a:endParaRPr/>
          </a:p>
        </p:txBody>
      </p:sp>
    </p:spTree>
    <p:extLst>
      <p:ext uri="{BB962C8B-B14F-4D97-AF65-F5344CB8AC3E}">
        <p14:creationId xmlns:p14="http://schemas.microsoft.com/office/powerpoint/2010/main" val="16994450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82"/>
          <p:cNvSpPr txBox="1"/>
          <p:nvPr/>
        </p:nvSpPr>
        <p:spPr>
          <a:xfrm>
            <a:off x="1254034" y="504599"/>
            <a:ext cx="9838267" cy="489364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Sangrado y/o sangre en la cancha</a:t>
            </a:r>
            <a:endParaRPr sz="44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Source Sans Pro"/>
              <a:buNone/>
            </a:pPr>
            <a:endParaRPr sz="4400" b="1" i="0" u="none" strike="noStrike" cap="none">
              <a:solidFill>
                <a:srgbClr val="00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No dejes </a:t>
            </a:r>
            <a:r>
              <a:rPr lang="es" sz="3600" b="0" i="0" u="none" strike="noStrike" cap="none">
                <a:solidFill>
                  <a:srgbClr val="18579B"/>
                </a:solidFill>
                <a:latin typeface="Calibri"/>
                <a:ea typeface="Calibri"/>
                <a:cs typeface="Calibri"/>
                <a:sym typeface="Calibri"/>
              </a:rPr>
              <a:t>de mitin en curso</a:t>
            </a:r>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El sangrado/sangre debe </a:t>
            </a:r>
            <a:r>
              <a:rPr lang="es" sz="3600" b="0" i="0" u="none" strike="noStrike" cap="none">
                <a:solidFill>
                  <a:srgbClr val="FF0000"/>
                </a:solidFill>
                <a:latin typeface="Calibri"/>
                <a:ea typeface="Calibri"/>
                <a:cs typeface="Calibri"/>
                <a:sym typeface="Calibri"/>
              </a:rPr>
              <a:t>detenerse/limpiarse </a:t>
            </a:r>
            <a:r>
              <a:rPr lang="es" sz="3600" b="0" i="0" u="none" strike="noStrike" cap="none">
                <a:solidFill>
                  <a:srgbClr val="18579B"/>
                </a:solidFill>
                <a:latin typeface="Calibri"/>
                <a:ea typeface="Calibri"/>
                <a:cs typeface="Calibri"/>
                <a:sym typeface="Calibri"/>
              </a:rPr>
              <a:t>antes </a:t>
            </a:r>
            <a:r>
              <a:rPr lang="es" sz="3600" b="0" i="0" u="none" strike="noStrike" cap="none">
                <a:solidFill>
                  <a:srgbClr val="FF0000"/>
                </a:solidFill>
                <a:latin typeface="Calibri"/>
                <a:ea typeface="Calibri"/>
                <a:cs typeface="Calibri"/>
                <a:sym typeface="Calibri"/>
              </a:rPr>
              <a:t>de que se reanude el juego</a:t>
            </a:r>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Tiempo muerto del árbitro </a:t>
            </a:r>
            <a:r>
              <a:rPr lang="es" sz="3200" b="0" i="1" u="none" strike="noStrike" cap="none">
                <a:solidFill>
                  <a:srgbClr val="18579B"/>
                </a:solidFill>
                <a:latin typeface="Calibri"/>
                <a:ea typeface="Calibri"/>
                <a:cs typeface="Calibri"/>
                <a:sym typeface="Calibri"/>
              </a:rPr>
              <a:t>(no registrado en el acta)</a:t>
            </a:r>
            <a:endParaRPr/>
          </a:p>
          <a:p>
            <a:pPr marL="18415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sp>
        <p:nvSpPr>
          <p:cNvPr id="1446" name="Google Shape;1446;p1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182</a:t>
            </a:fld>
            <a:endParaRPr/>
          </a:p>
        </p:txBody>
      </p:sp>
    </p:spTree>
    <p:extLst>
      <p:ext uri="{BB962C8B-B14F-4D97-AF65-F5344CB8AC3E}">
        <p14:creationId xmlns:p14="http://schemas.microsoft.com/office/powerpoint/2010/main" val="36923585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183"/>
          <p:cNvSpPr txBox="1"/>
          <p:nvPr/>
        </p:nvSpPr>
        <p:spPr>
          <a:xfrm>
            <a:off x="1227666" y="381000"/>
            <a:ext cx="9849555" cy="606319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Pausas de hidratación</a:t>
            </a:r>
            <a:endParaRPr sz="4400" b="1" i="0" u="none" strike="noStrike" cap="none">
              <a:solidFill>
                <a:srgbClr val="18579B"/>
              </a:solidFill>
              <a:latin typeface="Calibri"/>
              <a:ea typeface="Calibri"/>
              <a:cs typeface="Calibri"/>
              <a:sym typeface="Calibri"/>
            </a:endParaRPr>
          </a:p>
          <a:p>
            <a:pPr marL="903288" marR="0" lvl="0" indent="-903288"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Ya no está permitido </a:t>
            </a:r>
            <a:r>
              <a:rPr lang="es" sz="3600" b="0" i="0" u="none" strike="noStrike" cap="none">
                <a:solidFill>
                  <a:srgbClr val="18579B"/>
                </a:solidFill>
                <a:latin typeface="Calibri"/>
                <a:ea typeface="Calibri"/>
                <a:cs typeface="Calibri"/>
                <a:sym typeface="Calibri"/>
              </a:rPr>
              <a:t>ni identificado como tal</a:t>
            </a:r>
            <a:endParaRPr sz="3600" b="0" i="0" u="none" strike="sngStrike" cap="none">
              <a:solidFill>
                <a:srgbClr val="18579B"/>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Está bien que los jugadores tomen un trago rápido </a:t>
            </a:r>
            <a:r>
              <a:rPr lang="es" sz="3600" b="0" i="0" u="none" strike="noStrike" cap="none">
                <a:solidFill>
                  <a:srgbClr val="18579B"/>
                </a:solidFill>
                <a:latin typeface="Calibri"/>
                <a:ea typeface="Calibri"/>
                <a:cs typeface="Calibri"/>
                <a:sym typeface="Calibri"/>
              </a:rPr>
              <a:t>cuando sea necesario entre jugadas </a:t>
            </a:r>
            <a:r>
              <a:rPr lang="es" sz="3600" b="0" i="0" u="none" strike="noStrike" cap="none">
                <a:solidFill>
                  <a:srgbClr val="FF0000"/>
                </a:solidFill>
                <a:latin typeface="Calibri"/>
                <a:ea typeface="Calibri"/>
                <a:cs typeface="Calibri"/>
                <a:sym typeface="Calibri"/>
              </a:rPr>
              <a:t>(generalmente cuando alguien está recuperando la pelota) </a:t>
            </a:r>
            <a:r>
              <a:rPr lang="es" sz="3600" b="0" i="0" u="none" strike="noStrike" cap="none">
                <a:solidFill>
                  <a:srgbClr val="18579B"/>
                </a:solidFill>
                <a:latin typeface="Calibri"/>
                <a:ea typeface="Calibri"/>
                <a:cs typeface="Calibri"/>
                <a:sym typeface="Calibri"/>
              </a:rPr>
              <a:t>como lo hacen cuando se secan con la toalla.</a:t>
            </a:r>
            <a:endParaRPr sz="3600" b="0" i="0" u="none" strike="noStrike" cap="none">
              <a:solidFill>
                <a:srgbClr val="FF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Sin anuncio ni </a:t>
            </a:r>
            <a:r>
              <a:rPr lang="es" sz="3600" b="0" i="0" u="none" strike="noStrike" cap="none">
                <a:solidFill>
                  <a:srgbClr val="FF0000"/>
                </a:solidFill>
                <a:latin typeface="Calibri"/>
                <a:ea typeface="Calibri"/>
                <a:cs typeface="Calibri"/>
                <a:sym typeface="Calibri"/>
              </a:rPr>
              <a:t>interrupción del juego.</a:t>
            </a:r>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Esté alerta y llame a la puntuación para reanudar el juego después de permitir </a:t>
            </a:r>
            <a:r>
              <a:rPr lang="es" sz="3600" b="0" i="0" u="none" strike="noStrike" cap="none">
                <a:solidFill>
                  <a:srgbClr val="FF0000"/>
                </a:solidFill>
                <a:latin typeface="Calibri"/>
                <a:ea typeface="Calibri"/>
                <a:cs typeface="Calibri"/>
                <a:sym typeface="Calibri"/>
              </a:rPr>
              <a:t>un tiempo razonable </a:t>
            </a:r>
            <a:r>
              <a:rPr lang="es" sz="3600" b="0" i="0" u="none" strike="noStrike" cap="none">
                <a:solidFill>
                  <a:srgbClr val="18579B"/>
                </a:solidFill>
                <a:latin typeface="Calibri"/>
                <a:ea typeface="Calibri"/>
                <a:cs typeface="Calibri"/>
                <a:sym typeface="Calibri"/>
              </a:rPr>
              <a:t>de acuerdo con las condiciones.</a:t>
            </a:r>
            <a:endParaRPr/>
          </a:p>
        </p:txBody>
      </p:sp>
      <p:sp>
        <p:nvSpPr>
          <p:cNvPr id="1452" name="Google Shape;1452;p1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183</a:t>
            </a:fld>
            <a:endParaRPr/>
          </a:p>
        </p:txBody>
      </p:sp>
    </p:spTree>
    <p:extLst>
      <p:ext uri="{BB962C8B-B14F-4D97-AF65-F5344CB8AC3E}">
        <p14:creationId xmlns:p14="http://schemas.microsoft.com/office/powerpoint/2010/main" val="38109128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84"/>
          <p:cNvSpPr txBox="1"/>
          <p:nvPr/>
        </p:nvSpPr>
        <p:spPr>
          <a:xfrm>
            <a:off x="252548" y="0"/>
            <a:ext cx="11782698" cy="661719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Tiempos muertos del árbitro (RTO)</a:t>
            </a:r>
            <a:endParaRPr/>
          </a:p>
          <a:p>
            <a:pPr marL="0" marR="0" lvl="0" indent="0" algn="ctr" rtl="0">
              <a:lnSpc>
                <a:spcPct val="100000"/>
              </a:lnSpc>
              <a:spcBef>
                <a:spcPts val="0"/>
              </a:spcBef>
              <a:spcAft>
                <a:spcPts val="0"/>
              </a:spcAft>
              <a:buClr>
                <a:srgbClr val="18579B"/>
              </a:buClr>
              <a:buSzPts val="1200"/>
              <a:buFont typeface="Source Sans Pro"/>
              <a:buNone/>
            </a:pPr>
            <a:endParaRPr sz="1200" b="1" i="0" u="none" strike="noStrike" cap="none">
              <a:solidFill>
                <a:srgbClr val="18579B"/>
              </a:solidFill>
              <a:latin typeface="Calibri"/>
              <a:ea typeface="Calibri"/>
              <a:cs typeface="Calibri"/>
              <a:sym typeface="Calibri"/>
            </a:endParaRPr>
          </a:p>
          <a:p>
            <a:pPr marL="903288" marR="0" lvl="0" indent="-903288" algn="l" rtl="0">
              <a:lnSpc>
                <a:spcPct val="100000"/>
              </a:lnSpc>
              <a:spcBef>
                <a:spcPts val="0"/>
              </a:spcBef>
              <a:spcAft>
                <a:spcPts val="0"/>
              </a:spcAft>
              <a:buClr>
                <a:srgbClr val="18579B"/>
              </a:buClr>
              <a:buSzPts val="800"/>
              <a:buFont typeface="Source Sans Pro"/>
              <a:buNone/>
            </a:pPr>
            <a:endParaRPr sz="800" b="0" i="0" u="none" strike="noStrike" cap="none">
              <a:solidFill>
                <a:srgbClr val="18579B"/>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Se utiliza para abordar </a:t>
            </a:r>
            <a:r>
              <a:rPr lang="es" sz="3200" b="0" i="0" u="none" strike="noStrike" cap="none">
                <a:solidFill>
                  <a:srgbClr val="FF0000"/>
                </a:solidFill>
                <a:latin typeface="Calibri"/>
                <a:ea typeface="Calibri"/>
                <a:cs typeface="Calibri"/>
                <a:sym typeface="Calibri"/>
              </a:rPr>
              <a:t>circunstancias atenuantes </a:t>
            </a:r>
            <a:r>
              <a:rPr lang="es" sz="3200" b="0" i="0" u="none" strike="noStrike" cap="none">
                <a:solidFill>
                  <a:srgbClr val="18579B"/>
                </a:solidFill>
                <a:latin typeface="Calibri"/>
                <a:ea typeface="Calibri"/>
                <a:cs typeface="Calibri"/>
                <a:sym typeface="Calibri"/>
              </a:rPr>
              <a:t>(sangrado activo, posible situación médica, etc.): no se cobrará ningún TO/MT al jugador por un RTO.</a:t>
            </a:r>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Permita </a:t>
            </a:r>
            <a:r>
              <a:rPr lang="es" sz="3200" b="0" i="0" u="none" strike="noStrike" cap="none">
                <a:solidFill>
                  <a:srgbClr val="FF0000"/>
                </a:solidFill>
                <a:latin typeface="Calibri"/>
                <a:ea typeface="Calibri"/>
                <a:cs typeface="Calibri"/>
                <a:sym typeface="Calibri"/>
              </a:rPr>
              <a:t>que se complete el rally </a:t>
            </a:r>
            <a:r>
              <a:rPr lang="es" sz="3200" b="0" i="0" u="none" strike="noStrike" cap="none">
                <a:solidFill>
                  <a:srgbClr val="18579B"/>
                </a:solidFill>
                <a:latin typeface="Calibri"/>
                <a:ea typeface="Calibri"/>
                <a:cs typeface="Calibri"/>
                <a:sym typeface="Calibri"/>
              </a:rPr>
              <a:t>, luego detenga el juego</a:t>
            </a:r>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Pide un </a:t>
            </a:r>
            <a:r>
              <a:rPr lang="es" sz="3200" b="0" i="0" u="none" strike="noStrike" cap="none">
                <a:solidFill>
                  <a:srgbClr val="FF0000"/>
                </a:solidFill>
                <a:latin typeface="Calibri"/>
                <a:ea typeface="Calibri"/>
                <a:cs typeface="Calibri"/>
                <a:sym typeface="Calibri"/>
              </a:rPr>
              <a:t>tiempo muerto del árbitro </a:t>
            </a:r>
            <a:r>
              <a:rPr lang="es" sz="3200" b="0" i="0" u="none" strike="noStrike" cap="none">
                <a:solidFill>
                  <a:srgbClr val="18579B"/>
                </a:solidFill>
                <a:latin typeface="Calibri"/>
                <a:ea typeface="Calibri"/>
                <a:cs typeface="Calibri"/>
                <a:sym typeface="Calibri"/>
              </a:rPr>
              <a:t>si ningún jugador pide un tiempo muerto</a:t>
            </a:r>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Anunciar el </a:t>
            </a:r>
            <a:r>
              <a:rPr lang="es" sz="3200" b="0" i="0" u="none" strike="noStrike" cap="none">
                <a:solidFill>
                  <a:srgbClr val="FF0000"/>
                </a:solidFill>
                <a:latin typeface="Calibri"/>
                <a:ea typeface="Calibri"/>
                <a:cs typeface="Calibri"/>
                <a:sym typeface="Calibri"/>
              </a:rPr>
              <a:t>motivo del tiempo muerto </a:t>
            </a:r>
            <a:r>
              <a:rPr lang="es" sz="3200" b="0" i="0" u="none" strike="noStrike" cap="none">
                <a:solidFill>
                  <a:srgbClr val="18579B"/>
                </a:solidFill>
                <a:latin typeface="Calibri"/>
                <a:ea typeface="Calibri"/>
                <a:cs typeface="Calibri"/>
                <a:sym typeface="Calibri"/>
              </a:rPr>
              <a:t>y el marcador</a:t>
            </a:r>
            <a:endParaRPr/>
          </a:p>
          <a:p>
            <a:pPr marL="903288" marR="0" lvl="0" indent="-719138"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Recoger la pelota </a:t>
            </a:r>
            <a:r>
              <a:rPr lang="es" sz="3200" b="0" i="0" u="none" strike="noStrike" cap="none">
                <a:solidFill>
                  <a:srgbClr val="18579B"/>
                </a:solidFill>
                <a:latin typeface="Calibri"/>
                <a:ea typeface="Calibri"/>
                <a:cs typeface="Calibri"/>
                <a:sym typeface="Calibri"/>
              </a:rPr>
              <a:t>si no se coloca en la cancha debajo de la paleta de un jugador</a:t>
            </a:r>
            <a:endParaRPr/>
          </a:p>
          <a:p>
            <a:pPr marL="903288" marR="0" lvl="0" indent="-719138"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Sin número máximo </a:t>
            </a:r>
            <a:r>
              <a:rPr lang="es" sz="3200" b="0" i="0" u="none" strike="noStrike" cap="none">
                <a:solidFill>
                  <a:srgbClr val="18579B"/>
                </a:solidFill>
                <a:latin typeface="Calibri"/>
                <a:ea typeface="Calibri"/>
                <a:cs typeface="Calibri"/>
                <a:sym typeface="Calibri"/>
              </a:rPr>
              <a:t>de RTO y </a:t>
            </a:r>
            <a:r>
              <a:rPr lang="es" sz="3200" b="0" i="0" u="none" strike="noStrike" cap="none">
                <a:solidFill>
                  <a:srgbClr val="FF0000"/>
                </a:solidFill>
                <a:latin typeface="Calibri"/>
                <a:ea typeface="Calibri"/>
                <a:cs typeface="Calibri"/>
                <a:sym typeface="Calibri"/>
              </a:rPr>
              <a:t>sin límite de tiempo</a:t>
            </a:r>
            <a:endParaRPr/>
          </a:p>
          <a:p>
            <a:pPr marL="903288" marR="0" lvl="0" indent="-719138" algn="l" rtl="0">
              <a:lnSpc>
                <a:spcPct val="100000"/>
              </a:lnSpc>
              <a:spcBef>
                <a:spcPts val="0"/>
              </a:spcBef>
              <a:spcAft>
                <a:spcPts val="0"/>
              </a:spcAft>
              <a:buClr>
                <a:srgbClr val="FF0000"/>
              </a:buClr>
              <a:buSzPts val="3200"/>
              <a:buFont typeface="Arial"/>
              <a:buChar char="•"/>
            </a:pPr>
            <a:r>
              <a:rPr lang="es" sz="3200" b="0" i="0" u="none" strike="noStrike" cap="none">
                <a:solidFill>
                  <a:srgbClr val="18579B"/>
                </a:solidFill>
                <a:latin typeface="Calibri"/>
                <a:ea typeface="Calibri"/>
                <a:cs typeface="Calibri"/>
                <a:sym typeface="Calibri"/>
              </a:rPr>
              <a:t>se requieren </a:t>
            </a:r>
            <a:endParaRPr/>
          </a:p>
          <a:p>
            <a:pPr marL="90328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Cuando se resuelva la situación, avise con </a:t>
            </a:r>
            <a:r>
              <a:rPr lang="es" sz="3200" b="0" i="0" u="none" strike="noStrike" cap="none">
                <a:solidFill>
                  <a:srgbClr val="FF0000"/>
                </a:solidFill>
                <a:latin typeface="Calibri"/>
                <a:ea typeface="Calibri"/>
                <a:cs typeface="Calibri"/>
                <a:sym typeface="Calibri"/>
              </a:rPr>
              <a:t>15 segundos de antelación </a:t>
            </a:r>
            <a:r>
              <a:rPr lang="es" sz="3200" b="0" i="0" u="none" strike="noStrike" cap="none">
                <a:solidFill>
                  <a:srgbClr val="18579B"/>
                </a:solidFill>
                <a:latin typeface="Calibri"/>
                <a:ea typeface="Calibri"/>
                <a:cs typeface="Calibri"/>
                <a:sym typeface="Calibri"/>
              </a:rPr>
              <a:t>, anuncie </a:t>
            </a:r>
            <a:r>
              <a:rPr lang="es" sz="3200" b="0" i="0" u="none" strike="noStrike" cap="none">
                <a:solidFill>
                  <a:srgbClr val="FF0000"/>
                </a:solidFill>
                <a:latin typeface="Calibri"/>
                <a:ea typeface="Calibri"/>
                <a:cs typeface="Calibri"/>
                <a:sym typeface="Calibri"/>
              </a:rPr>
              <a:t>“tiempo de entrada” </a:t>
            </a:r>
            <a:r>
              <a:rPr lang="es" sz="3200" b="0" i="0" u="none" strike="noStrike" cap="none">
                <a:solidFill>
                  <a:srgbClr val="18579B"/>
                </a:solidFill>
                <a:latin typeface="Calibri"/>
                <a:ea typeface="Calibri"/>
                <a:cs typeface="Calibri"/>
                <a:sym typeface="Calibri"/>
              </a:rPr>
              <a:t>y </a:t>
            </a:r>
            <a:r>
              <a:rPr lang="es" sz="3200" b="0" i="0" u="none" strike="noStrike" cap="none">
                <a:solidFill>
                  <a:srgbClr val="FF0000"/>
                </a:solidFill>
                <a:latin typeface="Calibri"/>
                <a:ea typeface="Calibri"/>
                <a:cs typeface="Calibri"/>
                <a:sym typeface="Calibri"/>
              </a:rPr>
              <a:t>llame al marcador </a:t>
            </a:r>
            <a:r>
              <a:rPr lang="es" sz="3200" b="0" i="0" u="none" strike="noStrike" cap="none">
                <a:solidFill>
                  <a:srgbClr val="18579B"/>
                </a:solidFill>
                <a:latin typeface="Calibri"/>
                <a:ea typeface="Calibri"/>
                <a:cs typeface="Calibri"/>
                <a:sym typeface="Calibri"/>
              </a:rPr>
              <a:t>.</a:t>
            </a:r>
            <a:endParaRPr/>
          </a:p>
        </p:txBody>
      </p:sp>
      <p:sp>
        <p:nvSpPr>
          <p:cNvPr id="1458" name="Google Shape;1458;p1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184</a:t>
            </a:fld>
            <a:endParaRPr/>
          </a:p>
        </p:txBody>
      </p:sp>
    </p:spTree>
    <p:extLst>
      <p:ext uri="{BB962C8B-B14F-4D97-AF65-F5344CB8AC3E}">
        <p14:creationId xmlns:p14="http://schemas.microsoft.com/office/powerpoint/2010/main" val="42483673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85"/>
          <p:cNvSpPr txBox="1"/>
          <p:nvPr/>
        </p:nvSpPr>
        <p:spPr>
          <a:xfrm>
            <a:off x="222191" y="151179"/>
            <a:ext cx="11442818" cy="624786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Tiempo de espera del equipo</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A </a:t>
            </a:r>
            <a:r>
              <a:rPr lang="es" sz="3600" b="0" i="0" u="none" strike="noStrike" cap="none">
                <a:solidFill>
                  <a:srgbClr val="FF0000"/>
                </a:solidFill>
                <a:latin typeface="Calibri"/>
                <a:ea typeface="Calibri"/>
                <a:cs typeface="Calibri"/>
                <a:sym typeface="Calibri"/>
              </a:rPr>
              <a:t>discreción del árbitro </a:t>
            </a:r>
            <a:r>
              <a:rPr lang="es" sz="3600" b="0" i="0" u="none" strike="noStrike" cap="none">
                <a:solidFill>
                  <a:srgbClr val="18579B"/>
                </a:solidFill>
                <a:latin typeface="Calibri"/>
                <a:ea typeface="Calibri"/>
                <a:cs typeface="Calibri"/>
                <a:sym typeface="Calibri"/>
              </a:rPr>
              <a:t>si es necesario para una continuación justa y segura del juego</a:t>
            </a:r>
            <a:endParaRPr sz="3600" b="0" i="0" u="none" strike="noStrike" cap="none">
              <a:solidFill>
                <a:srgbClr val="000000"/>
              </a:solidFill>
              <a:latin typeface="Calibri"/>
              <a:ea typeface="Calibri"/>
              <a:cs typeface="Calibri"/>
              <a:sym typeface="Calibri"/>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Duración razonable para corregir el problema</a:t>
            </a:r>
            <a:endParaRPr sz="3600" b="0" i="0" u="none" strike="noStrike" cap="none">
              <a:solidFill>
                <a:srgbClr val="FF0000"/>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1200"/>
              <a:buFont typeface="Source Sans Pro"/>
              <a:buNone/>
            </a:pPr>
            <a:endParaRPr sz="12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Sin límite </a:t>
            </a:r>
            <a:r>
              <a:rPr lang="es" sz="3600" b="0" i="0" u="none" strike="noStrike" cap="none">
                <a:solidFill>
                  <a:srgbClr val="18579B"/>
                </a:solidFill>
                <a:latin typeface="Calibri"/>
                <a:ea typeface="Calibri"/>
                <a:cs typeface="Calibri"/>
                <a:sym typeface="Calibri"/>
              </a:rPr>
              <a:t>de número</a:t>
            </a:r>
            <a:endParaRPr sz="3600" b="0" i="0" u="none" strike="noStrike" cap="none">
              <a:solidFill>
                <a:srgbClr val="000000"/>
              </a:solidFill>
              <a:latin typeface="Calibri"/>
              <a:ea typeface="Calibri"/>
              <a:cs typeface="Calibri"/>
              <a:sym typeface="Calibri"/>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600"/>
              <a:buFont typeface="Arial"/>
              <a:buChar char="•"/>
            </a:pPr>
            <a:r>
              <a:rPr lang="es" sz="3600" b="0" i="1" u="none" strike="noStrike" cap="none">
                <a:solidFill>
                  <a:srgbClr val="FF0000"/>
                </a:solidFill>
                <a:latin typeface="Calibri"/>
                <a:ea typeface="Calibri"/>
                <a:cs typeface="Calibri"/>
                <a:sym typeface="Calibri"/>
              </a:rPr>
              <a:t>Ejemplos de razones válidas: </a:t>
            </a:r>
            <a:r>
              <a:rPr lang="es" sz="3600" b="0" i="0" u="none" strike="noStrike" cap="none">
                <a:solidFill>
                  <a:srgbClr val="18579B"/>
                </a:solidFill>
                <a:latin typeface="Calibri"/>
                <a:ea typeface="Calibri"/>
                <a:cs typeface="Calibri"/>
                <a:sym typeface="Calibri"/>
              </a:rPr>
              <a:t>paleta rota, cordón de zapato roto, pantalones cortos rotos, lentes de contacto desprendidos, etc.</a:t>
            </a:r>
            <a:endParaRPr/>
          </a:p>
          <a:p>
            <a:pPr marL="90328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Cuando se resuelva la situación, reanude el juego dando una </a:t>
            </a:r>
            <a:r>
              <a:rPr lang="es" sz="3600" b="0" i="1" u="none" strike="noStrike" cap="none">
                <a:solidFill>
                  <a:srgbClr val="FF0000"/>
                </a:solidFill>
                <a:latin typeface="Calibri"/>
                <a:ea typeface="Calibri"/>
                <a:cs typeface="Calibri"/>
                <a:sym typeface="Calibri"/>
              </a:rPr>
              <a:t>advertencia de 15 segundos, seguida de "tiempo de entrada" y cante el marcador.</a:t>
            </a:r>
            <a:endParaRPr sz="3600" b="0" i="1" u="none" strike="noStrike" cap="none">
              <a:solidFill>
                <a:srgbClr val="FF0000"/>
              </a:solidFill>
              <a:latin typeface="Calibri"/>
              <a:ea typeface="Calibri"/>
              <a:cs typeface="Calibri"/>
              <a:sym typeface="Calibri"/>
            </a:endParaRPr>
          </a:p>
        </p:txBody>
      </p:sp>
      <p:sp>
        <p:nvSpPr>
          <p:cNvPr id="1464" name="Google Shape;1464;p1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185</a:t>
            </a:fld>
            <a:endParaRPr/>
          </a:p>
        </p:txBody>
      </p:sp>
    </p:spTree>
    <p:extLst>
      <p:ext uri="{BB962C8B-B14F-4D97-AF65-F5344CB8AC3E}">
        <p14:creationId xmlns:p14="http://schemas.microsoft.com/office/powerpoint/2010/main" val="28133008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86"/>
          <p:cNvSpPr txBox="1"/>
          <p:nvPr/>
        </p:nvSpPr>
        <p:spPr>
          <a:xfrm>
            <a:off x="452487" y="457200"/>
            <a:ext cx="11142481" cy="569386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Manual de arbitraje USAP 2023</a:t>
            </a:r>
            <a:endParaRPr/>
          </a:p>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Apéndices clave</a:t>
            </a:r>
            <a:endParaRPr/>
          </a:p>
          <a:p>
            <a:pPr marL="184150" marR="0" lvl="0" indent="0" algn="l" rtl="0">
              <a:lnSpc>
                <a:spcPct val="100000"/>
              </a:lnSpc>
              <a:spcBef>
                <a:spcPts val="0"/>
              </a:spcBef>
              <a:spcAft>
                <a:spcPts val="0"/>
              </a:spcAft>
              <a:buClr>
                <a:srgbClr val="18579B"/>
              </a:buClr>
              <a:buSzPts val="4400"/>
              <a:buFont typeface="Source Sans Pro"/>
              <a:buNone/>
            </a:pPr>
            <a:endParaRPr sz="4400" b="1" i="0" u="none" strike="noStrike" cap="none">
              <a:solidFill>
                <a:srgbClr val="000000"/>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3200"/>
              <a:buFont typeface="Calibri"/>
              <a:buNone/>
            </a:pPr>
            <a:r>
              <a:rPr lang="es" sz="3200" b="1" i="1" u="none" strike="noStrike" cap="none">
                <a:solidFill>
                  <a:srgbClr val="18579B"/>
                </a:solidFill>
                <a:latin typeface="Calibri"/>
                <a:ea typeface="Calibri"/>
                <a:cs typeface="Calibri"/>
                <a:sym typeface="Calibri"/>
              </a:rPr>
              <a:t>Apéndice B: Sanciones por conducta antideportiva y comportamiento inapropiado</a:t>
            </a:r>
            <a:endParaRPr/>
          </a:p>
          <a:p>
            <a:pPr marL="184150" marR="0" lvl="0" indent="0" algn="l" rtl="0">
              <a:lnSpc>
                <a:spcPct val="100000"/>
              </a:lnSpc>
              <a:spcBef>
                <a:spcPts val="0"/>
              </a:spcBef>
              <a:spcAft>
                <a:spcPts val="0"/>
              </a:spcAft>
              <a:buClr>
                <a:srgbClr val="18579B"/>
              </a:buClr>
              <a:buSzPts val="3200"/>
              <a:buFont typeface="Source Sans Pro"/>
              <a:buNone/>
            </a:pPr>
            <a:endParaRPr sz="3200" b="1" i="1" u="none" strike="noStrike" cap="none">
              <a:solidFill>
                <a:srgbClr val="000000"/>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3200"/>
              <a:buFont typeface="Calibri"/>
              <a:buNone/>
            </a:pPr>
            <a:r>
              <a:rPr lang="es" sz="3200" b="1" i="1" u="none" strike="noStrike" cap="none">
                <a:solidFill>
                  <a:srgbClr val="18579B"/>
                </a:solidFill>
                <a:latin typeface="Calibri"/>
                <a:ea typeface="Calibri"/>
                <a:cs typeface="Calibri"/>
                <a:sym typeface="Calibri"/>
              </a:rPr>
              <a:t>Apéndice C: llamadas y anuncios estandarizados</a:t>
            </a:r>
            <a:endParaRPr/>
          </a:p>
          <a:p>
            <a:pPr marL="184150" marR="0" lvl="0" indent="0" algn="l" rtl="0">
              <a:lnSpc>
                <a:spcPct val="100000"/>
              </a:lnSpc>
              <a:spcBef>
                <a:spcPts val="0"/>
              </a:spcBef>
              <a:spcAft>
                <a:spcPts val="0"/>
              </a:spcAft>
              <a:buClr>
                <a:srgbClr val="18579B"/>
              </a:buClr>
              <a:buSzPts val="3200"/>
              <a:buFont typeface="Source Sans Pro"/>
              <a:buNone/>
            </a:pPr>
            <a:endParaRPr sz="3200" b="1" i="1" u="none" strike="noStrike" cap="none">
              <a:solidFill>
                <a:srgbClr val="18579B"/>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3200"/>
              <a:buFont typeface="Calibri"/>
              <a:buNone/>
            </a:pPr>
            <a:r>
              <a:rPr lang="es" sz="3200" b="1" i="1" u="none" strike="noStrike" cap="none">
                <a:solidFill>
                  <a:srgbClr val="18579B"/>
                </a:solidFill>
                <a:latin typeface="Calibri"/>
                <a:ea typeface="Calibri"/>
                <a:cs typeface="Calibri"/>
                <a:sym typeface="Calibri"/>
              </a:rPr>
              <a:t>Apéndice D: ejemplos de sesiones informativas previas al partido</a:t>
            </a:r>
            <a:endParaRPr/>
          </a:p>
          <a:p>
            <a:pPr marL="184150" marR="0" lvl="0" indent="0" algn="l" rtl="0">
              <a:lnSpc>
                <a:spcPct val="100000"/>
              </a:lnSpc>
              <a:spcBef>
                <a:spcPts val="0"/>
              </a:spcBef>
              <a:spcAft>
                <a:spcPts val="0"/>
              </a:spcAft>
              <a:buClr>
                <a:srgbClr val="18579B"/>
              </a:buClr>
              <a:buSzPts val="3200"/>
              <a:buFont typeface="Source Sans Pro"/>
              <a:buNone/>
            </a:pPr>
            <a:endParaRPr sz="3200" b="0" i="0" u="none" strike="noStrike" cap="none">
              <a:solidFill>
                <a:srgbClr val="18579B"/>
              </a:solidFill>
              <a:latin typeface="Calibri"/>
              <a:ea typeface="Calibri"/>
              <a:cs typeface="Calibri"/>
              <a:sym typeface="Calibri"/>
            </a:endParaRPr>
          </a:p>
        </p:txBody>
      </p:sp>
      <p:sp>
        <p:nvSpPr>
          <p:cNvPr id="1470" name="Google Shape;1470;p1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186</a:t>
            </a:fld>
            <a:endParaRPr/>
          </a:p>
        </p:txBody>
      </p:sp>
    </p:spTree>
    <p:extLst>
      <p:ext uri="{BB962C8B-B14F-4D97-AF65-F5344CB8AC3E}">
        <p14:creationId xmlns:p14="http://schemas.microsoft.com/office/powerpoint/2010/main" val="29455188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87"/>
          <p:cNvSpPr txBox="1"/>
          <p:nvPr/>
        </p:nvSpPr>
        <p:spPr>
          <a:xfrm>
            <a:off x="1180011" y="1299510"/>
            <a:ext cx="9831977" cy="36009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9600"/>
              <a:buFont typeface="Calibri"/>
              <a:buNone/>
            </a:pPr>
            <a:r>
              <a:rPr lang="es" sz="9600" b="0" i="1" u="none" strike="noStrike" cap="none">
                <a:solidFill>
                  <a:srgbClr val="18579B"/>
                </a:solidFill>
                <a:latin typeface="Calibri"/>
                <a:ea typeface="Calibri"/>
                <a:cs typeface="Calibri"/>
                <a:sym typeface="Calibri"/>
              </a:rPr>
              <a:t>Fin del día 2 - Preguntas</a:t>
            </a: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476" name="Google Shape;1476;p187" descr="Picture 3"/>
          <p:cNvPicPr preferRelativeResize="0"/>
          <p:nvPr/>
        </p:nvPicPr>
        <p:blipFill rotWithShape="1">
          <a:blip r:embed="rId3">
            <a:alphaModFix/>
          </a:blip>
          <a:srcRect/>
          <a:stretch/>
        </p:blipFill>
        <p:spPr>
          <a:xfrm>
            <a:off x="4702471" y="5114681"/>
            <a:ext cx="2282271" cy="1430382"/>
          </a:xfrm>
          <a:prstGeom prst="rect">
            <a:avLst/>
          </a:prstGeom>
          <a:noFill/>
          <a:ln>
            <a:noFill/>
          </a:ln>
        </p:spPr>
      </p:pic>
      <p:sp>
        <p:nvSpPr>
          <p:cNvPr id="1477" name="Google Shape;1477;p18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187</a:t>
            </a:fld>
            <a:endParaRPr/>
          </a:p>
        </p:txBody>
      </p:sp>
    </p:spTree>
    <p:extLst>
      <p:ext uri="{BB962C8B-B14F-4D97-AF65-F5344CB8AC3E}">
        <p14:creationId xmlns:p14="http://schemas.microsoft.com/office/powerpoint/2010/main" val="37252400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88"/>
          <p:cNvSpPr txBox="1"/>
          <p:nvPr/>
        </p:nvSpPr>
        <p:spPr>
          <a:xfrm>
            <a:off x="124287" y="731162"/>
            <a:ext cx="11993732" cy="378565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8000"/>
              <a:buFont typeface="Source Sans Pro"/>
              <a:buNone/>
            </a:pPr>
            <a:r>
              <a:rPr lang="es" sz="8000" b="1" i="0" u="none" strike="noStrike" cap="none">
                <a:solidFill>
                  <a:srgbClr val="18579B"/>
                </a:solidFill>
                <a:latin typeface="Source Sans Pro"/>
                <a:ea typeface="Source Sans Pro"/>
                <a:cs typeface="Source Sans Pro"/>
                <a:sym typeface="Source Sans Pro"/>
              </a:rPr>
              <a:t>Pickleball oficiante</a:t>
            </a:r>
            <a:endParaRPr/>
          </a:p>
          <a:p>
            <a:pPr marL="0" marR="0" lvl="0" indent="0" algn="ctr" rtl="0">
              <a:lnSpc>
                <a:spcPct val="100000"/>
              </a:lnSpc>
              <a:spcBef>
                <a:spcPts val="0"/>
              </a:spcBef>
              <a:spcAft>
                <a:spcPts val="0"/>
              </a:spcAft>
              <a:buClr>
                <a:srgbClr val="18579B"/>
              </a:buClr>
              <a:buSzPts val="8000"/>
              <a:buFont typeface="Source Sans Pro"/>
              <a:buNone/>
            </a:pPr>
            <a:r>
              <a:rPr lang="es" sz="8000" b="1" i="0" u="none" strike="noStrike" cap="none">
                <a:solidFill>
                  <a:srgbClr val="18579B"/>
                </a:solidFill>
                <a:latin typeface="Source Sans Pro"/>
                <a:ea typeface="Source Sans Pro"/>
                <a:cs typeface="Source Sans Pro"/>
                <a:sym typeface="Source Sans Pro"/>
              </a:rPr>
              <a:t>2023</a:t>
            </a:r>
            <a:endParaRPr/>
          </a:p>
          <a:p>
            <a:pPr marL="0" marR="0" lvl="0" indent="0" algn="ctr" rtl="0">
              <a:lnSpc>
                <a:spcPct val="100000"/>
              </a:lnSpc>
              <a:spcBef>
                <a:spcPts val="0"/>
              </a:spcBef>
              <a:spcAft>
                <a:spcPts val="0"/>
              </a:spcAft>
              <a:buClr>
                <a:srgbClr val="FF0000"/>
              </a:buClr>
              <a:buSzPts val="8000"/>
              <a:buFont typeface="Source Sans Pro"/>
              <a:buNone/>
            </a:pPr>
            <a:r>
              <a:rPr lang="es" sz="8000" b="1" i="0" u="none" strike="noStrike" cap="none">
                <a:solidFill>
                  <a:srgbClr val="FF0000"/>
                </a:solidFill>
                <a:latin typeface="Source Sans Pro"/>
                <a:ea typeface="Source Sans Pro"/>
                <a:cs typeface="Source Sans Pro"/>
                <a:sym typeface="Source Sans Pro"/>
              </a:rPr>
              <a:t>Día 3</a:t>
            </a:r>
            <a:endParaRPr sz="1800" b="0" i="0" u="none" strike="noStrike" cap="none">
              <a:solidFill>
                <a:srgbClr val="FF0000"/>
              </a:solidFill>
              <a:latin typeface="Source Sans Pro"/>
              <a:ea typeface="Source Sans Pro"/>
              <a:cs typeface="Source Sans Pro"/>
              <a:sym typeface="Source Sans Pro"/>
            </a:endParaRPr>
          </a:p>
        </p:txBody>
      </p:sp>
      <p:sp>
        <p:nvSpPr>
          <p:cNvPr id="1483" name="Google Shape;1483;p188"/>
          <p:cNvSpPr txBox="1"/>
          <p:nvPr/>
        </p:nvSpPr>
        <p:spPr>
          <a:xfrm>
            <a:off x="8588631" y="6203334"/>
            <a:ext cx="2437436" cy="64633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s" sz="1800" b="0" i="0" u="none" strike="noStrike" cap="none">
                <a:solidFill>
                  <a:srgbClr val="000000"/>
                </a:solidFill>
                <a:latin typeface="Times New Roman"/>
                <a:ea typeface="Times New Roman"/>
                <a:cs typeface="Times New Roman"/>
                <a:sym typeface="Times New Roman"/>
              </a:rPr>
              <a:t>© 2023 Estados Unidos Pickleball</a:t>
            </a:r>
            <a:endParaRPr/>
          </a:p>
          <a:p>
            <a:pPr marL="0" marR="0" lvl="0" indent="0" algn="l" rtl="0">
              <a:lnSpc>
                <a:spcPct val="100000"/>
              </a:lnSpc>
              <a:spcBef>
                <a:spcPts val="0"/>
              </a:spcBef>
              <a:spcAft>
                <a:spcPts val="0"/>
              </a:spcAft>
              <a:buClr>
                <a:srgbClr val="000000"/>
              </a:buClr>
              <a:buSzPts val="1800"/>
              <a:buFont typeface="Times New Roman"/>
              <a:buNone/>
            </a:pPr>
            <a:endParaRPr sz="1800" b="0" i="0" u="none" strike="noStrike" cap="none">
              <a:solidFill>
                <a:srgbClr val="000000"/>
              </a:solidFill>
              <a:latin typeface="Source Sans Pro"/>
              <a:ea typeface="Source Sans Pro"/>
              <a:cs typeface="Source Sans Pro"/>
              <a:sym typeface="Source Sans Pro"/>
            </a:endParaRPr>
          </a:p>
        </p:txBody>
      </p:sp>
      <p:pic>
        <p:nvPicPr>
          <p:cNvPr id="1484" name="Google Shape;1484;p188" descr="Picture 6"/>
          <p:cNvPicPr preferRelativeResize="0"/>
          <p:nvPr/>
        </p:nvPicPr>
        <p:blipFill rotWithShape="1">
          <a:blip r:embed="rId3">
            <a:alphaModFix/>
          </a:blip>
          <a:srcRect/>
          <a:stretch/>
        </p:blipFill>
        <p:spPr>
          <a:xfrm>
            <a:off x="1258958" y="4305129"/>
            <a:ext cx="3124605" cy="1958303"/>
          </a:xfrm>
          <a:prstGeom prst="rect">
            <a:avLst/>
          </a:prstGeom>
          <a:noFill/>
          <a:ln>
            <a:noFill/>
          </a:ln>
        </p:spPr>
      </p:pic>
      <p:sp>
        <p:nvSpPr>
          <p:cNvPr id="1485" name="Google Shape;1485;p1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188</a:t>
            </a:fld>
            <a:endParaRPr/>
          </a:p>
        </p:txBody>
      </p:sp>
    </p:spTree>
    <p:extLst>
      <p:ext uri="{BB962C8B-B14F-4D97-AF65-F5344CB8AC3E}">
        <p14:creationId xmlns:p14="http://schemas.microsoft.com/office/powerpoint/2010/main" val="26158300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89"/>
          <p:cNvSpPr txBox="1"/>
          <p:nvPr/>
        </p:nvSpPr>
        <p:spPr>
          <a:xfrm>
            <a:off x="628441" y="1742046"/>
            <a:ext cx="11222900" cy="4293483"/>
          </a:xfrm>
          <a:prstGeom prst="rect">
            <a:avLst/>
          </a:prstGeom>
          <a:noFill/>
          <a:ln>
            <a:noFill/>
          </a:ln>
        </p:spPr>
        <p:txBody>
          <a:bodyPr spcFirstLastPara="1" wrap="square" lIns="45700" tIns="45700" rIns="45700" bIns="45700" anchor="t" anchorCtr="0">
            <a:spAutoFit/>
          </a:bodyPr>
          <a:lstStyle/>
          <a:p>
            <a:pPr marL="184150" marR="0" lvl="0" indent="0" algn="l" rtl="0">
              <a:lnSpc>
                <a:spcPct val="100000"/>
              </a:lnSpc>
              <a:spcBef>
                <a:spcPts val="0"/>
              </a:spcBef>
              <a:spcAft>
                <a:spcPts val="0"/>
              </a:spcAft>
              <a:buClr>
                <a:srgbClr val="18579B"/>
              </a:buClr>
              <a:buSzPts val="1700"/>
              <a:buFont typeface="Source Sans Pro"/>
              <a:buNone/>
            </a:pPr>
            <a:endParaRPr sz="1700" b="0" i="0" u="none" strike="noStrike" cap="none">
              <a:solidFill>
                <a:srgbClr val="FF0000"/>
              </a:solidFill>
              <a:latin typeface="Calibri"/>
              <a:ea typeface="Calibri"/>
              <a:cs typeface="Calibri"/>
              <a:sym typeface="Calibri"/>
            </a:endParaRPr>
          </a:p>
          <a:p>
            <a:pPr marL="184150" marR="0" lvl="0" indent="0" algn="l" rtl="0">
              <a:lnSpc>
                <a:spcPct val="100000"/>
              </a:lnSpc>
              <a:spcBef>
                <a:spcPts val="0"/>
              </a:spcBef>
              <a:spcAft>
                <a:spcPts val="0"/>
              </a:spcAft>
              <a:buClr>
                <a:srgbClr val="FF0000"/>
              </a:buClr>
              <a:buSzPts val="2400"/>
              <a:buFont typeface="Calibri"/>
              <a:buNone/>
            </a:pPr>
            <a:r>
              <a:rPr lang="es" sz="2400" b="1" i="1" u="none" strike="noStrike" cap="none">
                <a:solidFill>
                  <a:srgbClr val="FF0000"/>
                </a:solidFill>
                <a:latin typeface="Calibri"/>
                <a:ea typeface="Calibri"/>
                <a:cs typeface="Calibri"/>
                <a:sym typeface="Calibri"/>
              </a:rPr>
              <a:t>Día 3:</a:t>
            </a:r>
            <a:endParaRPr/>
          </a:p>
          <a:p>
            <a:pPr marL="527050" marR="0" lvl="0" indent="-342900" algn="l" rtl="0">
              <a:lnSpc>
                <a:spcPct val="100000"/>
              </a:lnSpc>
              <a:spcBef>
                <a:spcPts val="0"/>
              </a:spcBef>
              <a:spcAft>
                <a:spcPts val="0"/>
              </a:spcAft>
              <a:buClr>
                <a:srgbClr val="FF0000"/>
              </a:buClr>
              <a:buSzPts val="2400"/>
              <a:buFont typeface="Arial"/>
              <a:buChar char="•"/>
            </a:pPr>
            <a:r>
              <a:rPr lang="es" sz="2400" b="0" i="1" u="none" strike="noStrike" cap="none">
                <a:solidFill>
                  <a:srgbClr val="FF0000"/>
                </a:solidFill>
                <a:latin typeface="Calibri"/>
                <a:ea typeface="Calibri"/>
                <a:cs typeface="Calibri"/>
                <a:sym typeface="Calibri"/>
              </a:rPr>
              <a:t>        </a:t>
            </a:r>
            <a:r>
              <a:rPr lang="es" sz="2400" b="1" i="1" u="none" strike="noStrike" cap="none">
                <a:solidFill>
                  <a:srgbClr val="FF0000"/>
                </a:solidFill>
                <a:latin typeface="Calibri"/>
                <a:ea typeface="Calibri"/>
                <a:cs typeface="Calibri"/>
                <a:sym typeface="Calibri"/>
              </a:rPr>
              <a:t>Seguimiento del día 2 </a:t>
            </a:r>
            <a:r>
              <a:rPr lang="es" sz="2400" b="0" i="1" u="none" strike="noStrike" cap="none">
                <a:solidFill>
                  <a:srgbClr val="FF0000"/>
                </a:solidFill>
                <a:latin typeface="Calibri"/>
                <a:ea typeface="Calibri"/>
                <a:cs typeface="Calibri"/>
                <a:sym typeface="Calibri"/>
              </a:rPr>
              <a:t>(diapositivas 188 - 198</a:t>
            </a:r>
            <a:endParaRPr/>
          </a:p>
          <a:p>
            <a:pPr marL="755650" marR="0" lvl="0" indent="-571500" algn="l" rtl="0">
              <a:lnSpc>
                <a:spcPct val="100000"/>
              </a:lnSpc>
              <a:spcBef>
                <a:spcPts val="0"/>
              </a:spcBef>
              <a:spcAft>
                <a:spcPts val="0"/>
              </a:spcAft>
              <a:buClr>
                <a:srgbClr val="FF0000"/>
              </a:buClr>
              <a:buSzPts val="2400"/>
              <a:buFont typeface="Arial"/>
              <a:buChar char="•"/>
            </a:pPr>
            <a:r>
              <a:rPr lang="es" sz="2400" b="0" i="1" u="none" strike="noStrike" cap="none">
                <a:solidFill>
                  <a:srgbClr val="FF0000"/>
                </a:solidFill>
                <a:latin typeface="Calibri"/>
                <a:ea typeface="Calibri"/>
                <a:cs typeface="Calibri"/>
                <a:sym typeface="Calibri"/>
              </a:rPr>
              <a:t>   </a:t>
            </a:r>
            <a:r>
              <a:rPr lang="es" sz="2400" b="1" i="1" u="none" strike="noStrike" cap="none">
                <a:solidFill>
                  <a:srgbClr val="FF0000"/>
                </a:solidFill>
                <a:latin typeface="Calibri"/>
                <a:ea typeface="Calibri"/>
                <a:cs typeface="Calibri"/>
                <a:sym typeface="Calibri"/>
              </a:rPr>
              <a:t>Sección 5: Situaciones clave y violaciones de las reglas </a:t>
            </a:r>
            <a:r>
              <a:rPr lang="es" sz="2400" b="0" i="1" u="none" strike="noStrike" cap="none">
                <a:solidFill>
                  <a:srgbClr val="FF0000"/>
                </a:solidFill>
                <a:latin typeface="Calibri"/>
                <a:ea typeface="Calibri"/>
                <a:cs typeface="Calibri"/>
                <a:sym typeface="Calibri"/>
              </a:rPr>
              <a:t>(diapositivas 198 a 211)</a:t>
            </a:r>
            <a:endParaRPr/>
          </a:p>
          <a:p>
            <a:pPr marL="755650" marR="0" lvl="0" indent="-571500" algn="l" rtl="0">
              <a:lnSpc>
                <a:spcPct val="100000"/>
              </a:lnSpc>
              <a:spcBef>
                <a:spcPts val="0"/>
              </a:spcBef>
              <a:spcAft>
                <a:spcPts val="0"/>
              </a:spcAft>
              <a:buClr>
                <a:srgbClr val="FF0000"/>
              </a:buClr>
              <a:buSzPts val="2400"/>
              <a:buFont typeface="Arial"/>
              <a:buChar char="•"/>
            </a:pPr>
            <a:r>
              <a:rPr lang="es" sz="2400" b="1" i="1" u="none" strike="noStrike" cap="none">
                <a:solidFill>
                  <a:srgbClr val="FF0000"/>
                </a:solidFill>
                <a:latin typeface="Calibri"/>
                <a:ea typeface="Calibri"/>
                <a:cs typeface="Calibri"/>
                <a:sym typeface="Calibri"/>
              </a:rPr>
              <a:t>Sección 6: Comportamiento del jugador y soluciones </a:t>
            </a:r>
            <a:r>
              <a:rPr lang="es" sz="2400" b="0" i="1" u="none" strike="noStrike" cap="none">
                <a:solidFill>
                  <a:srgbClr val="FF0000"/>
                </a:solidFill>
                <a:latin typeface="Calibri"/>
                <a:ea typeface="Calibri"/>
                <a:cs typeface="Calibri"/>
                <a:sym typeface="Calibri"/>
              </a:rPr>
              <a:t>(diapositivas 212 a 245)</a:t>
            </a:r>
            <a:endParaRPr/>
          </a:p>
          <a:p>
            <a:pPr marL="755650" marR="0" lvl="0" indent="-571500" algn="l" rtl="0">
              <a:lnSpc>
                <a:spcPct val="100000"/>
              </a:lnSpc>
              <a:spcBef>
                <a:spcPts val="0"/>
              </a:spcBef>
              <a:spcAft>
                <a:spcPts val="0"/>
              </a:spcAft>
              <a:buClr>
                <a:srgbClr val="FF0000"/>
              </a:buClr>
              <a:buSzPts val="2400"/>
              <a:buFont typeface="Arial"/>
              <a:buChar char="•"/>
            </a:pPr>
            <a:r>
              <a:rPr lang="es" sz="2400" b="1" i="1" u="none" strike="noStrike" cap="none">
                <a:solidFill>
                  <a:srgbClr val="FF0000"/>
                </a:solidFill>
                <a:latin typeface="Calibri"/>
                <a:ea typeface="Calibri"/>
                <a:cs typeface="Calibri"/>
                <a:sym typeface="Calibri"/>
              </a:rPr>
              <a:t>Sección 7: Opción de doble árbitro y nuevos formatos de sanciones </a:t>
            </a:r>
            <a:r>
              <a:rPr lang="es" sz="2400" b="0" i="1" u="none" strike="noStrike" cap="none">
                <a:solidFill>
                  <a:srgbClr val="FF0000"/>
                </a:solidFill>
                <a:latin typeface="Calibri"/>
                <a:ea typeface="Calibri"/>
                <a:cs typeface="Calibri"/>
                <a:sym typeface="Calibri"/>
              </a:rPr>
              <a:t>(diapositivas 246 a 250)</a:t>
            </a:r>
            <a:endParaRPr/>
          </a:p>
          <a:p>
            <a:pPr marL="755650" marR="0" lvl="0" indent="-571500" algn="l" rtl="0">
              <a:lnSpc>
                <a:spcPct val="100000"/>
              </a:lnSpc>
              <a:spcBef>
                <a:spcPts val="0"/>
              </a:spcBef>
              <a:spcAft>
                <a:spcPts val="0"/>
              </a:spcAft>
              <a:buClr>
                <a:srgbClr val="FF0000"/>
              </a:buClr>
              <a:buSzPts val="2400"/>
              <a:buFont typeface="Arial"/>
              <a:buChar char="•"/>
            </a:pPr>
            <a:r>
              <a:rPr lang="es" sz="2400" b="1" i="1" u="none" strike="noStrike" cap="none">
                <a:solidFill>
                  <a:srgbClr val="FF0000"/>
                </a:solidFill>
                <a:latin typeface="Calibri"/>
                <a:ea typeface="Calibri"/>
                <a:cs typeface="Calibri"/>
                <a:sym typeface="Calibri"/>
              </a:rPr>
              <a:t>Sección 8: Partidos por medallas con jueces de línea </a:t>
            </a:r>
            <a:r>
              <a:rPr lang="es" sz="2400" b="0" i="1" u="none" strike="noStrike" cap="none">
                <a:solidFill>
                  <a:srgbClr val="FF0000"/>
                </a:solidFill>
                <a:latin typeface="Calibri"/>
                <a:ea typeface="Calibri"/>
                <a:cs typeface="Calibri"/>
                <a:sym typeface="Calibri"/>
              </a:rPr>
              <a:t>(diapositivas 251 a 271)</a:t>
            </a:r>
            <a:endParaRPr/>
          </a:p>
          <a:p>
            <a:pPr marL="755650" marR="0" lvl="0" indent="-571500" algn="l" rtl="0">
              <a:lnSpc>
                <a:spcPct val="100000"/>
              </a:lnSpc>
              <a:spcBef>
                <a:spcPts val="0"/>
              </a:spcBef>
              <a:spcAft>
                <a:spcPts val="0"/>
              </a:spcAft>
              <a:buClr>
                <a:srgbClr val="FF0000"/>
              </a:buClr>
              <a:buSzPts val="2400"/>
              <a:buFont typeface="Arial"/>
              <a:buChar char="•"/>
            </a:pPr>
            <a:r>
              <a:rPr lang="es" sz="2400" b="1" i="1" u="none" strike="noStrike" cap="none">
                <a:solidFill>
                  <a:srgbClr val="FF0000"/>
                </a:solidFill>
                <a:latin typeface="Calibri"/>
                <a:ea typeface="Calibri"/>
                <a:cs typeface="Calibri"/>
                <a:sym typeface="Calibri"/>
              </a:rPr>
              <a:t>Fin del día 3: conclusión, próximos pasos y preguntas </a:t>
            </a:r>
            <a:r>
              <a:rPr lang="es" sz="2400" b="0" i="1" u="none" strike="noStrike" cap="none">
                <a:solidFill>
                  <a:srgbClr val="FF0000"/>
                </a:solidFill>
                <a:latin typeface="Calibri"/>
                <a:ea typeface="Calibri"/>
                <a:cs typeface="Calibri"/>
                <a:sym typeface="Calibri"/>
              </a:rPr>
              <a:t>(diapositivas 272 a 277)</a:t>
            </a:r>
            <a:endParaRPr/>
          </a:p>
          <a:p>
            <a:pPr marL="987425" marR="0" lvl="0" indent="-650875" algn="l" rtl="0">
              <a:lnSpc>
                <a:spcPct val="100000"/>
              </a:lnSpc>
              <a:spcBef>
                <a:spcPts val="0"/>
              </a:spcBef>
              <a:spcAft>
                <a:spcPts val="0"/>
              </a:spcAft>
              <a:buClr>
                <a:srgbClr val="18579B"/>
              </a:buClr>
              <a:buSzPts val="2400"/>
              <a:buFont typeface="Arial"/>
              <a:buNone/>
            </a:pPr>
            <a:endParaRPr sz="2400" b="0" i="0" u="none" strike="noStrike" cap="none">
              <a:solidFill>
                <a:srgbClr val="FF0000"/>
              </a:solidFill>
              <a:latin typeface="Calibri"/>
              <a:ea typeface="Calibri"/>
              <a:cs typeface="Calibri"/>
              <a:sym typeface="Calibri"/>
            </a:endParaRPr>
          </a:p>
          <a:p>
            <a:pPr marL="755650" marR="0" lvl="0" indent="-419100" algn="l" rtl="0">
              <a:lnSpc>
                <a:spcPct val="100000"/>
              </a:lnSpc>
              <a:spcBef>
                <a:spcPts val="0"/>
              </a:spcBef>
              <a:spcAft>
                <a:spcPts val="0"/>
              </a:spcAft>
              <a:buClr>
                <a:srgbClr val="18579B"/>
              </a:buClr>
              <a:buSzPts val="2400"/>
              <a:buFont typeface="Arial"/>
              <a:buNone/>
            </a:pPr>
            <a:endParaRPr sz="2400" b="0" i="0" u="none" strike="noStrike" cap="none">
              <a:solidFill>
                <a:srgbClr val="000000"/>
              </a:solidFill>
              <a:latin typeface="Calibri"/>
              <a:ea typeface="Calibri"/>
              <a:cs typeface="Calibri"/>
              <a:sym typeface="Calibri"/>
            </a:endParaRPr>
          </a:p>
          <a:p>
            <a:pPr marL="755650" marR="0" lvl="0" indent="-444500" algn="l" rtl="0">
              <a:lnSpc>
                <a:spcPct val="100000"/>
              </a:lnSpc>
              <a:spcBef>
                <a:spcPts val="0"/>
              </a:spcBef>
              <a:spcAft>
                <a:spcPts val="0"/>
              </a:spcAft>
              <a:buClr>
                <a:srgbClr val="18579B"/>
              </a:buClr>
              <a:buSzPts val="2000"/>
              <a:buFont typeface="Arial"/>
              <a:buNone/>
            </a:pPr>
            <a:endParaRPr sz="2000" b="0" i="1" u="none" strike="noStrike" cap="none">
              <a:solidFill>
                <a:srgbClr val="18579B"/>
              </a:solidFill>
              <a:latin typeface="Calibri"/>
              <a:ea typeface="Calibri"/>
              <a:cs typeface="Calibri"/>
              <a:sym typeface="Calibri"/>
            </a:endParaRPr>
          </a:p>
          <a:p>
            <a:pPr marL="755650" marR="0" lvl="0" indent="-4445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491" name="Google Shape;1491;p1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189</a:t>
            </a:fld>
            <a:endParaRPr sz="3600" b="0" i="0" u="none" strike="noStrike" cap="none">
              <a:solidFill>
                <a:srgbClr val="FFFFFF"/>
              </a:solidFill>
              <a:latin typeface="Source Sans Pro"/>
              <a:ea typeface="Source Sans Pro"/>
              <a:cs typeface="Source Sans Pro"/>
              <a:sym typeface="Source Sans Pro"/>
            </a:endParaRPr>
          </a:p>
        </p:txBody>
      </p:sp>
      <p:sp>
        <p:nvSpPr>
          <p:cNvPr id="1492" name="Google Shape;1492;p189"/>
          <p:cNvSpPr txBox="1"/>
          <p:nvPr/>
        </p:nvSpPr>
        <p:spPr>
          <a:xfrm>
            <a:off x="1782182" y="-86415"/>
            <a:ext cx="6895476" cy="961800"/>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Esquema general del curso – Día 3</a:t>
            </a:r>
            <a:endParaRPr/>
          </a:p>
          <a:p>
            <a:pPr marL="184150" marR="0" lvl="0" indent="0" algn="ctr" rtl="0">
              <a:lnSpc>
                <a:spcPct val="100000"/>
              </a:lnSpc>
              <a:spcBef>
                <a:spcPts val="0"/>
              </a:spcBef>
              <a:spcAft>
                <a:spcPts val="0"/>
              </a:spcAft>
              <a:buClr>
                <a:srgbClr val="18579B"/>
              </a:buClr>
              <a:buSzPts val="1650"/>
              <a:buFont typeface="Calibri"/>
              <a:buNone/>
            </a:pPr>
            <a:r>
              <a:rPr lang="es" sz="1650" b="1" i="1" u="none" strike="noStrike" cap="none">
                <a:solidFill>
                  <a:srgbClr val="18579B"/>
                </a:solidFill>
                <a:latin typeface="Calibri"/>
                <a:ea typeface="Calibri"/>
                <a:cs typeface="Calibri"/>
                <a:sym typeface="Calibri"/>
              </a:rPr>
              <a:t>(Las referencias de la sección corresponden al Manual de arbitraje de USAP)</a:t>
            </a:r>
            <a:endParaRPr/>
          </a:p>
        </p:txBody>
      </p:sp>
    </p:spTree>
    <p:extLst>
      <p:ext uri="{BB962C8B-B14F-4D97-AF65-F5344CB8AC3E}">
        <p14:creationId xmlns:p14="http://schemas.microsoft.com/office/powerpoint/2010/main" val="3188562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p:nvPr/>
        </p:nvSpPr>
        <p:spPr>
          <a:xfrm>
            <a:off x="1016000" y="558800"/>
            <a:ext cx="9197100" cy="584776"/>
          </a:xfrm>
          <a:prstGeom prst="rect">
            <a:avLst/>
          </a:prstGeom>
          <a:noFill/>
          <a:ln>
            <a:noFill/>
          </a:ln>
        </p:spPr>
        <p:txBody>
          <a:bodyPr spcFirstLastPara="1" wrap="square" lIns="45700" tIns="45700" rIns="45700" bIns="45700" anchor="t" anchorCtr="0">
            <a:spAutoFit/>
          </a:bodyPr>
          <a:lstStyle/>
          <a:p>
            <a:pPr marL="342900" marR="0" lvl="0" indent="-339725" algn="l" rtl="0">
              <a:lnSpc>
                <a:spcPct val="100000"/>
              </a:lnSpc>
              <a:spcBef>
                <a:spcPts val="0"/>
              </a:spcBef>
              <a:spcAft>
                <a:spcPts val="0"/>
              </a:spcAft>
              <a:buClr>
                <a:srgbClr val="000000"/>
              </a:buClr>
              <a:buSzPts val="3200"/>
              <a:buFont typeface="Source Sans Pro"/>
              <a:buNone/>
            </a:pPr>
            <a:endParaRPr sz="3200" b="0" i="0" u="none" strike="noStrike" cap="none">
              <a:solidFill>
                <a:srgbClr val="00B0F0"/>
              </a:solidFill>
              <a:latin typeface="Cambria"/>
              <a:ea typeface="Cambria"/>
              <a:cs typeface="Cambria"/>
              <a:sym typeface="Cambria"/>
            </a:endParaRPr>
          </a:p>
        </p:txBody>
      </p:sp>
      <p:sp>
        <p:nvSpPr>
          <p:cNvPr id="180" name="Google Shape;180;p19"/>
          <p:cNvSpPr/>
          <p:nvPr/>
        </p:nvSpPr>
        <p:spPr>
          <a:xfrm>
            <a:off x="358922" y="78377"/>
            <a:ext cx="11682101" cy="6309420"/>
          </a:xfrm>
          <a:prstGeom prst="rect">
            <a:avLst/>
          </a:prstGeom>
          <a:noFill/>
          <a:ln>
            <a:noFill/>
          </a:ln>
        </p:spPr>
        <p:txBody>
          <a:bodyPr spcFirstLastPara="1" wrap="square" lIns="91425" tIns="45700" rIns="91425"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Cambios clave en las reglas de 2023 (continuación)</a:t>
            </a:r>
            <a:endParaRPr/>
          </a:p>
          <a:p>
            <a:pPr marL="342900" marR="0" lvl="0" indent="-339725" algn="ctr" rtl="0">
              <a:lnSpc>
                <a:spcPct val="100000"/>
              </a:lnSpc>
              <a:spcBef>
                <a:spcPts val="0"/>
              </a:spcBef>
              <a:spcAft>
                <a:spcPts val="0"/>
              </a:spcAft>
              <a:buClr>
                <a:srgbClr val="000000"/>
              </a:buClr>
              <a:buSzPts val="2400"/>
              <a:buFont typeface="Source Sans Pro"/>
              <a:buNone/>
            </a:pPr>
            <a:endParaRPr sz="2400" b="1" i="0" u="none" strike="noStrike" cap="none">
              <a:solidFill>
                <a:srgbClr val="18579B"/>
              </a:solidFill>
              <a:latin typeface="Calibri"/>
              <a:ea typeface="Calibri"/>
              <a:cs typeface="Calibri"/>
              <a:sym typeface="Calibri"/>
            </a:endParaRPr>
          </a:p>
          <a:p>
            <a:pPr marL="342900" marR="0" lvl="0" indent="-339725" algn="l" rtl="0">
              <a:lnSpc>
                <a:spcPct val="100000"/>
              </a:lnSpc>
              <a:spcBef>
                <a:spcPts val="0"/>
              </a:spcBef>
              <a:spcAft>
                <a:spcPts val="0"/>
              </a:spcAft>
              <a:buClr>
                <a:srgbClr val="18579B"/>
              </a:buClr>
              <a:buSzPts val="4000"/>
              <a:buFont typeface="Calibri"/>
              <a:buNone/>
            </a:pPr>
            <a:r>
              <a:rPr lang="es" sz="4000" b="1" i="0" u="none" strike="noStrike" cap="none">
                <a:solidFill>
                  <a:srgbClr val="18579B"/>
                </a:solidFill>
                <a:latin typeface="Calibri"/>
                <a:ea typeface="Calibri"/>
                <a:cs typeface="Calibri"/>
                <a:sym typeface="Calibri"/>
              </a:rPr>
              <a:t>Preguntas del jugador sobre el servidor/receptor o la posición correctos </a:t>
            </a:r>
            <a:r>
              <a:rPr lang="es" sz="4000" b="0" i="0" u="none" strike="noStrike" cap="none">
                <a:solidFill>
                  <a:srgbClr val="18579B"/>
                </a:solidFill>
                <a:latin typeface="Calibri"/>
                <a:ea typeface="Calibri"/>
                <a:cs typeface="Calibri"/>
                <a:sym typeface="Calibri"/>
              </a:rPr>
              <a:t>(4.B.8)</a:t>
            </a:r>
            <a:endParaRPr/>
          </a:p>
          <a:p>
            <a:pPr marL="342900" marR="0" lvl="0" indent="-339725" algn="l" rtl="0">
              <a:lnSpc>
                <a:spcPct val="100000"/>
              </a:lnSpc>
              <a:spcBef>
                <a:spcPts val="0"/>
              </a:spcBef>
              <a:spcAft>
                <a:spcPts val="0"/>
              </a:spcAft>
              <a:buClr>
                <a:srgbClr val="000000"/>
              </a:buClr>
              <a:buSzPts val="4000"/>
              <a:buFont typeface="Source Sans Pro"/>
              <a:buNone/>
            </a:pPr>
            <a:endParaRPr sz="4000" b="0" i="0" u="none" strike="noStrike" cap="none">
              <a:solidFill>
                <a:srgbClr val="000000"/>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3600"/>
              <a:buFont typeface="Arial"/>
              <a:buChar char="•"/>
            </a:pPr>
            <a:r>
              <a:rPr lang="es" sz="3600" b="0" i="1" u="none" strike="noStrike" cap="none">
                <a:solidFill>
                  <a:srgbClr val="18579B"/>
                </a:solidFill>
                <a:latin typeface="Calibri"/>
                <a:ea typeface="Calibri"/>
                <a:cs typeface="Calibri"/>
                <a:sym typeface="Calibri"/>
              </a:rPr>
              <a:t>Antes de que ocurra el servicio </a:t>
            </a:r>
            <a:r>
              <a:rPr lang="es" sz="3600" b="0" i="0" u="none" strike="noStrike" cap="none">
                <a:solidFill>
                  <a:srgbClr val="18579B"/>
                </a:solidFill>
                <a:latin typeface="Calibri"/>
                <a:ea typeface="Calibri"/>
                <a:cs typeface="Calibri"/>
                <a:sym typeface="Calibri"/>
              </a:rPr>
              <a:t>, cualquier jugador puede preguntar al árbitro quién es el servidor o receptor correcto o si algún jugador está en una posición incorrecta. Se puede hacer una pregunta genérica como "¿Soy bueno?" y se considerará que encapsula tanto la pregunta correcta del servidor como las preguntas de posición correctas si las hace el equipo que saca.</a:t>
            </a:r>
            <a:endParaRPr sz="3600" b="1" i="0" u="none" strike="noStrike" cap="none">
              <a:solidFill>
                <a:srgbClr val="18579B"/>
              </a:solidFill>
              <a:latin typeface="Calibri"/>
              <a:ea typeface="Calibri"/>
              <a:cs typeface="Calibri"/>
              <a:sym typeface="Calibri"/>
            </a:endParaRPr>
          </a:p>
        </p:txBody>
      </p:sp>
      <p:sp>
        <p:nvSpPr>
          <p:cNvPr id="181" name="Google Shape;181;p1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190</a:t>
            </a:fld>
            <a:endParaRPr sz="3600" b="0" i="0" u="none" strike="noStrike" cap="none">
              <a:solidFill>
                <a:srgbClr val="FFFFFF"/>
              </a:solidFill>
              <a:latin typeface="Source Sans Pro"/>
              <a:ea typeface="Source Sans Pro"/>
              <a:cs typeface="Source Sans Pro"/>
              <a:sym typeface="Source Sans Pro"/>
            </a:endParaRPr>
          </a:p>
        </p:txBody>
      </p:sp>
      <p:sp>
        <p:nvSpPr>
          <p:cNvPr id="1498" name="Google Shape;1498;p190"/>
          <p:cNvSpPr txBox="1"/>
          <p:nvPr/>
        </p:nvSpPr>
        <p:spPr>
          <a:xfrm>
            <a:off x="2946843"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Actualizaciones desde el día 2</a:t>
            </a:r>
            <a:endParaRPr sz="2000" b="1" i="0" u="none" strike="noStrike" cap="none">
              <a:solidFill>
                <a:srgbClr val="000000"/>
              </a:solidFill>
              <a:latin typeface="Calibri"/>
              <a:ea typeface="Calibri"/>
              <a:cs typeface="Calibri"/>
              <a:sym typeface="Calibri"/>
            </a:endParaRPr>
          </a:p>
        </p:txBody>
      </p:sp>
      <p:pic>
        <p:nvPicPr>
          <p:cNvPr id="1499" name="Google Shape;1499;p190"/>
          <p:cNvPicPr preferRelativeResize="0"/>
          <p:nvPr/>
        </p:nvPicPr>
        <p:blipFill rotWithShape="1">
          <a:blip r:embed="rId3">
            <a:alphaModFix/>
          </a:blip>
          <a:srcRect/>
          <a:stretch/>
        </p:blipFill>
        <p:spPr>
          <a:xfrm>
            <a:off x="863600" y="706063"/>
            <a:ext cx="9433962" cy="5752168"/>
          </a:xfrm>
          <a:prstGeom prst="rect">
            <a:avLst/>
          </a:prstGeom>
          <a:noFill/>
          <a:ln>
            <a:noFill/>
          </a:ln>
        </p:spPr>
      </p:pic>
      <p:sp>
        <p:nvSpPr>
          <p:cNvPr id="1500" name="Google Shape;1500;p190"/>
          <p:cNvSpPr/>
          <p:nvPr/>
        </p:nvSpPr>
        <p:spPr>
          <a:xfrm>
            <a:off x="3807951" y="5180892"/>
            <a:ext cx="7101840" cy="1455701"/>
          </a:xfrm>
          <a:prstGeom prst="ellipse">
            <a:avLst/>
          </a:prstGeom>
          <a:solidFill>
            <a:srgbClr val="FFFFFF">
              <a:alpha val="0"/>
            </a:srgbClr>
          </a:solidFill>
          <a:ln w="5080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8617922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9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191</a:t>
            </a:fld>
            <a:endParaRPr sz="3600" b="0" i="0" u="none" strike="noStrike" cap="none">
              <a:solidFill>
                <a:srgbClr val="FFFFFF"/>
              </a:solidFill>
              <a:latin typeface="Source Sans Pro"/>
              <a:ea typeface="Source Sans Pro"/>
              <a:cs typeface="Source Sans Pro"/>
              <a:sym typeface="Source Sans Pro"/>
            </a:endParaRPr>
          </a:p>
        </p:txBody>
      </p:sp>
      <p:sp>
        <p:nvSpPr>
          <p:cNvPr id="1506" name="Google Shape;1506;p191"/>
          <p:cNvSpPr txBox="1"/>
          <p:nvPr/>
        </p:nvSpPr>
        <p:spPr>
          <a:xfrm>
            <a:off x="2967163" y="10655"/>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Actualizaciones desde el día 2</a:t>
            </a:r>
            <a:endParaRPr sz="2000" b="1" i="0" u="none" strike="noStrike" cap="none">
              <a:solidFill>
                <a:srgbClr val="000000"/>
              </a:solidFill>
              <a:latin typeface="Calibri"/>
              <a:ea typeface="Calibri"/>
              <a:cs typeface="Calibri"/>
              <a:sym typeface="Calibri"/>
            </a:endParaRPr>
          </a:p>
        </p:txBody>
      </p:sp>
      <p:pic>
        <p:nvPicPr>
          <p:cNvPr id="1507" name="Google Shape;1507;p191"/>
          <p:cNvPicPr preferRelativeResize="0"/>
          <p:nvPr/>
        </p:nvPicPr>
        <p:blipFill rotWithShape="1">
          <a:blip r:embed="rId3">
            <a:alphaModFix/>
          </a:blip>
          <a:srcRect/>
          <a:stretch/>
        </p:blipFill>
        <p:spPr>
          <a:xfrm>
            <a:off x="340659" y="1167905"/>
            <a:ext cx="11741336" cy="4971556"/>
          </a:xfrm>
          <a:prstGeom prst="rect">
            <a:avLst/>
          </a:prstGeom>
          <a:noFill/>
          <a:ln>
            <a:noFill/>
          </a:ln>
        </p:spPr>
      </p:pic>
      <p:sp>
        <p:nvSpPr>
          <p:cNvPr id="1508" name="Google Shape;1508;p191"/>
          <p:cNvSpPr/>
          <p:nvPr/>
        </p:nvSpPr>
        <p:spPr>
          <a:xfrm>
            <a:off x="650240" y="1784844"/>
            <a:ext cx="10952480" cy="3234196"/>
          </a:xfrm>
          <a:prstGeom prst="ellipse">
            <a:avLst/>
          </a:prstGeom>
          <a:solidFill>
            <a:srgbClr val="FFFFFF">
              <a:alpha val="0"/>
            </a:srgbClr>
          </a:solidFill>
          <a:ln w="4445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0684664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9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192</a:t>
            </a:fld>
            <a:endParaRPr sz="3600" b="0" i="0" u="none" strike="noStrike" cap="none">
              <a:solidFill>
                <a:srgbClr val="FFFFFF"/>
              </a:solidFill>
              <a:latin typeface="Source Sans Pro"/>
              <a:ea typeface="Source Sans Pro"/>
              <a:cs typeface="Source Sans Pro"/>
              <a:sym typeface="Source Sans Pro"/>
            </a:endParaRPr>
          </a:p>
        </p:txBody>
      </p:sp>
      <p:sp>
        <p:nvSpPr>
          <p:cNvPr id="1514" name="Google Shape;1514;p192"/>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Actualizaciones desde el día 2</a:t>
            </a:r>
            <a:endParaRPr/>
          </a:p>
        </p:txBody>
      </p:sp>
      <p:pic>
        <p:nvPicPr>
          <p:cNvPr id="1515" name="Google Shape;1515;p192"/>
          <p:cNvPicPr preferRelativeResize="0"/>
          <p:nvPr/>
        </p:nvPicPr>
        <p:blipFill rotWithShape="1">
          <a:blip r:embed="rId3">
            <a:alphaModFix/>
          </a:blip>
          <a:srcRect/>
          <a:stretch/>
        </p:blipFill>
        <p:spPr>
          <a:xfrm>
            <a:off x="264160" y="876619"/>
            <a:ext cx="10584221" cy="5684512"/>
          </a:xfrm>
          <a:prstGeom prst="rect">
            <a:avLst/>
          </a:prstGeom>
          <a:noFill/>
          <a:ln>
            <a:noFill/>
          </a:ln>
        </p:spPr>
      </p:pic>
    </p:spTree>
    <p:extLst>
      <p:ext uri="{BB962C8B-B14F-4D97-AF65-F5344CB8AC3E}">
        <p14:creationId xmlns:p14="http://schemas.microsoft.com/office/powerpoint/2010/main" val="24072191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9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193</a:t>
            </a:fld>
            <a:endParaRPr sz="3600" b="0" i="0" u="none" strike="noStrike" cap="none">
              <a:solidFill>
                <a:srgbClr val="FFFFFF"/>
              </a:solidFill>
              <a:latin typeface="Source Sans Pro"/>
              <a:ea typeface="Source Sans Pro"/>
              <a:cs typeface="Source Sans Pro"/>
              <a:sym typeface="Source Sans Pro"/>
            </a:endParaRPr>
          </a:p>
        </p:txBody>
      </p:sp>
      <p:sp>
        <p:nvSpPr>
          <p:cNvPr id="1521" name="Google Shape;1521;p193"/>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Actualizaciones desde el día 2</a:t>
            </a:r>
            <a:endParaRPr/>
          </a:p>
        </p:txBody>
      </p:sp>
      <p:pic>
        <p:nvPicPr>
          <p:cNvPr id="1522" name="Google Shape;1522;p193"/>
          <p:cNvPicPr preferRelativeResize="0"/>
          <p:nvPr/>
        </p:nvPicPr>
        <p:blipFill rotWithShape="1">
          <a:blip r:embed="rId3">
            <a:alphaModFix/>
          </a:blip>
          <a:srcRect/>
          <a:stretch/>
        </p:blipFill>
        <p:spPr>
          <a:xfrm>
            <a:off x="616483" y="868465"/>
            <a:ext cx="10173438" cy="3640594"/>
          </a:xfrm>
          <a:prstGeom prst="rect">
            <a:avLst/>
          </a:prstGeom>
          <a:noFill/>
          <a:ln>
            <a:noFill/>
          </a:ln>
        </p:spPr>
      </p:pic>
      <p:pic>
        <p:nvPicPr>
          <p:cNvPr id="1523" name="Google Shape;1523;p193"/>
          <p:cNvPicPr preferRelativeResize="0"/>
          <p:nvPr/>
        </p:nvPicPr>
        <p:blipFill rotWithShape="1">
          <a:blip r:embed="rId4">
            <a:alphaModFix/>
          </a:blip>
          <a:srcRect/>
          <a:stretch/>
        </p:blipFill>
        <p:spPr>
          <a:xfrm>
            <a:off x="616483" y="4542360"/>
            <a:ext cx="10167165" cy="649400"/>
          </a:xfrm>
          <a:prstGeom prst="rect">
            <a:avLst/>
          </a:prstGeom>
          <a:noFill/>
          <a:ln>
            <a:noFill/>
          </a:ln>
        </p:spPr>
      </p:pic>
    </p:spTree>
    <p:extLst>
      <p:ext uri="{BB962C8B-B14F-4D97-AF65-F5344CB8AC3E}">
        <p14:creationId xmlns:p14="http://schemas.microsoft.com/office/powerpoint/2010/main" val="11697297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9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194</a:t>
            </a:fld>
            <a:endParaRPr sz="3600" b="0" i="0" u="none" strike="noStrike" cap="none">
              <a:solidFill>
                <a:srgbClr val="FFFFFF"/>
              </a:solidFill>
              <a:latin typeface="Source Sans Pro"/>
              <a:ea typeface="Source Sans Pro"/>
              <a:cs typeface="Source Sans Pro"/>
              <a:sym typeface="Source Sans Pro"/>
            </a:endParaRPr>
          </a:p>
        </p:txBody>
      </p:sp>
      <p:sp>
        <p:nvSpPr>
          <p:cNvPr id="1529" name="Google Shape;1529;p194"/>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Actualizaciones desde el día 2</a:t>
            </a:r>
            <a:endParaRPr/>
          </a:p>
        </p:txBody>
      </p:sp>
      <p:pic>
        <p:nvPicPr>
          <p:cNvPr id="1530" name="Google Shape;1530;p194"/>
          <p:cNvPicPr preferRelativeResize="0"/>
          <p:nvPr/>
        </p:nvPicPr>
        <p:blipFill rotWithShape="1">
          <a:blip r:embed="rId3">
            <a:alphaModFix/>
          </a:blip>
          <a:srcRect/>
          <a:stretch/>
        </p:blipFill>
        <p:spPr>
          <a:xfrm>
            <a:off x="1005840" y="595666"/>
            <a:ext cx="9011920" cy="6252564"/>
          </a:xfrm>
          <a:prstGeom prst="rect">
            <a:avLst/>
          </a:prstGeom>
          <a:noFill/>
          <a:ln>
            <a:noFill/>
          </a:ln>
        </p:spPr>
      </p:pic>
    </p:spTree>
    <p:extLst>
      <p:ext uri="{BB962C8B-B14F-4D97-AF65-F5344CB8AC3E}">
        <p14:creationId xmlns:p14="http://schemas.microsoft.com/office/powerpoint/2010/main" val="40826913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19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195</a:t>
            </a:fld>
            <a:endParaRPr sz="3600" b="0" i="0" u="none" strike="noStrike" cap="none">
              <a:solidFill>
                <a:srgbClr val="FFFFFF"/>
              </a:solidFill>
              <a:latin typeface="Source Sans Pro"/>
              <a:ea typeface="Source Sans Pro"/>
              <a:cs typeface="Source Sans Pro"/>
              <a:sym typeface="Source Sans Pro"/>
            </a:endParaRPr>
          </a:p>
        </p:txBody>
      </p:sp>
      <p:sp>
        <p:nvSpPr>
          <p:cNvPr id="1536" name="Google Shape;1536;p195"/>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Actualizaciones desde el día 2</a:t>
            </a:r>
            <a:endParaRPr/>
          </a:p>
        </p:txBody>
      </p:sp>
      <p:pic>
        <p:nvPicPr>
          <p:cNvPr id="1537" name="Google Shape;1537;p195"/>
          <p:cNvPicPr preferRelativeResize="0"/>
          <p:nvPr/>
        </p:nvPicPr>
        <p:blipFill rotWithShape="1">
          <a:blip r:embed="rId3">
            <a:alphaModFix/>
          </a:blip>
          <a:srcRect/>
          <a:stretch/>
        </p:blipFill>
        <p:spPr>
          <a:xfrm>
            <a:off x="465438" y="707883"/>
            <a:ext cx="9826641" cy="5884217"/>
          </a:xfrm>
          <a:prstGeom prst="rect">
            <a:avLst/>
          </a:prstGeom>
          <a:noFill/>
          <a:ln>
            <a:noFill/>
          </a:ln>
        </p:spPr>
      </p:pic>
    </p:spTree>
    <p:extLst>
      <p:ext uri="{BB962C8B-B14F-4D97-AF65-F5344CB8AC3E}">
        <p14:creationId xmlns:p14="http://schemas.microsoft.com/office/powerpoint/2010/main" val="2676708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9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196</a:t>
            </a:fld>
            <a:endParaRPr sz="3600" b="0" i="0" u="none" strike="noStrike" cap="none">
              <a:solidFill>
                <a:srgbClr val="FFFFFF"/>
              </a:solidFill>
              <a:latin typeface="Source Sans Pro"/>
              <a:ea typeface="Source Sans Pro"/>
              <a:cs typeface="Source Sans Pro"/>
              <a:sym typeface="Source Sans Pro"/>
            </a:endParaRPr>
          </a:p>
        </p:txBody>
      </p:sp>
      <p:sp>
        <p:nvSpPr>
          <p:cNvPr id="1543" name="Google Shape;1543;p196"/>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Actualizaciones desde el día 2</a:t>
            </a:r>
            <a:endParaRPr/>
          </a:p>
        </p:txBody>
      </p:sp>
      <p:pic>
        <p:nvPicPr>
          <p:cNvPr id="1544" name="Google Shape;1544;p196"/>
          <p:cNvPicPr preferRelativeResize="0"/>
          <p:nvPr/>
        </p:nvPicPr>
        <p:blipFill rotWithShape="1">
          <a:blip r:embed="rId3">
            <a:alphaModFix/>
          </a:blip>
          <a:srcRect/>
          <a:stretch/>
        </p:blipFill>
        <p:spPr>
          <a:xfrm>
            <a:off x="565707" y="782320"/>
            <a:ext cx="10915092" cy="5247640"/>
          </a:xfrm>
          <a:prstGeom prst="rect">
            <a:avLst/>
          </a:prstGeom>
          <a:noFill/>
          <a:ln>
            <a:noFill/>
          </a:ln>
        </p:spPr>
      </p:pic>
    </p:spTree>
    <p:extLst>
      <p:ext uri="{BB962C8B-B14F-4D97-AF65-F5344CB8AC3E}">
        <p14:creationId xmlns:p14="http://schemas.microsoft.com/office/powerpoint/2010/main" val="9271826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9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197</a:t>
            </a:fld>
            <a:endParaRPr sz="3600" b="0" i="0" u="none" strike="noStrike" cap="none">
              <a:solidFill>
                <a:srgbClr val="FFFFFF"/>
              </a:solidFill>
              <a:latin typeface="Source Sans Pro"/>
              <a:ea typeface="Source Sans Pro"/>
              <a:cs typeface="Source Sans Pro"/>
              <a:sym typeface="Source Sans Pro"/>
            </a:endParaRPr>
          </a:p>
        </p:txBody>
      </p:sp>
      <p:sp>
        <p:nvSpPr>
          <p:cNvPr id="1550" name="Google Shape;1550;p197"/>
          <p:cNvSpPr txBox="1"/>
          <p:nvPr/>
        </p:nvSpPr>
        <p:spPr>
          <a:xfrm>
            <a:off x="2946839" y="0"/>
            <a:ext cx="4524635" cy="707884"/>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Actualizaciones desde el día 2</a:t>
            </a:r>
            <a:endParaRPr/>
          </a:p>
        </p:txBody>
      </p:sp>
      <p:pic>
        <p:nvPicPr>
          <p:cNvPr id="1551" name="Google Shape;1551;p197"/>
          <p:cNvPicPr preferRelativeResize="0"/>
          <p:nvPr/>
        </p:nvPicPr>
        <p:blipFill rotWithShape="1">
          <a:blip r:embed="rId3">
            <a:alphaModFix/>
          </a:blip>
          <a:srcRect/>
          <a:stretch/>
        </p:blipFill>
        <p:spPr>
          <a:xfrm>
            <a:off x="1188720" y="654542"/>
            <a:ext cx="9235440" cy="6166218"/>
          </a:xfrm>
          <a:prstGeom prst="rect">
            <a:avLst/>
          </a:prstGeom>
          <a:noFill/>
          <a:ln>
            <a:noFill/>
          </a:ln>
        </p:spPr>
      </p:pic>
    </p:spTree>
    <p:extLst>
      <p:ext uri="{BB962C8B-B14F-4D97-AF65-F5344CB8AC3E}">
        <p14:creationId xmlns:p14="http://schemas.microsoft.com/office/powerpoint/2010/main" val="35798460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98"/>
          <p:cNvSpPr txBox="1"/>
          <p:nvPr/>
        </p:nvSpPr>
        <p:spPr>
          <a:xfrm>
            <a:off x="222191" y="151179"/>
            <a:ext cx="11442818" cy="10772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Detener el juego</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p:txBody>
      </p:sp>
      <p:sp>
        <p:nvSpPr>
          <p:cNvPr id="1557" name="Google Shape;1557;p19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198</a:t>
            </a:fld>
            <a:endParaRPr/>
          </a:p>
        </p:txBody>
      </p:sp>
      <p:pic>
        <p:nvPicPr>
          <p:cNvPr id="1558" name="Google Shape;1558;p198"/>
          <p:cNvPicPr preferRelativeResize="0"/>
          <p:nvPr/>
        </p:nvPicPr>
        <p:blipFill rotWithShape="1">
          <a:blip r:embed="rId3">
            <a:alphaModFix/>
          </a:blip>
          <a:srcRect/>
          <a:stretch/>
        </p:blipFill>
        <p:spPr>
          <a:xfrm>
            <a:off x="1184519" y="854580"/>
            <a:ext cx="9472158" cy="5763965"/>
          </a:xfrm>
          <a:prstGeom prst="rect">
            <a:avLst/>
          </a:prstGeom>
          <a:noFill/>
          <a:ln>
            <a:noFill/>
          </a:ln>
        </p:spPr>
      </p:pic>
    </p:spTree>
    <p:extLst>
      <p:ext uri="{BB962C8B-B14F-4D97-AF65-F5344CB8AC3E}">
        <p14:creationId xmlns:p14="http://schemas.microsoft.com/office/powerpoint/2010/main" val="34320235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199"/>
          <p:cNvSpPr txBox="1"/>
          <p:nvPr/>
        </p:nvSpPr>
        <p:spPr>
          <a:xfrm>
            <a:off x="1219200" y="156240"/>
            <a:ext cx="9753600" cy="661719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Llamadas Cuestionadas/Resoluciones</a:t>
            </a:r>
            <a:endParaRPr sz="44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4400"/>
              <a:buFont typeface="Source Sans Pro"/>
              <a:buNone/>
            </a:pPr>
            <a:endParaRPr sz="4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903288" marR="0" lvl="1"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Llame a los jugadores a </a:t>
            </a:r>
            <a:r>
              <a:rPr lang="es" sz="3600" b="0" i="0" u="none" strike="noStrike" cap="none">
                <a:solidFill>
                  <a:srgbClr val="18579B"/>
                </a:solidFill>
                <a:latin typeface="Calibri"/>
                <a:ea typeface="Calibri"/>
                <a:cs typeface="Calibri"/>
                <a:sym typeface="Calibri"/>
              </a:rPr>
              <a:t>la red para discutir</a:t>
            </a:r>
            <a:endParaRPr sz="1800" b="0" i="0" u="none" strike="noStrike" cap="none">
              <a:solidFill>
                <a:srgbClr val="000000"/>
              </a:solidFill>
              <a:latin typeface="Calibri"/>
              <a:ea typeface="Calibri"/>
              <a:cs typeface="Calibri"/>
              <a:sym typeface="Calibri"/>
            </a:endParaRPr>
          </a:p>
          <a:p>
            <a:pPr marL="903288" marR="0" lvl="1"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1"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Ignorar </a:t>
            </a:r>
            <a:r>
              <a:rPr lang="es" sz="3600" b="0" i="0" u="none" strike="noStrike" cap="none">
                <a:solidFill>
                  <a:srgbClr val="18579B"/>
                </a:solidFill>
                <a:latin typeface="Calibri"/>
                <a:ea typeface="Calibri"/>
                <a:cs typeface="Calibri"/>
                <a:sym typeface="Calibri"/>
              </a:rPr>
              <a:t>la entrada del espectador</a:t>
            </a:r>
            <a:endParaRPr sz="1800" b="0" i="0" u="none" strike="noStrike" cap="none">
              <a:solidFill>
                <a:srgbClr val="18579B"/>
              </a:solidFill>
              <a:latin typeface="Calibri"/>
              <a:ea typeface="Calibri"/>
              <a:cs typeface="Calibri"/>
              <a:sym typeface="Calibri"/>
            </a:endParaRPr>
          </a:p>
          <a:p>
            <a:pPr marL="903288" marR="0" lvl="1" indent="-592138"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1073150" marR="0" lvl="1" indent="-8890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Consultar a los jueces de línea </a:t>
            </a:r>
            <a:r>
              <a:rPr lang="es" sz="3600" b="0" i="0" u="none" strike="noStrike" cap="none">
                <a:solidFill>
                  <a:srgbClr val="18579B"/>
                </a:solidFill>
                <a:latin typeface="Calibri"/>
                <a:ea typeface="Calibri"/>
                <a:cs typeface="Calibri"/>
                <a:sym typeface="Calibri"/>
              </a:rPr>
              <a:t>, cuando esté en uso</a:t>
            </a:r>
            <a:endParaRPr/>
          </a:p>
          <a:p>
            <a:pPr marL="1073150" marR="0" lvl="1" indent="-762000"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1073150" marR="0" lvl="1" indent="-8890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Cuando </a:t>
            </a:r>
            <a:r>
              <a:rPr lang="es" sz="3600" b="0" i="0" u="none" strike="noStrike" cap="none">
                <a:solidFill>
                  <a:srgbClr val="FF0000"/>
                </a:solidFill>
                <a:latin typeface="Calibri"/>
                <a:ea typeface="Calibri"/>
                <a:cs typeface="Calibri"/>
                <a:sym typeface="Calibri"/>
              </a:rPr>
              <a:t>se solicite o sea necesario </a:t>
            </a:r>
            <a:r>
              <a:rPr lang="es" sz="3600" b="0" i="0" u="none" strike="noStrike" cap="none">
                <a:solidFill>
                  <a:srgbClr val="18579B"/>
                </a:solidFill>
                <a:latin typeface="Calibri"/>
                <a:ea typeface="Calibri"/>
                <a:cs typeface="Calibri"/>
                <a:sym typeface="Calibri"/>
              </a:rPr>
              <a:t>para resolver una disputa, </a:t>
            </a:r>
            <a:r>
              <a:rPr lang="es" sz="3600" b="0" i="0" u="none" strike="noStrike" cap="none">
                <a:solidFill>
                  <a:srgbClr val="FF0000"/>
                </a:solidFill>
                <a:latin typeface="Calibri"/>
                <a:ea typeface="Calibri"/>
                <a:cs typeface="Calibri"/>
                <a:sym typeface="Calibri"/>
              </a:rPr>
              <a:t>convocar al árbitro principal o al DT</a:t>
            </a:r>
            <a:endParaRPr/>
          </a:p>
          <a:p>
            <a:pPr marL="903288" marR="0" lvl="1" indent="-592138"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184150" marR="0" lvl="1" indent="0" algn="l" rtl="0">
              <a:lnSpc>
                <a:spcPct val="100000"/>
              </a:lnSpc>
              <a:spcBef>
                <a:spcPts val="0"/>
              </a:spcBef>
              <a:spcAft>
                <a:spcPts val="0"/>
              </a:spcAft>
              <a:buClr>
                <a:srgbClr val="18579B"/>
              </a:buClr>
              <a:buSzPts val="1800"/>
              <a:buFont typeface="Source Sans Pro"/>
              <a:buNone/>
            </a:pPr>
            <a:endParaRPr sz="1800" b="0" i="0" u="none" strike="sngStrike" cap="none">
              <a:solidFill>
                <a:srgbClr val="18579B"/>
              </a:solidFill>
              <a:latin typeface="Calibri"/>
              <a:ea typeface="Calibri"/>
              <a:cs typeface="Calibri"/>
              <a:sym typeface="Calibri"/>
            </a:endParaRPr>
          </a:p>
        </p:txBody>
      </p:sp>
      <p:sp>
        <p:nvSpPr>
          <p:cNvPr id="1564" name="Google Shape;1564;p19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199</a:t>
            </a:fld>
            <a:endParaRPr/>
          </a:p>
        </p:txBody>
      </p:sp>
    </p:spTree>
    <p:extLst>
      <p:ext uri="{BB962C8B-B14F-4D97-AF65-F5344CB8AC3E}">
        <p14:creationId xmlns:p14="http://schemas.microsoft.com/office/powerpoint/2010/main" val="346767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xfrm>
            <a:off x="1834848" y="138758"/>
            <a:ext cx="8610600" cy="1371599"/>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70512"/>
              <a:buFont typeface="Calibri"/>
              <a:buNone/>
            </a:pPr>
            <a:r>
              <a:rPr lang="en-US"/>
              <a:t/>
            </a:r>
            <a:br>
              <a:rPr lang="en-US"/>
            </a:br>
            <a:r>
              <a:rPr lang="en-US"/>
              <a:t/>
            </a:r>
            <a:br>
              <a:rPr lang="en-US"/>
            </a:br>
            <a:r>
              <a:rPr lang="en-US"/>
              <a:t/>
            </a:r>
            <a:br>
              <a:rPr lang="en-US"/>
            </a:br>
            <a:r>
              <a:rPr lang="es"/>
              <a:t> </a:t>
            </a:r>
            <a:r>
              <a:rPr lang="en-US"/>
              <a:t/>
            </a:r>
            <a:br>
              <a:rPr lang="en-US"/>
            </a:br>
            <a:r>
              <a:rPr lang="es" sz="5333" b="1" u="none">
                <a:latin typeface="Calibri"/>
                <a:ea typeface="Calibri"/>
                <a:cs typeface="Calibri"/>
                <a:sym typeface="Calibri"/>
              </a:rPr>
              <a:t>Entrenamiento de árbitros 2023</a:t>
            </a:r>
            <a:r>
              <a:rPr lang="en-US" sz="3120" b="1" u="none"/>
              <a:t/>
            </a:r>
            <a:br>
              <a:rPr lang="en-US" sz="3120" b="1" u="none"/>
            </a:br>
            <a:endParaRPr sz="3120" b="1" u="none"/>
          </a:p>
        </p:txBody>
      </p:sp>
      <p:sp>
        <p:nvSpPr>
          <p:cNvPr id="72" name="Google Shape;72;p2"/>
          <p:cNvSpPr txBox="1"/>
          <p:nvPr/>
        </p:nvSpPr>
        <p:spPr>
          <a:xfrm>
            <a:off x="1834848" y="1647372"/>
            <a:ext cx="8610600" cy="309315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200"/>
              <a:buFont typeface="Source Sans Pro"/>
              <a:buNone/>
            </a:pPr>
            <a:r>
              <a:rPr lang="es" sz="3200" b="0" i="1" u="none" strike="noStrike" cap="none">
                <a:solidFill>
                  <a:srgbClr val="18579B"/>
                </a:solidFill>
                <a:latin typeface="Source Sans Pro"/>
                <a:ea typeface="Source Sans Pro"/>
                <a:cs typeface="Source Sans Pro"/>
                <a:sym typeface="Source Sans Pro"/>
              </a:rPr>
              <a:t>Organizado y presentado por</a:t>
            </a:r>
            <a:endParaRPr/>
          </a:p>
          <a:p>
            <a:pPr marL="0" marR="0" lvl="0" indent="0" algn="ctr" rtl="0">
              <a:lnSpc>
                <a:spcPct val="100000"/>
              </a:lnSpc>
              <a:spcBef>
                <a:spcPts val="0"/>
              </a:spcBef>
              <a:spcAft>
                <a:spcPts val="0"/>
              </a:spcAft>
              <a:buClr>
                <a:srgbClr val="18579B"/>
              </a:buClr>
              <a:buSzPts val="3200"/>
              <a:buFont typeface="Source Sans Pro"/>
              <a:buNone/>
            </a:pPr>
            <a:endParaRPr sz="3200" b="0" i="1"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3200"/>
              <a:buFont typeface="Source Sans Pro"/>
              <a:buNone/>
            </a:pPr>
            <a:r>
              <a:rPr lang="es" sz="3200" b="1" i="1" u="sng" strike="noStrike" cap="none">
                <a:solidFill>
                  <a:schemeClr val="dk1"/>
                </a:solidFill>
                <a:latin typeface="Source Sans Pro"/>
                <a:ea typeface="Source Sans Pro"/>
                <a:cs typeface="Source Sans Pro"/>
                <a:sym typeface="Source Sans Pro"/>
              </a:rPr>
              <a:t>_____________________</a:t>
            </a:r>
            <a:endParaRPr sz="1100" b="0" i="0" u="none" strike="noStrike" cap="none">
              <a:solidFill>
                <a:schemeClr val="dk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100"/>
              <a:buFont typeface="Source Sans Pro"/>
              <a:buNone/>
            </a:pPr>
            <a:endParaRPr sz="1100" b="0" i="0" u="none" strike="noStrike" cap="none">
              <a:solidFill>
                <a:srgbClr val="FF7F7F"/>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2400"/>
              <a:buFont typeface="Source Sans Pro"/>
              <a:buNone/>
            </a:pPr>
            <a:endParaRPr sz="2400" b="0" i="1"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2400"/>
              <a:buFont typeface="Source Sans Pro"/>
              <a:buNone/>
            </a:pPr>
            <a:r>
              <a:rPr lang="es" sz="2400" b="0" i="1" u="none" strike="noStrike" cap="none">
                <a:solidFill>
                  <a:srgbClr val="18579B"/>
                </a:solidFill>
                <a:latin typeface="Source Sans Pro"/>
                <a:ea typeface="Source Sans Pro"/>
                <a:cs typeface="Source Sans Pro"/>
                <a:sym typeface="Source Sans Pro"/>
              </a:rPr>
              <a:t>Entrenador registrado de Pickleball de EE. UU.</a:t>
            </a:r>
            <a:endParaRPr/>
          </a:p>
          <a:p>
            <a:pPr marL="0" marR="0" lvl="0" indent="0" algn="ctr" rtl="0">
              <a:lnSpc>
                <a:spcPct val="100000"/>
              </a:lnSpc>
              <a:spcBef>
                <a:spcPts val="0"/>
              </a:spcBef>
              <a:spcAft>
                <a:spcPts val="0"/>
              </a:spcAft>
              <a:buClr>
                <a:srgbClr val="18579B"/>
              </a:buClr>
              <a:buSzPts val="2400"/>
              <a:buFont typeface="Source Sans Pro"/>
              <a:buNone/>
            </a:pPr>
            <a:r>
              <a:rPr lang="es" sz="2400" b="0" i="1" u="none" strike="noStrike" cap="none">
                <a:solidFill>
                  <a:srgbClr val="18579B"/>
                </a:solidFill>
                <a:latin typeface="Source Sans Pro"/>
                <a:ea typeface="Source Sans Pro"/>
                <a:cs typeface="Source Sans Pro"/>
                <a:sym typeface="Source Sans Pro"/>
              </a:rPr>
              <a:t>Árbitro certificado de Pickleball de EE. UU.</a:t>
            </a:r>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73" name="Google Shape;73;p2" descr="Picture 4"/>
          <p:cNvPicPr preferRelativeResize="0"/>
          <p:nvPr/>
        </p:nvPicPr>
        <p:blipFill rotWithShape="1">
          <a:blip r:embed="rId3">
            <a:alphaModFix/>
          </a:blip>
          <a:srcRect/>
          <a:stretch/>
        </p:blipFill>
        <p:spPr>
          <a:xfrm>
            <a:off x="457200" y="4953000"/>
            <a:ext cx="2322427" cy="1455549"/>
          </a:xfrm>
          <a:prstGeom prst="rect">
            <a:avLst/>
          </a:prstGeom>
          <a:noFill/>
          <a:ln>
            <a:noFill/>
          </a:ln>
        </p:spPr>
      </p:pic>
      <p:sp>
        <p:nvSpPr>
          <p:cNvPr id="74" name="Google Shape;74;p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0"/>
          <p:cNvSpPr txBox="1"/>
          <p:nvPr/>
        </p:nvSpPr>
        <p:spPr>
          <a:xfrm>
            <a:off x="235131" y="140789"/>
            <a:ext cx="11721737" cy="7155357"/>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Cambios clave en las reglas de 2023 </a:t>
            </a:r>
            <a:r>
              <a:rPr lang="es" sz="2400" b="1" i="0" u="none" strike="noStrike" cap="none">
                <a:solidFill>
                  <a:srgbClr val="18579B"/>
                </a:solidFill>
                <a:latin typeface="Calibri"/>
                <a:ea typeface="Calibri"/>
                <a:cs typeface="Calibri"/>
                <a:sym typeface="Calibri"/>
              </a:rPr>
              <a:t>(continuación)</a:t>
            </a:r>
            <a:endParaRPr/>
          </a:p>
          <a:p>
            <a:pPr marL="342900" marR="0" lvl="0" indent="-339725" algn="ctr" rtl="0">
              <a:lnSpc>
                <a:spcPct val="100000"/>
              </a:lnSpc>
              <a:spcBef>
                <a:spcPts val="0"/>
              </a:spcBef>
              <a:spcAft>
                <a:spcPts val="0"/>
              </a:spcAft>
              <a:buClr>
                <a:srgbClr val="000000"/>
              </a:buClr>
              <a:buSzPts val="2400"/>
              <a:buFont typeface="Source Sans Pro"/>
              <a:buNone/>
            </a:pPr>
            <a:endParaRPr sz="2400" b="1" i="0" u="none" strike="noStrike" cap="none">
              <a:solidFill>
                <a:srgbClr val="18579B"/>
              </a:solidFill>
              <a:latin typeface="Calibri"/>
              <a:ea typeface="Calibri"/>
              <a:cs typeface="Calibri"/>
              <a:sym typeface="Calibri"/>
            </a:endParaRPr>
          </a:p>
          <a:p>
            <a:pPr marL="457200" marR="0" lvl="0" indent="0" algn="l" rtl="0">
              <a:lnSpc>
                <a:spcPct val="100000"/>
              </a:lnSpc>
              <a:spcBef>
                <a:spcPts val="563"/>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Puntuación incorrecta llamada </a:t>
            </a:r>
            <a:r>
              <a:rPr lang="es" sz="3600" b="0" i="0" u="none" strike="noStrike" cap="none">
                <a:solidFill>
                  <a:srgbClr val="18579B"/>
                </a:solidFill>
                <a:latin typeface="Calibri"/>
                <a:ea typeface="Calibri"/>
                <a:cs typeface="Calibri"/>
                <a:sym typeface="Calibri"/>
              </a:rPr>
              <a:t>(4.K)</a:t>
            </a:r>
            <a:endParaRPr sz="1800" b="0" i="0" u="none" strike="noStrike" cap="none">
              <a:solidFill>
                <a:srgbClr val="000000"/>
              </a:solidFill>
              <a:latin typeface="Calibri"/>
              <a:ea typeface="Calibri"/>
              <a:cs typeface="Calibri"/>
              <a:sym typeface="Calibri"/>
            </a:endParaRPr>
          </a:p>
          <a:p>
            <a:pPr marL="490538" marR="0" lvl="1" indent="-457200" algn="l" rtl="0">
              <a:lnSpc>
                <a:spcPct val="100000"/>
              </a:lnSpc>
              <a:spcBef>
                <a:spcPts val="60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 </a:t>
            </a:r>
            <a:r>
              <a:rPr lang="es" sz="3200" b="0" i="0" u="none" strike="noStrike" cap="none">
                <a:solidFill>
                  <a:srgbClr val="18579B"/>
                </a:solidFill>
                <a:latin typeface="Calibri"/>
                <a:ea typeface="Calibri"/>
                <a:cs typeface="Calibri"/>
                <a:sym typeface="Calibri"/>
              </a:rPr>
              <a:t>El cambio de reglas de 2022 impidió que un jugador detuviera el juego</a:t>
            </a:r>
            <a:endParaRPr/>
          </a:p>
          <a:p>
            <a:pPr marL="33338" marR="0" lvl="1" indent="0" algn="l" rtl="0">
              <a:lnSpc>
                <a:spcPct val="100000"/>
              </a:lnSpc>
              <a:spcBef>
                <a:spcPts val="60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después del servicio debido a que se cantó una puntuación incorrecta. Esto causó confusión para muchos jugadores.</a:t>
            </a:r>
            <a:endParaRPr/>
          </a:p>
          <a:p>
            <a:pPr marL="33338" marR="0" lvl="1" indent="0" algn="l" rtl="0">
              <a:lnSpc>
                <a:spcPct val="100000"/>
              </a:lnSpc>
              <a:spcBef>
                <a:spcPts val="600"/>
              </a:spcBef>
              <a:spcAft>
                <a:spcPts val="0"/>
              </a:spcAft>
              <a:buClr>
                <a:srgbClr val="000000"/>
              </a:buClr>
              <a:buSzPts val="800"/>
              <a:buFont typeface="Source Sans Pro"/>
              <a:buNone/>
            </a:pPr>
            <a:endParaRPr sz="800" b="0" i="0" u="none" strike="noStrike" cap="none">
              <a:solidFill>
                <a:srgbClr val="18579B"/>
              </a:solidFill>
              <a:latin typeface="Calibri"/>
              <a:ea typeface="Calibri"/>
              <a:cs typeface="Calibri"/>
              <a:sym typeface="Calibri"/>
            </a:endParaRPr>
          </a:p>
          <a:p>
            <a:pPr marL="490538" marR="0" lvl="1" indent="-457200" algn="l" rtl="0">
              <a:lnSpc>
                <a:spcPct val="100000"/>
              </a:lnSpc>
              <a:spcBef>
                <a:spcPts val="60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El cambio de regla de 2023 vuelve a la redacción de 2021 que permitía que cualquier persona detuviera el juego para corregir el puntaje antes de la devolución del servicio.</a:t>
            </a:r>
            <a:endParaRPr/>
          </a:p>
          <a:p>
            <a:pPr marL="490538" marR="0" lvl="1" indent="-406400" algn="l" rtl="0">
              <a:lnSpc>
                <a:spcPct val="100000"/>
              </a:lnSpc>
              <a:spcBef>
                <a:spcPts val="600"/>
              </a:spcBef>
              <a:spcAft>
                <a:spcPts val="0"/>
              </a:spcAft>
              <a:buClr>
                <a:srgbClr val="000000"/>
              </a:buClr>
              <a:buSzPts val="800"/>
              <a:buFont typeface="Arial"/>
              <a:buNone/>
            </a:pPr>
            <a:endParaRPr sz="800" b="0" i="0" u="none" strike="noStrike" cap="none">
              <a:solidFill>
                <a:srgbClr val="18579B"/>
              </a:solidFill>
              <a:latin typeface="Calibri"/>
              <a:ea typeface="Calibri"/>
              <a:cs typeface="Calibri"/>
              <a:sym typeface="Calibri"/>
            </a:endParaRPr>
          </a:p>
          <a:p>
            <a:pPr marL="490538" marR="0" lvl="1" indent="-457200" algn="l" rtl="0">
              <a:lnSpc>
                <a:spcPct val="100000"/>
              </a:lnSpc>
              <a:spcBef>
                <a:spcPts val="60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Detener el juego después de la devolución del servicio debido a que se cantó un puntaje incorrecto resultará en una falta.</a:t>
            </a:r>
            <a:endParaRPr/>
          </a:p>
          <a:p>
            <a:pPr marL="457200" marR="0" lvl="0" indent="0" algn="l" rtl="0">
              <a:lnSpc>
                <a:spcPct val="115000"/>
              </a:lnSpc>
              <a:spcBef>
                <a:spcPts val="563"/>
              </a:spcBef>
              <a:spcAft>
                <a:spcPts val="0"/>
              </a:spcAft>
              <a:buClr>
                <a:srgbClr val="000000"/>
              </a:buClr>
              <a:buSzPts val="3600"/>
              <a:buFont typeface="Source Sans Pro"/>
              <a:buNone/>
            </a:pPr>
            <a:endParaRPr sz="3600" b="1" i="0" u="none" strike="noStrike" cap="none">
              <a:solidFill>
                <a:srgbClr val="18579B"/>
              </a:solidFill>
              <a:latin typeface="Calibri"/>
              <a:ea typeface="Calibri"/>
              <a:cs typeface="Calibri"/>
              <a:sym typeface="Calibri"/>
            </a:endParaRPr>
          </a:p>
        </p:txBody>
      </p:sp>
      <p:sp>
        <p:nvSpPr>
          <p:cNvPr id="187" name="Google Shape;187;p2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200"/>
          <p:cNvSpPr txBox="1"/>
          <p:nvPr/>
        </p:nvSpPr>
        <p:spPr>
          <a:xfrm>
            <a:off x="106532" y="89722"/>
            <a:ext cx="11896077" cy="667875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Llamadas Cuestionadas/Resoluciones</a:t>
            </a:r>
            <a:r>
              <a:rPr lang="es" sz="4400" b="0" i="0" u="none" strike="noStrike" cap="none">
                <a:solidFill>
                  <a:srgbClr val="18579B"/>
                </a:solidFill>
                <a:latin typeface="Calibri"/>
                <a:ea typeface="Calibri"/>
                <a:cs typeface="Calibri"/>
                <a:sym typeface="Calibri"/>
              </a:rPr>
              <a:t> </a:t>
            </a:r>
            <a:r>
              <a:rPr lang="es" sz="2800" b="1" i="0" u="none" strike="noStrike" cap="none">
                <a:solidFill>
                  <a:srgbClr val="18579B"/>
                </a:solidFill>
                <a:latin typeface="Calibri"/>
                <a:ea typeface="Calibri"/>
                <a:cs typeface="Calibri"/>
                <a:sym typeface="Calibri"/>
              </a:rPr>
              <a:t>(continuación)</a:t>
            </a:r>
            <a:endParaRPr/>
          </a:p>
          <a:p>
            <a:pPr marL="0" marR="0" lvl="0" indent="0" algn="ctr" rtl="0">
              <a:lnSpc>
                <a:spcPct val="100000"/>
              </a:lnSpc>
              <a:spcBef>
                <a:spcPts val="0"/>
              </a:spcBef>
              <a:spcAft>
                <a:spcPts val="0"/>
              </a:spcAft>
              <a:buClr>
                <a:srgbClr val="18579B"/>
              </a:buClr>
              <a:buSzPts val="2400"/>
              <a:buFont typeface="Source Sans Pro"/>
              <a:buNone/>
            </a:pPr>
            <a:endParaRPr sz="2400" b="1"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18579B"/>
              </a:buClr>
              <a:buSzPts val="3400"/>
              <a:buFont typeface="Calibri"/>
              <a:buNone/>
            </a:pPr>
            <a:r>
              <a:rPr lang="es" sz="3400" b="1" i="0" u="none" strike="noStrike" cap="none">
                <a:solidFill>
                  <a:srgbClr val="18579B"/>
                </a:solidFill>
                <a:latin typeface="Calibri"/>
                <a:ea typeface="Calibri"/>
                <a:cs typeface="Calibri"/>
                <a:sym typeface="Calibri"/>
              </a:rPr>
              <a:t>Si se llama al árbitro principal o al director del torneo:</a:t>
            </a:r>
            <a:endParaRPr sz="3400" b="0" i="0" u="none" strike="noStrike" cap="none">
              <a:solidFill>
                <a:srgbClr val="000000"/>
              </a:solidFill>
              <a:latin typeface="Calibri"/>
              <a:ea typeface="Calibri"/>
              <a:cs typeface="Calibri"/>
              <a:sym typeface="Calibri"/>
            </a:endParaRPr>
          </a:p>
          <a:p>
            <a:pPr marL="914400" marR="0" lvl="0" indent="-457200" algn="l" rtl="0">
              <a:lnSpc>
                <a:spcPct val="100000"/>
              </a:lnSpc>
              <a:spcBef>
                <a:spcPts val="0"/>
              </a:spcBef>
              <a:spcAft>
                <a:spcPts val="0"/>
              </a:spcAft>
              <a:buClr>
                <a:srgbClr val="18579B"/>
              </a:buClr>
              <a:buSzPts val="3400"/>
              <a:buFont typeface="Arial"/>
              <a:buChar char="•"/>
            </a:pPr>
            <a:r>
              <a:rPr lang="es" sz="3400" b="0" i="0" u="none" strike="noStrike" cap="none">
                <a:solidFill>
                  <a:srgbClr val="18579B"/>
                </a:solidFill>
                <a:latin typeface="Calibri"/>
                <a:ea typeface="Calibri"/>
                <a:cs typeface="Calibri"/>
                <a:sym typeface="Calibri"/>
              </a:rPr>
              <a:t>Si </a:t>
            </a:r>
            <a:r>
              <a:rPr lang="es" sz="3400" b="0" i="0" u="none" strike="noStrike" cap="none">
                <a:solidFill>
                  <a:srgbClr val="FF0000"/>
                </a:solidFill>
                <a:latin typeface="Calibri"/>
                <a:ea typeface="Calibri"/>
                <a:cs typeface="Calibri"/>
                <a:sym typeface="Calibri"/>
              </a:rPr>
              <a:t>la decisión del árbitro es correcta </a:t>
            </a:r>
            <a:r>
              <a:rPr lang="es" sz="3400" b="0" i="0" u="none" strike="noStrike" cap="none">
                <a:solidFill>
                  <a:srgbClr val="18579B"/>
                </a:solidFill>
                <a:latin typeface="Calibri"/>
                <a:ea typeface="Calibri"/>
                <a:cs typeface="Calibri"/>
                <a:sym typeface="Calibri"/>
              </a:rPr>
              <a:t>, para el </a:t>
            </a:r>
            <a:r>
              <a:rPr lang="es" sz="3400" b="0" i="0" u="none" strike="noStrike" cap="none">
                <a:solidFill>
                  <a:srgbClr val="FF0000"/>
                </a:solidFill>
                <a:latin typeface="Calibri"/>
                <a:ea typeface="Calibri"/>
                <a:cs typeface="Calibri"/>
                <a:sym typeface="Calibri"/>
              </a:rPr>
              <a:t>equipo en disputa </a:t>
            </a:r>
            <a:r>
              <a:rPr lang="es" sz="3400" b="0" i="0" u="none" strike="noStrike" cap="none">
                <a:solidFill>
                  <a:srgbClr val="18579B"/>
                </a:solidFill>
                <a:latin typeface="Calibri"/>
                <a:ea typeface="Calibri"/>
                <a:cs typeface="Calibri"/>
                <a:sym typeface="Calibri"/>
              </a:rPr>
              <a:t>:</a:t>
            </a:r>
            <a:endParaRPr/>
          </a:p>
          <a:p>
            <a:pPr marL="914400" marR="0" lvl="3" indent="-381000"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184150" marR="0" lvl="8" indent="0" algn="l" rtl="0">
              <a:lnSpc>
                <a:spcPct val="100000"/>
              </a:lnSpc>
              <a:spcBef>
                <a:spcPts val="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 Cargar un </a:t>
            </a:r>
            <a:r>
              <a:rPr lang="es" sz="3200" b="0" i="0" u="none" strike="noStrike" cap="none">
                <a:solidFill>
                  <a:srgbClr val="FF0000"/>
                </a:solidFill>
                <a:latin typeface="Calibri"/>
                <a:ea typeface="Calibri"/>
                <a:cs typeface="Calibri"/>
                <a:sym typeface="Calibri"/>
              </a:rPr>
              <a:t>tiempo muerto estándar </a:t>
            </a:r>
            <a:r>
              <a:rPr lang="es" sz="3200" b="0" i="0" u="none" strike="noStrike" cap="none">
                <a:solidFill>
                  <a:srgbClr val="18579B"/>
                </a:solidFill>
                <a:latin typeface="Calibri"/>
                <a:ea typeface="Calibri"/>
                <a:cs typeface="Calibri"/>
                <a:sym typeface="Calibri"/>
              </a:rPr>
              <a:t>contra un jugador/equipo</a:t>
            </a:r>
            <a:endParaRPr/>
          </a:p>
          <a:p>
            <a:pPr marL="184150" marR="0" lvl="8" indent="0" algn="l" rtl="0">
              <a:lnSpc>
                <a:spcPct val="100000"/>
              </a:lnSpc>
              <a:spcBef>
                <a:spcPts val="0"/>
              </a:spcBef>
              <a:spcAft>
                <a:spcPts val="0"/>
              </a:spcAft>
              <a:buClr>
                <a:srgbClr val="18579B"/>
              </a:buClr>
              <a:buSzPts val="1200"/>
              <a:buFont typeface="Source Sans Pro"/>
              <a:buNone/>
            </a:pPr>
            <a:endParaRPr sz="1200" b="0" i="0" u="none" strike="noStrike" cap="none">
              <a:solidFill>
                <a:srgbClr val="000000"/>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 Emitir una </a:t>
            </a:r>
            <a:r>
              <a:rPr lang="es" sz="3200" b="0" i="0" u="none" strike="noStrike" cap="none">
                <a:solidFill>
                  <a:srgbClr val="FF0000"/>
                </a:solidFill>
                <a:latin typeface="Calibri"/>
                <a:ea typeface="Calibri"/>
                <a:cs typeface="Calibri"/>
                <a:sym typeface="Calibri"/>
              </a:rPr>
              <a:t>advertencia técnica (TW) </a:t>
            </a:r>
            <a:r>
              <a:rPr lang="es" sz="3200" b="0" i="0" u="none" strike="noStrike" cap="none">
                <a:solidFill>
                  <a:srgbClr val="18579B"/>
                </a:solidFill>
                <a:latin typeface="Calibri"/>
                <a:ea typeface="Calibri"/>
                <a:cs typeface="Calibri"/>
                <a:sym typeface="Calibri"/>
              </a:rPr>
              <a:t>contra el jugador/equipo</a:t>
            </a:r>
            <a:endParaRPr/>
          </a:p>
          <a:p>
            <a:pPr marL="184150" marR="0" lvl="0" indent="0" algn="l" rtl="0">
              <a:lnSpc>
                <a:spcPct val="100000"/>
              </a:lnSpc>
              <a:spcBef>
                <a:spcPts val="0"/>
              </a:spcBef>
              <a:spcAft>
                <a:spcPts val="0"/>
              </a:spcAft>
              <a:buClr>
                <a:srgbClr val="18579B"/>
              </a:buClr>
              <a:buSzPts val="1200"/>
              <a:buFont typeface="Source Sans Pro"/>
              <a:buNone/>
            </a:pPr>
            <a:endParaRPr sz="1200" b="0" i="0" u="none" strike="noStrike" cap="none">
              <a:solidFill>
                <a:srgbClr val="000000"/>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 Si </a:t>
            </a:r>
            <a:r>
              <a:rPr lang="es" sz="3200" b="0" i="0" u="none" strike="noStrike" cap="none">
                <a:solidFill>
                  <a:srgbClr val="FF0000"/>
                </a:solidFill>
                <a:latin typeface="Calibri"/>
                <a:ea typeface="Calibri"/>
                <a:cs typeface="Calibri"/>
                <a:sym typeface="Calibri"/>
              </a:rPr>
              <a:t>no quedan tiempos muertos estándar </a:t>
            </a:r>
            <a:r>
              <a:rPr lang="es" sz="3200" b="0" i="0" u="none" strike="noStrike" cap="none">
                <a:solidFill>
                  <a:srgbClr val="18579B"/>
                </a:solidFill>
                <a:latin typeface="Calibri"/>
                <a:ea typeface="Calibri"/>
                <a:cs typeface="Calibri"/>
                <a:sym typeface="Calibri"/>
              </a:rPr>
              <a:t>, una </a:t>
            </a:r>
            <a:r>
              <a:rPr lang="es" sz="3200" b="0" i="0" u="none" strike="noStrike" cap="none">
                <a:solidFill>
                  <a:srgbClr val="FF0000"/>
                </a:solidFill>
                <a:latin typeface="Calibri"/>
                <a:ea typeface="Calibri"/>
                <a:cs typeface="Calibri"/>
                <a:sym typeface="Calibri"/>
              </a:rPr>
              <a:t>falta técnica (TF)</a:t>
            </a:r>
            <a:endParaRPr/>
          </a:p>
          <a:p>
            <a:pPr marL="184150" marR="0" lvl="0" indent="0" algn="l" rtl="0">
              <a:lnSpc>
                <a:spcPct val="100000"/>
              </a:lnSpc>
              <a:spcBef>
                <a:spcPts val="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se evaluará</a:t>
            </a:r>
            <a:endParaRPr/>
          </a:p>
          <a:p>
            <a:pPr marL="1485900" marR="0" lvl="2" indent="-419100" algn="l" rtl="0">
              <a:lnSpc>
                <a:spcPct val="100000"/>
              </a:lnSpc>
              <a:spcBef>
                <a:spcPts val="0"/>
              </a:spcBef>
              <a:spcAft>
                <a:spcPts val="0"/>
              </a:spcAft>
              <a:buClr>
                <a:srgbClr val="18579B"/>
              </a:buClr>
              <a:buSzPts val="2400"/>
              <a:buFont typeface="Courier New"/>
              <a:buNone/>
            </a:pPr>
            <a:endParaRPr sz="2400" b="0" i="0" u="none" strike="noStrike" cap="none">
              <a:solidFill>
                <a:srgbClr val="000000"/>
              </a:solidFill>
              <a:latin typeface="Calibri"/>
              <a:ea typeface="Calibri"/>
              <a:cs typeface="Calibri"/>
              <a:sym typeface="Calibri"/>
            </a:endParaRPr>
          </a:p>
          <a:p>
            <a:pPr marL="914400" marR="0" lvl="1" indent="-457200" algn="l" rtl="0">
              <a:lnSpc>
                <a:spcPct val="100000"/>
              </a:lnSpc>
              <a:spcBef>
                <a:spcPts val="0"/>
              </a:spcBef>
              <a:spcAft>
                <a:spcPts val="0"/>
              </a:spcAft>
              <a:buClr>
                <a:srgbClr val="18579B"/>
              </a:buClr>
              <a:buSzPts val="3400"/>
              <a:buFont typeface="Arial"/>
              <a:buChar char="•"/>
            </a:pPr>
            <a:r>
              <a:rPr lang="es" sz="3400" b="0" i="0" u="none" strike="noStrike" cap="none">
                <a:solidFill>
                  <a:srgbClr val="18579B"/>
                </a:solidFill>
                <a:latin typeface="Calibri"/>
                <a:ea typeface="Calibri"/>
                <a:cs typeface="Calibri"/>
                <a:sym typeface="Calibri"/>
              </a:rPr>
              <a:t>Si </a:t>
            </a:r>
            <a:r>
              <a:rPr lang="es" sz="3400" b="0" i="0" u="none" strike="noStrike" cap="none">
                <a:solidFill>
                  <a:srgbClr val="FF0000"/>
                </a:solidFill>
                <a:latin typeface="Calibri"/>
                <a:ea typeface="Calibri"/>
                <a:cs typeface="Calibri"/>
                <a:sym typeface="Calibri"/>
              </a:rPr>
              <a:t>la decisión del árbitro es incorrecta </a:t>
            </a:r>
            <a:r>
              <a:rPr lang="es" sz="3400" b="0" i="0" u="none" strike="noStrike" cap="none">
                <a:solidFill>
                  <a:srgbClr val="18579B"/>
                </a:solidFill>
                <a:latin typeface="Calibri"/>
                <a:ea typeface="Calibri"/>
                <a:cs typeface="Calibri"/>
                <a:sym typeface="Calibri"/>
              </a:rPr>
              <a:t>, diga </a:t>
            </a:r>
            <a:r>
              <a:rPr lang="es" sz="3400" b="0" i="0" u="none" strike="noStrike" cap="none">
                <a:solidFill>
                  <a:srgbClr val="FF0000"/>
                </a:solidFill>
                <a:latin typeface="Calibri"/>
                <a:ea typeface="Calibri"/>
                <a:cs typeface="Calibri"/>
                <a:sym typeface="Calibri"/>
              </a:rPr>
              <a:t>" </a:t>
            </a:r>
            <a:r>
              <a:rPr lang="es" sz="3400" b="1" i="0" u="none" strike="noStrike" cap="none">
                <a:solidFill>
                  <a:srgbClr val="FF0000"/>
                </a:solidFill>
                <a:latin typeface="Calibri"/>
                <a:ea typeface="Calibri"/>
                <a:cs typeface="Calibri"/>
                <a:sym typeface="Calibri"/>
              </a:rPr>
              <a:t>Corrección </a:t>
            </a:r>
            <a:r>
              <a:rPr lang="es" sz="3400" b="0" i="0" u="none" strike="noStrike" cap="none">
                <a:solidFill>
                  <a:srgbClr val="FF0000"/>
                </a:solidFill>
                <a:latin typeface="Calibri"/>
                <a:ea typeface="Calibri"/>
                <a:cs typeface="Calibri"/>
                <a:sym typeface="Calibri"/>
              </a:rPr>
              <a:t>" </a:t>
            </a:r>
            <a:r>
              <a:rPr lang="es" sz="3400" b="0" i="0" u="none" strike="noStrike" cap="none">
                <a:solidFill>
                  <a:srgbClr val="18579B"/>
                </a:solidFill>
                <a:latin typeface="Calibri"/>
                <a:ea typeface="Calibri"/>
                <a:cs typeface="Calibri"/>
                <a:sym typeface="Calibri"/>
              </a:rPr>
              <a:t>y </a:t>
            </a:r>
            <a:r>
              <a:rPr lang="es" sz="3400" b="0" i="0" u="none" strike="noStrike" cap="none">
                <a:solidFill>
                  <a:srgbClr val="FF0000"/>
                </a:solidFill>
                <a:latin typeface="Calibri"/>
                <a:ea typeface="Calibri"/>
                <a:cs typeface="Calibri"/>
                <a:sym typeface="Calibri"/>
              </a:rPr>
              <a:t>vuelva a jugar el punto.</a:t>
            </a:r>
            <a:endParaRPr/>
          </a:p>
          <a:p>
            <a:pPr marL="1485900" marR="0" lvl="0" indent="-342900" algn="l" rtl="0">
              <a:lnSpc>
                <a:spcPct val="100000"/>
              </a:lnSpc>
              <a:spcBef>
                <a:spcPts val="0"/>
              </a:spcBef>
              <a:spcAft>
                <a:spcPts val="0"/>
              </a:spcAft>
              <a:buClr>
                <a:srgbClr val="18579B"/>
              </a:buClr>
              <a:buSzPts val="3600"/>
              <a:buFont typeface="Courier New"/>
              <a:buNone/>
            </a:pPr>
            <a:endParaRPr sz="3600" b="0" i="0" u="none" strike="noStrike" cap="none">
              <a:solidFill>
                <a:srgbClr val="FF0000"/>
              </a:solidFill>
              <a:latin typeface="Calibri"/>
              <a:ea typeface="Calibri"/>
              <a:cs typeface="Calibri"/>
              <a:sym typeface="Calibri"/>
            </a:endParaRPr>
          </a:p>
        </p:txBody>
      </p:sp>
      <p:sp>
        <p:nvSpPr>
          <p:cNvPr id="1570" name="Google Shape;1570;p20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200</a:t>
            </a:fld>
            <a:endParaRPr/>
          </a:p>
        </p:txBody>
      </p:sp>
    </p:spTree>
    <p:extLst>
      <p:ext uri="{BB962C8B-B14F-4D97-AF65-F5344CB8AC3E}">
        <p14:creationId xmlns:p14="http://schemas.microsoft.com/office/powerpoint/2010/main" val="7610142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201"/>
          <p:cNvSpPr txBox="1"/>
          <p:nvPr/>
        </p:nvSpPr>
        <p:spPr>
          <a:xfrm>
            <a:off x="340658" y="0"/>
            <a:ext cx="11392717" cy="735586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Bolas: rotas, agrietadas, degradadas o blandas/Paleta</a:t>
            </a: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600"/>
              <a:buFont typeface="Source Sans Pro"/>
              <a:buNone/>
            </a:pPr>
            <a:endParaRPr sz="1600" b="0" i="0"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Calibri"/>
              <a:buNone/>
            </a:pPr>
            <a:r>
              <a:rPr lang="es" sz="3600" b="1" i="1" u="none" strike="noStrike" cap="none">
                <a:solidFill>
                  <a:srgbClr val="18579B"/>
                </a:solidFill>
                <a:latin typeface="Calibri"/>
                <a:ea typeface="Calibri"/>
                <a:cs typeface="Calibri"/>
                <a:sym typeface="Calibri"/>
              </a:rPr>
              <a:t>Bola rota/agrietada:</a:t>
            </a:r>
            <a:endParaRPr/>
          </a:p>
          <a:p>
            <a:pPr marL="571500" marR="0" lvl="0" indent="-571500"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  </a:t>
            </a:r>
            <a:r>
              <a:rPr lang="es" sz="3200" b="0" i="0" u="none" strike="noStrike" cap="none">
                <a:solidFill>
                  <a:srgbClr val="18579B"/>
                </a:solidFill>
                <a:latin typeface="Calibri"/>
                <a:ea typeface="Calibri"/>
                <a:cs typeface="Calibri"/>
                <a:sym typeface="Calibri"/>
              </a:rPr>
              <a:t>El juego continúa hasta la </a:t>
            </a:r>
            <a:r>
              <a:rPr lang="es" sz="3200" b="0" i="0" u="none" strike="noStrike" cap="none">
                <a:solidFill>
                  <a:srgbClr val="FF0000"/>
                </a:solidFill>
                <a:latin typeface="Calibri"/>
                <a:ea typeface="Calibri"/>
                <a:cs typeface="Calibri"/>
                <a:sym typeface="Calibri"/>
              </a:rPr>
              <a:t>finalización de la jugada.</a:t>
            </a:r>
            <a:endParaRPr sz="32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El árbitro determina </a:t>
            </a:r>
            <a:r>
              <a:rPr lang="es" sz="3200" b="0" i="0" u="none" strike="noStrike" cap="none">
                <a:solidFill>
                  <a:srgbClr val="18579B"/>
                </a:solidFill>
                <a:latin typeface="Calibri"/>
                <a:ea typeface="Calibri"/>
                <a:cs typeface="Calibri"/>
                <a:sym typeface="Calibri"/>
              </a:rPr>
              <a:t>si la pelota afectó el resultado</a:t>
            </a:r>
            <a:endParaRPr/>
          </a:p>
          <a:p>
            <a:pPr marL="719138" marR="0" lvl="0"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solo </a:t>
            </a:r>
            <a:endParaRPr/>
          </a:p>
          <a:p>
            <a:pPr marL="719138" marR="0" lvl="0" indent="-719138"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Falla </a:t>
            </a:r>
            <a:r>
              <a:rPr lang="es" sz="3200" b="0" i="0" u="none" strike="noStrike" cap="none">
                <a:solidFill>
                  <a:srgbClr val="18579B"/>
                </a:solidFill>
                <a:latin typeface="Calibri"/>
                <a:ea typeface="Calibri"/>
                <a:cs typeface="Calibri"/>
                <a:sym typeface="Calibri"/>
              </a:rPr>
              <a:t>si el jugador detiene el juego</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Calibri"/>
              <a:buNone/>
            </a:pPr>
            <a:r>
              <a:rPr lang="es" sz="3600" b="1" i="1" u="none" strike="noStrike" cap="none">
                <a:solidFill>
                  <a:srgbClr val="18579B"/>
                </a:solidFill>
                <a:latin typeface="Calibri"/>
                <a:ea typeface="Calibri"/>
                <a:cs typeface="Calibri"/>
                <a:sym typeface="Calibri"/>
              </a:rPr>
              <a:t>Pelota Degradada/Blanda:</a:t>
            </a:r>
            <a:endParaRPr/>
          </a:p>
          <a:p>
            <a:pPr marL="571500" marR="0" lvl="0"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El juego continúa hasta la </a:t>
            </a:r>
            <a:r>
              <a:rPr lang="es" sz="3600" b="0" i="0" u="none" strike="noStrike" cap="none">
                <a:solidFill>
                  <a:srgbClr val="FF0000"/>
                </a:solidFill>
                <a:latin typeface="Calibri"/>
                <a:ea typeface="Calibri"/>
                <a:cs typeface="Calibri"/>
                <a:sym typeface="Calibri"/>
              </a:rPr>
              <a:t>finalización de la jugada.</a:t>
            </a:r>
            <a:endParaRPr sz="3600" b="0"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Falla </a:t>
            </a:r>
            <a:r>
              <a:rPr lang="es" sz="3600" b="0" i="0" u="none" strike="noStrike" cap="none">
                <a:solidFill>
                  <a:srgbClr val="18579B"/>
                </a:solidFill>
                <a:latin typeface="Calibri"/>
                <a:ea typeface="Calibri"/>
                <a:cs typeface="Calibri"/>
                <a:sym typeface="Calibri"/>
              </a:rPr>
              <a:t>si el jugador </a:t>
            </a:r>
            <a:r>
              <a:rPr lang="es" sz="3600" b="0" i="0" u="none" strike="noStrike" cap="none">
                <a:solidFill>
                  <a:srgbClr val="FF0000"/>
                </a:solidFill>
                <a:latin typeface="Calibri"/>
                <a:ea typeface="Calibri"/>
                <a:cs typeface="Calibri"/>
                <a:sym typeface="Calibri"/>
              </a:rPr>
              <a:t>detiene el juego</a:t>
            </a:r>
            <a:endParaRPr sz="3600" b="1" i="1" u="none" strike="noStrike" cap="none">
              <a:solidFill>
                <a:srgbClr val="FF0000"/>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Si </a:t>
            </a:r>
            <a:r>
              <a:rPr lang="es" sz="3200" b="0" i="0" u="none" strike="noStrike" cap="none">
                <a:solidFill>
                  <a:srgbClr val="FF0000"/>
                </a:solidFill>
                <a:latin typeface="Calibri"/>
                <a:ea typeface="Calibri"/>
                <a:cs typeface="Calibri"/>
                <a:sym typeface="Calibri"/>
              </a:rPr>
              <a:t>todos los jugadores están de acuerdo </a:t>
            </a:r>
            <a:r>
              <a:rPr lang="es" sz="3200" b="0" i="0" u="none" strike="noStrike" cap="none">
                <a:solidFill>
                  <a:srgbClr val="18579B"/>
                </a:solidFill>
                <a:latin typeface="Calibri"/>
                <a:ea typeface="Calibri"/>
                <a:cs typeface="Calibri"/>
                <a:sym typeface="Calibri"/>
              </a:rPr>
              <a:t>en que la pelota está </a:t>
            </a:r>
            <a:r>
              <a:rPr lang="es" sz="3200" b="0" i="0" u="none" strike="noStrike" cap="none">
                <a:solidFill>
                  <a:srgbClr val="FF0000"/>
                </a:solidFill>
                <a:latin typeface="Calibri"/>
                <a:ea typeface="Calibri"/>
                <a:cs typeface="Calibri"/>
                <a:sym typeface="Calibri"/>
              </a:rPr>
              <a:t>degradada o blanda </a:t>
            </a:r>
            <a:r>
              <a:rPr lang="es" sz="3200" b="0" i="0" u="none" strike="noStrike" cap="none">
                <a:solidFill>
                  <a:srgbClr val="18579B"/>
                </a:solidFill>
                <a:latin typeface="Calibri"/>
                <a:ea typeface="Calibri"/>
                <a:cs typeface="Calibri"/>
                <a:sym typeface="Calibri"/>
              </a:rPr>
              <a:t>, la pelota</a:t>
            </a:r>
            <a:endParaRPr/>
          </a:p>
          <a:p>
            <a:pPr marL="0" marR="0" lvl="0" indent="0" algn="l" rtl="0">
              <a:lnSpc>
                <a:spcPct val="100000"/>
              </a:lnSpc>
              <a:spcBef>
                <a:spcPts val="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ser reemplazado – </a:t>
            </a:r>
            <a:r>
              <a:rPr lang="es" sz="3200" b="1" i="1" u="none" strike="noStrike" cap="none">
                <a:solidFill>
                  <a:srgbClr val="FF0000"/>
                </a:solidFill>
                <a:latin typeface="Calibri"/>
                <a:ea typeface="Calibri"/>
                <a:cs typeface="Calibri"/>
                <a:sym typeface="Calibri"/>
              </a:rPr>
              <a:t>SIN repetición </a:t>
            </a:r>
            <a:r>
              <a:rPr lang="es" sz="3200" b="0" i="0" u="none" strike="noStrike" cap="none">
                <a:solidFill>
                  <a:srgbClr val="FF0000"/>
                </a:solidFill>
                <a:latin typeface="Calibri"/>
                <a:ea typeface="Calibri"/>
                <a:cs typeface="Calibri"/>
                <a:sym typeface="Calibri"/>
              </a:rPr>
              <a:t>de la jugada anterior</a:t>
            </a:r>
            <a:endParaRPr/>
          </a:p>
          <a:p>
            <a:pPr marL="0" marR="0" lvl="0"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18579B"/>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p:txBody>
      </p:sp>
      <p:sp>
        <p:nvSpPr>
          <p:cNvPr id="1576" name="Google Shape;1576;p20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201</a:t>
            </a:fld>
            <a:endParaRPr/>
          </a:p>
        </p:txBody>
      </p:sp>
    </p:spTree>
    <p:extLst>
      <p:ext uri="{BB962C8B-B14F-4D97-AF65-F5344CB8AC3E}">
        <p14:creationId xmlns:p14="http://schemas.microsoft.com/office/powerpoint/2010/main" val="2736466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202"/>
          <p:cNvSpPr txBox="1"/>
          <p:nvPr/>
        </p:nvSpPr>
        <p:spPr>
          <a:xfrm>
            <a:off x="200297" y="14707"/>
            <a:ext cx="11782697" cy="630942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Llamadas de línea apeladas</a:t>
            </a:r>
            <a:endParaRPr sz="4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400"/>
              <a:buFont typeface="Source Sans Pro"/>
              <a:buNone/>
            </a:pPr>
            <a:endParaRPr sz="2400" b="0" i="1" u="none" strike="noStrike" cap="none">
              <a:solidFill>
                <a:srgbClr val="FF0000"/>
              </a:solidFill>
              <a:latin typeface="Calibri"/>
              <a:ea typeface="Calibri"/>
              <a:cs typeface="Calibri"/>
              <a:sym typeface="Calibri"/>
            </a:endParaRPr>
          </a:p>
          <a:p>
            <a:pPr marL="457200" marR="0" lvl="5" indent="-457200" algn="l" rtl="0">
              <a:lnSpc>
                <a:spcPct val="100000"/>
              </a:lnSpc>
              <a:spcBef>
                <a:spcPts val="0"/>
              </a:spcBef>
              <a:spcAft>
                <a:spcPts val="0"/>
              </a:spcAft>
              <a:buClr>
                <a:srgbClr val="FF0000"/>
              </a:buClr>
              <a:buSzPts val="2400"/>
              <a:buFont typeface="Arial"/>
              <a:buChar char="•"/>
            </a:pPr>
            <a:r>
              <a:rPr lang="es" sz="2400" b="0" i="1" u="none" strike="noStrike" cap="none">
                <a:solidFill>
                  <a:srgbClr val="FF0000"/>
                </a:solidFill>
                <a:latin typeface="Calibri"/>
                <a:ea typeface="Calibri"/>
                <a:cs typeface="Calibri"/>
                <a:sym typeface="Calibri"/>
              </a:rPr>
              <a:t>    </a:t>
            </a:r>
            <a:r>
              <a:rPr lang="es" sz="2400" b="0" i="1" u="none" strike="noStrike" cap="none">
                <a:solidFill>
                  <a:srgbClr val="18579B"/>
                </a:solidFill>
                <a:latin typeface="Calibri"/>
                <a:ea typeface="Calibri"/>
                <a:cs typeface="Calibri"/>
                <a:sym typeface="Calibri"/>
              </a:rPr>
              <a:t>Los jugadores NO están obligados </a:t>
            </a:r>
            <a:r>
              <a:rPr lang="es" sz="2400" b="1" i="1" u="none" strike="noStrike" cap="none">
                <a:solidFill>
                  <a:srgbClr val="FF0000"/>
                </a:solidFill>
                <a:latin typeface="Calibri"/>
                <a:ea typeface="Calibri"/>
                <a:cs typeface="Calibri"/>
                <a:sym typeface="Calibri"/>
              </a:rPr>
              <a:t>a hacer una llamada de línea antes de apelar </a:t>
            </a:r>
            <a:r>
              <a:rPr lang="es" sz="2400" b="0" i="1" u="none" strike="noStrike" cap="none">
                <a:solidFill>
                  <a:srgbClr val="18579B"/>
                </a:solidFill>
                <a:latin typeface="Calibri"/>
                <a:ea typeface="Calibri"/>
                <a:cs typeface="Calibri"/>
                <a:sym typeface="Calibri"/>
              </a:rPr>
              <a:t>a la</a:t>
            </a:r>
            <a:endParaRPr/>
          </a:p>
          <a:p>
            <a:pPr marL="0" marR="0" lvl="5" indent="0" algn="l" rtl="0">
              <a:lnSpc>
                <a:spcPct val="100000"/>
              </a:lnSpc>
              <a:spcBef>
                <a:spcPts val="0"/>
              </a:spcBef>
              <a:spcAft>
                <a:spcPts val="0"/>
              </a:spcAft>
              <a:buClr>
                <a:srgbClr val="18579B"/>
              </a:buClr>
              <a:buSzPts val="2400"/>
              <a:buFont typeface="Calibri"/>
              <a:buNone/>
            </a:pPr>
            <a:r>
              <a:rPr lang="es" sz="2400" b="0" i="1" u="none" strike="noStrike" cap="none">
                <a:solidFill>
                  <a:srgbClr val="18579B"/>
                </a:solidFill>
                <a:latin typeface="Calibri"/>
                <a:ea typeface="Calibri"/>
                <a:cs typeface="Calibri"/>
                <a:sym typeface="Calibri"/>
              </a:rPr>
              <a:t>árbitro para hacer la llamada (Regla 6.D.3)</a:t>
            </a:r>
            <a:endParaRPr/>
          </a:p>
          <a:p>
            <a:pPr marL="0" marR="0" lvl="5" indent="0" algn="l" rtl="0">
              <a:lnSpc>
                <a:spcPct val="100000"/>
              </a:lnSpc>
              <a:spcBef>
                <a:spcPts val="0"/>
              </a:spcBef>
              <a:spcAft>
                <a:spcPts val="0"/>
              </a:spcAft>
              <a:buClr>
                <a:srgbClr val="18579B"/>
              </a:buClr>
              <a:buSzPts val="1200"/>
              <a:buFont typeface="Source Sans Pro"/>
              <a:buNone/>
            </a:pPr>
            <a:endParaRPr sz="1200" b="0" i="1" u="none" strike="noStrike" cap="none">
              <a:solidFill>
                <a:srgbClr val="FF0000"/>
              </a:solidFill>
              <a:latin typeface="Calibri"/>
              <a:ea typeface="Calibri"/>
              <a:cs typeface="Calibri"/>
              <a:sym typeface="Calibri"/>
            </a:endParaRPr>
          </a:p>
          <a:p>
            <a:pPr marL="719138" marR="0" lvl="0" indent="-719138" algn="l" rtl="0">
              <a:lnSpc>
                <a:spcPct val="100000"/>
              </a:lnSpc>
              <a:spcBef>
                <a:spcPts val="0"/>
              </a:spcBef>
              <a:spcAft>
                <a:spcPts val="0"/>
              </a:spcAft>
              <a:buClr>
                <a:srgbClr val="FF0000"/>
              </a:buClr>
              <a:buSzPts val="2400"/>
              <a:buFont typeface="Arial"/>
              <a:buChar char="•"/>
            </a:pPr>
            <a:r>
              <a:rPr lang="es" sz="2400" b="1" i="1" u="none" strike="noStrike" cap="none">
                <a:solidFill>
                  <a:srgbClr val="FF0000"/>
                </a:solidFill>
                <a:latin typeface="Calibri"/>
                <a:ea typeface="Calibri"/>
                <a:cs typeface="Calibri"/>
                <a:sym typeface="Calibri"/>
              </a:rPr>
              <a:t>SOLO</a:t>
            </a:r>
            <a:r>
              <a:rPr lang="es" sz="2400" b="1" i="1" u="none" strike="noStrike" cap="none">
                <a:solidFill>
                  <a:srgbClr val="18579B"/>
                </a:solidFill>
                <a:latin typeface="Calibri"/>
                <a:ea typeface="Calibri"/>
                <a:cs typeface="Calibri"/>
                <a:sym typeface="Calibri"/>
              </a:rPr>
              <a:t> </a:t>
            </a:r>
            <a:r>
              <a:rPr lang="es" sz="2400" b="1" i="1" u="none" strike="noStrike" cap="none">
                <a:solidFill>
                  <a:srgbClr val="FF0000"/>
                </a:solidFill>
                <a:latin typeface="Calibri"/>
                <a:ea typeface="Calibri"/>
                <a:cs typeface="Calibri"/>
                <a:sym typeface="Calibri"/>
              </a:rPr>
              <a:t>cuando se apele </a:t>
            </a:r>
            <a:r>
              <a:rPr lang="es" sz="2400" b="0" i="0" u="none" strike="noStrike" cap="none">
                <a:solidFill>
                  <a:srgbClr val="18579B"/>
                </a:solidFill>
                <a:latin typeface="Calibri"/>
                <a:ea typeface="Calibri"/>
                <a:cs typeface="Calibri"/>
                <a:sym typeface="Calibri"/>
              </a:rPr>
              <a:t>, haga la llamada Si tenía un </a:t>
            </a:r>
            <a:r>
              <a:rPr lang="es" sz="2400" b="1" i="1" u="none" strike="noStrike" cap="none">
                <a:solidFill>
                  <a:srgbClr val="FF0000"/>
                </a:solidFill>
                <a:latin typeface="Calibri"/>
                <a:ea typeface="Calibri"/>
                <a:cs typeface="Calibri"/>
                <a:sym typeface="Calibri"/>
              </a:rPr>
              <a:t>buen ángulo </a:t>
            </a:r>
            <a:r>
              <a:rPr lang="es" sz="2400" b="0" i="0" u="none" strike="noStrike" cap="none">
                <a:solidFill>
                  <a:srgbClr val="18579B"/>
                </a:solidFill>
                <a:latin typeface="Calibri"/>
                <a:ea typeface="Calibri"/>
                <a:cs typeface="Calibri"/>
                <a:sym typeface="Calibri"/>
              </a:rPr>
              <a:t>y</a:t>
            </a:r>
            <a:r>
              <a:rPr lang="es" sz="2400" b="0" i="0" u="none" strike="noStrike" cap="none">
                <a:solidFill>
                  <a:srgbClr val="FF0000"/>
                </a:solidFill>
                <a:latin typeface="Calibri"/>
                <a:ea typeface="Calibri"/>
                <a:cs typeface="Calibri"/>
                <a:sym typeface="Calibri"/>
              </a:rPr>
              <a:t> </a:t>
            </a:r>
            <a:r>
              <a:rPr lang="es" sz="2400" b="0" i="0" u="none" strike="noStrike" cap="none">
                <a:solidFill>
                  <a:srgbClr val="18579B"/>
                </a:solidFill>
                <a:latin typeface="Calibri"/>
                <a:ea typeface="Calibri"/>
                <a:cs typeface="Calibri"/>
                <a:sym typeface="Calibri"/>
              </a:rPr>
              <a:t>sin duda </a:t>
            </a:r>
            <a:r>
              <a:rPr lang="es" sz="2400" b="1" i="1" u="none" strike="noStrike" cap="none">
                <a:solidFill>
                  <a:srgbClr val="FF0000"/>
                </a:solidFill>
                <a:latin typeface="Calibri"/>
                <a:ea typeface="Calibri"/>
                <a:cs typeface="Calibri"/>
                <a:sym typeface="Calibri"/>
              </a:rPr>
              <a:t>vio claramente la pelota</a:t>
            </a:r>
            <a:r>
              <a:rPr lang="es" sz="2400" b="0" i="0" u="none" strike="noStrike" cap="none">
                <a:solidFill>
                  <a:srgbClr val="FF0000"/>
                </a:solidFill>
                <a:latin typeface="Calibri"/>
                <a:ea typeface="Calibri"/>
                <a:cs typeface="Calibri"/>
                <a:sym typeface="Calibri"/>
              </a:rPr>
              <a:t> </a:t>
            </a:r>
            <a:r>
              <a:rPr lang="es" sz="2400" b="0" i="0" u="none" strike="noStrike" cap="none">
                <a:solidFill>
                  <a:srgbClr val="18579B"/>
                </a:solidFill>
                <a:latin typeface="Calibri"/>
                <a:ea typeface="Calibri"/>
                <a:cs typeface="Calibri"/>
                <a:sym typeface="Calibri"/>
              </a:rPr>
              <a:t>"Dentro o fuera".</a:t>
            </a:r>
            <a:endParaRPr/>
          </a:p>
          <a:p>
            <a:pPr marL="0" marR="0" lvl="5" indent="0" algn="l" rtl="0">
              <a:lnSpc>
                <a:spcPct val="100000"/>
              </a:lnSpc>
              <a:spcBef>
                <a:spcPts val="0"/>
              </a:spcBef>
              <a:spcAft>
                <a:spcPts val="0"/>
              </a:spcAft>
              <a:buClr>
                <a:srgbClr val="18579B"/>
              </a:buClr>
              <a:buSzPts val="2400"/>
              <a:buFont typeface="Calibri"/>
              <a:buNone/>
            </a:pPr>
            <a:r>
              <a:rPr lang="es" sz="2400" b="1" i="0" u="none" strike="noStrike" cap="none">
                <a:solidFill>
                  <a:srgbClr val="18579B"/>
                </a:solidFill>
                <a:latin typeface="Calibri"/>
                <a:ea typeface="Calibri"/>
                <a:cs typeface="Calibri"/>
                <a:sym typeface="Calibri"/>
              </a:rPr>
              <a:t> </a:t>
            </a:r>
            <a:r>
              <a:rPr lang="es" sz="1600" b="1" i="0" u="none" strike="noStrike" cap="none">
                <a:solidFill>
                  <a:srgbClr val="18579B"/>
                </a:solidFill>
                <a:latin typeface="Calibri"/>
                <a:ea typeface="Calibri"/>
                <a:cs typeface="Calibri"/>
                <a:sym typeface="Calibri"/>
              </a:rPr>
              <a:t>         </a:t>
            </a:r>
            <a:r>
              <a:rPr lang="es" sz="2400" b="0" i="0" u="none" strike="noStrike" cap="none">
                <a:solidFill>
                  <a:srgbClr val="18579B"/>
                </a:solidFill>
                <a:latin typeface="Calibri"/>
                <a:ea typeface="Calibri"/>
                <a:cs typeface="Calibri"/>
                <a:sym typeface="Calibri"/>
              </a:rPr>
              <a:t>Nota: Excepción cuando</a:t>
            </a:r>
            <a:r>
              <a:rPr lang="es" sz="2400" b="1" i="0" u="none" strike="noStrike" cap="none">
                <a:solidFill>
                  <a:srgbClr val="FF0000"/>
                </a:solidFill>
                <a:latin typeface="Calibri"/>
                <a:ea typeface="Calibri"/>
                <a:cs typeface="Calibri"/>
                <a:sym typeface="Calibri"/>
              </a:rPr>
              <a:t> </a:t>
            </a:r>
            <a:r>
              <a:rPr lang="es" sz="2400" b="0" i="0" u="none" strike="noStrike" cap="none">
                <a:solidFill>
                  <a:srgbClr val="18579B"/>
                </a:solidFill>
                <a:latin typeface="Calibri"/>
                <a:ea typeface="Calibri"/>
                <a:cs typeface="Calibri"/>
                <a:sym typeface="Calibri"/>
              </a:rPr>
              <a:t>la </a:t>
            </a:r>
            <a:r>
              <a:rPr lang="es" sz="2400" b="0" i="1" u="none" strike="noStrike" cap="none">
                <a:solidFill>
                  <a:srgbClr val="FF0000"/>
                </a:solidFill>
                <a:latin typeface="Calibri"/>
                <a:ea typeface="Calibri"/>
                <a:cs typeface="Calibri"/>
                <a:sym typeface="Calibri"/>
              </a:rPr>
              <a:t>vista de un juez de línea fue bloqueada, </a:t>
            </a:r>
            <a:r>
              <a:rPr lang="es" sz="2400" b="0" i="0" u="none" strike="noStrike" cap="none">
                <a:solidFill>
                  <a:srgbClr val="18579B"/>
                </a:solidFill>
                <a:latin typeface="Calibri"/>
                <a:ea typeface="Calibri"/>
                <a:cs typeface="Calibri"/>
                <a:sym typeface="Calibri"/>
              </a:rPr>
              <a:t>puede hacer la llamada</a:t>
            </a:r>
            <a:r>
              <a:rPr lang="es" sz="2400" b="0" i="0" u="none" strike="noStrike" cap="none">
                <a:solidFill>
                  <a:srgbClr val="FF0000"/>
                </a:solidFill>
                <a:latin typeface="Calibri"/>
                <a:ea typeface="Calibri"/>
                <a:cs typeface="Calibri"/>
                <a:sym typeface="Calibri"/>
              </a:rPr>
              <a:t> </a:t>
            </a:r>
            <a:endParaRPr/>
          </a:p>
          <a:p>
            <a:pPr marL="0" marR="0" lvl="5" indent="0" algn="l" rtl="0">
              <a:lnSpc>
                <a:spcPct val="100000"/>
              </a:lnSpc>
              <a:spcBef>
                <a:spcPts val="0"/>
              </a:spcBef>
              <a:spcAft>
                <a:spcPts val="0"/>
              </a:spcAft>
              <a:buClr>
                <a:srgbClr val="FF0000"/>
              </a:buClr>
              <a:buSzPts val="2400"/>
              <a:buFont typeface="Calibri"/>
              <a:buNone/>
            </a:pPr>
            <a:r>
              <a:rPr lang="es" sz="2400" b="0" i="1" u="none" strike="noStrike" cap="none">
                <a:solidFill>
                  <a:srgbClr val="FF0000"/>
                </a:solidFill>
                <a:latin typeface="Calibri"/>
                <a:ea typeface="Calibri"/>
                <a:cs typeface="Calibri"/>
                <a:sym typeface="Calibri"/>
              </a:rPr>
              <a:t>inmediatamente</a:t>
            </a:r>
            <a:r>
              <a:rPr lang="es" sz="2400" b="0" i="0" u="none" strike="noStrike" cap="none">
                <a:solidFill>
                  <a:srgbClr val="FF0000"/>
                </a:solidFill>
                <a:latin typeface="Calibri"/>
                <a:ea typeface="Calibri"/>
                <a:cs typeface="Calibri"/>
                <a:sym typeface="Calibri"/>
              </a:rPr>
              <a:t> </a:t>
            </a:r>
            <a:r>
              <a:rPr lang="es" sz="2400" b="0" i="0" u="none" strike="noStrike" cap="none">
                <a:solidFill>
                  <a:srgbClr val="18579B"/>
                </a:solidFill>
                <a:latin typeface="Calibri"/>
                <a:ea typeface="Calibri"/>
                <a:cs typeface="Calibri"/>
                <a:sym typeface="Calibri"/>
              </a:rPr>
              <a:t>y</a:t>
            </a:r>
            <a:r>
              <a:rPr lang="es" sz="2400" b="0" i="0" u="none" strike="noStrike" cap="none">
                <a:solidFill>
                  <a:srgbClr val="FF0000"/>
                </a:solidFill>
                <a:latin typeface="Calibri"/>
                <a:ea typeface="Calibri"/>
                <a:cs typeface="Calibri"/>
                <a:sym typeface="Calibri"/>
              </a:rPr>
              <a:t> </a:t>
            </a:r>
            <a:r>
              <a:rPr lang="es" sz="2400" b="0" i="1" u="none" strike="noStrike" cap="none">
                <a:solidFill>
                  <a:srgbClr val="FF0000"/>
                </a:solidFill>
                <a:latin typeface="Calibri"/>
                <a:ea typeface="Calibri"/>
                <a:cs typeface="Calibri"/>
                <a:sym typeface="Calibri"/>
              </a:rPr>
              <a:t>sin apelación.</a:t>
            </a:r>
            <a:endParaRPr/>
          </a:p>
          <a:p>
            <a:pPr marL="0" marR="0" lvl="5" indent="0" algn="l" rtl="0">
              <a:lnSpc>
                <a:spcPct val="100000"/>
              </a:lnSpc>
              <a:spcBef>
                <a:spcPts val="0"/>
              </a:spcBef>
              <a:spcAft>
                <a:spcPts val="0"/>
              </a:spcAft>
              <a:buClr>
                <a:srgbClr val="18579B"/>
              </a:buClr>
              <a:buSzPts val="1200"/>
              <a:buFont typeface="Source Sans Pro"/>
              <a:buNone/>
            </a:pPr>
            <a:endParaRPr sz="1200" b="0" i="0" u="none" strike="noStrike" cap="none">
              <a:solidFill>
                <a:srgbClr val="18579B"/>
              </a:solidFill>
              <a:latin typeface="Calibri"/>
              <a:ea typeface="Calibri"/>
              <a:cs typeface="Calibri"/>
              <a:sym typeface="Calibri"/>
            </a:endParaRPr>
          </a:p>
          <a:p>
            <a:pPr marL="342900" marR="0" lvl="0" indent="-342900" algn="l" rtl="0">
              <a:lnSpc>
                <a:spcPct val="100000"/>
              </a:lnSpc>
              <a:spcBef>
                <a:spcPts val="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Si lo vio claramente, diga: </a:t>
            </a:r>
            <a:r>
              <a:rPr lang="es" sz="2400" b="1" i="1" u="none" strike="noStrike" cap="none">
                <a:solidFill>
                  <a:srgbClr val="FF0000"/>
                </a:solidFill>
                <a:latin typeface="Calibri"/>
                <a:ea typeface="Calibri"/>
                <a:cs typeface="Calibri"/>
                <a:sym typeface="Calibri"/>
              </a:rPr>
              <a:t>"La pelota estaba dentro/fuera" </a:t>
            </a:r>
            <a:r>
              <a:rPr lang="es" sz="2400" b="0" i="0" u="none" strike="noStrike" cap="none">
                <a:solidFill>
                  <a:srgbClr val="18579B"/>
                </a:solidFill>
                <a:latin typeface="Calibri"/>
                <a:ea typeface="Calibri"/>
                <a:cs typeface="Calibri"/>
                <a:sym typeface="Calibri"/>
              </a:rPr>
              <a:t>y </a:t>
            </a:r>
            <a:r>
              <a:rPr lang="es" sz="2400" b="1" i="1" u="none" strike="noStrike" cap="none">
                <a:solidFill>
                  <a:srgbClr val="FF0000"/>
                </a:solidFill>
                <a:latin typeface="Calibri"/>
                <a:ea typeface="Calibri"/>
                <a:cs typeface="Calibri"/>
                <a:sym typeface="Calibri"/>
              </a:rPr>
              <a:t>evite usar </a:t>
            </a:r>
            <a:r>
              <a:rPr lang="es" sz="2400" b="0" i="0" u="none" strike="noStrike" cap="none">
                <a:solidFill>
                  <a:srgbClr val="18579B"/>
                </a:solidFill>
                <a:latin typeface="Calibri"/>
                <a:ea typeface="Calibri"/>
                <a:cs typeface="Calibri"/>
                <a:sym typeface="Calibri"/>
              </a:rPr>
              <a:t>"Creo que la pelota estaba</a:t>
            </a:r>
            <a:endParaRPr/>
          </a:p>
          <a:p>
            <a:pPr marL="0" marR="0" lvl="0" indent="0" algn="l" rtl="0">
              <a:lnSpc>
                <a:spcPct val="100000"/>
              </a:lnSpc>
              <a:spcBef>
                <a:spcPts val="0"/>
              </a:spcBef>
              <a:spcAft>
                <a:spcPts val="0"/>
              </a:spcAft>
              <a:buClr>
                <a:srgbClr val="18579B"/>
              </a:buClr>
              <a:buSzPts val="2400"/>
              <a:buFont typeface="Calibri"/>
              <a:buNone/>
            </a:pPr>
            <a:r>
              <a:rPr lang="es" sz="2400" b="0" i="0" u="none" strike="noStrike" cap="none">
                <a:solidFill>
                  <a:srgbClr val="18579B"/>
                </a:solidFill>
                <a:latin typeface="Calibri"/>
                <a:ea typeface="Calibri"/>
                <a:cs typeface="Calibri"/>
                <a:sym typeface="Calibri"/>
              </a:rPr>
              <a:t>En fuera".</a:t>
            </a:r>
            <a:endParaRPr/>
          </a:p>
          <a:p>
            <a:pPr marL="0" marR="0" lvl="0" indent="0" algn="l" rtl="0">
              <a:lnSpc>
                <a:spcPct val="100000"/>
              </a:lnSpc>
              <a:spcBef>
                <a:spcPts val="0"/>
              </a:spcBef>
              <a:spcAft>
                <a:spcPts val="0"/>
              </a:spcAft>
              <a:buClr>
                <a:srgbClr val="18579B"/>
              </a:buClr>
              <a:buSzPts val="2400"/>
              <a:buFont typeface="Source Sans Pro"/>
              <a:buNone/>
            </a:pPr>
            <a:endParaRPr sz="24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Si </a:t>
            </a:r>
            <a:r>
              <a:rPr lang="es" sz="2400" b="1" i="1" u="none" strike="noStrike" cap="none">
                <a:solidFill>
                  <a:srgbClr val="FF0000"/>
                </a:solidFill>
                <a:latin typeface="Calibri"/>
                <a:ea typeface="Calibri"/>
                <a:cs typeface="Calibri"/>
                <a:sym typeface="Calibri"/>
              </a:rPr>
              <a:t>no lo vio claramente </a:t>
            </a:r>
            <a:r>
              <a:rPr lang="es" sz="2400" b="0" i="0" u="none" strike="noStrike" cap="none">
                <a:solidFill>
                  <a:srgbClr val="18579B"/>
                </a:solidFill>
                <a:latin typeface="Calibri"/>
                <a:ea typeface="Calibri"/>
                <a:cs typeface="Calibri"/>
                <a:sym typeface="Calibri"/>
              </a:rPr>
              <a:t>, diga </a:t>
            </a:r>
            <a:r>
              <a:rPr lang="es" sz="2400" b="1" i="0" u="none" strike="noStrike" cap="none">
                <a:solidFill>
                  <a:srgbClr val="FF0000"/>
                </a:solidFill>
                <a:latin typeface="Calibri"/>
                <a:ea typeface="Calibri"/>
                <a:cs typeface="Calibri"/>
                <a:sym typeface="Calibri"/>
              </a:rPr>
              <a:t>“Por regla, la llamada se mantiene” </a:t>
            </a:r>
            <a:r>
              <a:rPr lang="es" sz="2400" b="1" i="0" u="none" strike="noStrike" cap="none">
                <a:solidFill>
                  <a:srgbClr val="18579B"/>
                </a:solidFill>
                <a:latin typeface="Calibri"/>
                <a:ea typeface="Calibri"/>
                <a:cs typeface="Calibri"/>
                <a:sym typeface="Calibri"/>
              </a:rPr>
              <a:t>.</a:t>
            </a:r>
            <a:endParaRPr/>
          </a:p>
          <a:p>
            <a:pPr marL="0" marR="0" lvl="0" indent="0" algn="l" rtl="0">
              <a:lnSpc>
                <a:spcPct val="100000"/>
              </a:lnSpc>
              <a:spcBef>
                <a:spcPts val="0"/>
              </a:spcBef>
              <a:spcAft>
                <a:spcPts val="0"/>
              </a:spcAft>
              <a:buClr>
                <a:srgbClr val="18579B"/>
              </a:buClr>
              <a:buSzPts val="2400"/>
              <a:buFont typeface="Source Sans Pro"/>
              <a:buNone/>
            </a:pPr>
            <a:endParaRPr sz="24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FF0000"/>
              </a:buClr>
              <a:buSzPts val="2400"/>
              <a:buFont typeface="Arial"/>
              <a:buChar char="•"/>
            </a:pPr>
            <a:r>
              <a:rPr lang="es" sz="2400" b="1" i="1" u="none" strike="noStrike" cap="none">
                <a:solidFill>
                  <a:srgbClr val="FF0000"/>
                </a:solidFill>
                <a:latin typeface="Calibri"/>
                <a:ea typeface="Calibri"/>
                <a:cs typeface="Calibri"/>
                <a:sym typeface="Calibri"/>
              </a:rPr>
              <a:t>No </a:t>
            </a:r>
            <a:r>
              <a:rPr lang="es" sz="2400" b="0" i="0" u="none" strike="noStrike" cap="none">
                <a:solidFill>
                  <a:srgbClr val="FF0000"/>
                </a:solidFill>
                <a:latin typeface="Calibri"/>
                <a:ea typeface="Calibri"/>
                <a:cs typeface="Calibri"/>
                <a:sym typeface="Calibri"/>
              </a:rPr>
              <a:t>anule </a:t>
            </a:r>
            <a:r>
              <a:rPr lang="es" sz="2400" b="0" i="0" u="none" strike="noStrike" cap="none">
                <a:solidFill>
                  <a:srgbClr val="18579B"/>
                </a:solidFill>
                <a:latin typeface="Calibri"/>
                <a:ea typeface="Calibri"/>
                <a:cs typeface="Calibri"/>
                <a:sym typeface="Calibri"/>
              </a:rPr>
              <a:t>una llamada de línea a menos que esté </a:t>
            </a:r>
            <a:r>
              <a:rPr lang="es" sz="2400" b="1" i="1" u="none" strike="noStrike" cap="none">
                <a:solidFill>
                  <a:srgbClr val="FF0000"/>
                </a:solidFill>
                <a:latin typeface="Calibri"/>
                <a:ea typeface="Calibri"/>
                <a:cs typeface="Calibri"/>
                <a:sym typeface="Calibri"/>
              </a:rPr>
              <a:t>absolutamente seguro de </a:t>
            </a:r>
            <a:r>
              <a:rPr lang="es" sz="2400" b="0" i="0" u="none" strike="noStrike" cap="none">
                <a:solidFill>
                  <a:srgbClr val="18579B"/>
                </a:solidFill>
                <a:latin typeface="Calibri"/>
                <a:ea typeface="Calibri"/>
                <a:cs typeface="Calibri"/>
                <a:sym typeface="Calibri"/>
              </a:rPr>
              <a:t>que la llamada del jugador </a:t>
            </a:r>
            <a:r>
              <a:rPr lang="es" sz="2400" b="0" i="0" u="none" strike="noStrike" cap="none">
                <a:solidFill>
                  <a:srgbClr val="FF0000"/>
                </a:solidFill>
                <a:latin typeface="Calibri"/>
                <a:ea typeface="Calibri"/>
                <a:cs typeface="Calibri"/>
                <a:sym typeface="Calibri"/>
              </a:rPr>
              <a:t>fue incorrecta</a:t>
            </a:r>
            <a:endParaRPr/>
          </a:p>
        </p:txBody>
      </p:sp>
      <p:sp>
        <p:nvSpPr>
          <p:cNvPr id="1582" name="Google Shape;1582;p20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202</a:t>
            </a:fld>
            <a:endParaRPr/>
          </a:p>
        </p:txBody>
      </p:sp>
    </p:spTree>
    <p:extLst>
      <p:ext uri="{BB962C8B-B14F-4D97-AF65-F5344CB8AC3E}">
        <p14:creationId xmlns:p14="http://schemas.microsoft.com/office/powerpoint/2010/main" val="3372478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203"/>
          <p:cNvSpPr txBox="1"/>
          <p:nvPr/>
        </p:nvSpPr>
        <p:spPr>
          <a:xfrm>
            <a:off x="835709" y="148046"/>
            <a:ext cx="10902164" cy="769441"/>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ACCIONES DE APELACIÓN DE LLAMADA DE LÍNEA</a:t>
            </a:r>
            <a:endParaRPr/>
          </a:p>
        </p:txBody>
      </p:sp>
      <p:sp>
        <p:nvSpPr>
          <p:cNvPr id="1588" name="Google Shape;1588;p203"/>
          <p:cNvSpPr txBox="1"/>
          <p:nvPr/>
        </p:nvSpPr>
        <p:spPr>
          <a:xfrm>
            <a:off x="1157505" y="4910111"/>
            <a:ext cx="10258576" cy="64632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s" sz="1800" b="0" i="1" u="none" strike="noStrike" cap="none">
                <a:solidFill>
                  <a:srgbClr val="FF0000"/>
                </a:solidFill>
                <a:latin typeface="Source Sans Pro"/>
                <a:ea typeface="Source Sans Pro"/>
                <a:cs typeface="Source Sans Pro"/>
                <a:sym typeface="Source Sans Pro"/>
              </a:rPr>
              <a:t>*Nota: Se produce un error de arbitraje cuando se anula o anula la decisión de "fuera" de un árbitro o jugador.</a:t>
            </a:r>
            <a:endParaRPr/>
          </a:p>
          <a:p>
            <a:pPr marL="0" marR="0" lvl="0" indent="0" algn="ctr" rtl="0">
              <a:lnSpc>
                <a:spcPct val="100000"/>
              </a:lnSpc>
              <a:spcBef>
                <a:spcPts val="0"/>
              </a:spcBef>
              <a:spcAft>
                <a:spcPts val="0"/>
              </a:spcAft>
              <a:buClr>
                <a:srgbClr val="FF0000"/>
              </a:buClr>
              <a:buSzPts val="1800"/>
              <a:buFont typeface="Source Sans Pro"/>
              <a:buNone/>
            </a:pPr>
            <a:r>
              <a:rPr lang="es" sz="1800" b="0" i="1" u="none" strike="noStrike" cap="none">
                <a:solidFill>
                  <a:srgbClr val="FF0000"/>
                </a:solidFill>
                <a:latin typeface="Source Sans Pro"/>
                <a:ea typeface="Source Sans Pro"/>
                <a:cs typeface="Source Sans Pro"/>
                <a:sym typeface="Source Sans Pro"/>
              </a:rPr>
              <a:t>dando como resultado que el oponente tenga la oportunidad de repetir la jugada.</a:t>
            </a:r>
            <a:endParaRPr/>
          </a:p>
        </p:txBody>
      </p:sp>
      <p:pic>
        <p:nvPicPr>
          <p:cNvPr id="1589" name="Google Shape;1589;p203"/>
          <p:cNvPicPr preferRelativeResize="0"/>
          <p:nvPr/>
        </p:nvPicPr>
        <p:blipFill rotWithShape="1">
          <a:blip r:embed="rId3">
            <a:alphaModFix/>
          </a:blip>
          <a:srcRect/>
          <a:stretch/>
        </p:blipFill>
        <p:spPr>
          <a:xfrm>
            <a:off x="1318635" y="1301560"/>
            <a:ext cx="9732541" cy="3079918"/>
          </a:xfrm>
          <a:prstGeom prst="rect">
            <a:avLst/>
          </a:prstGeom>
          <a:noFill/>
          <a:ln>
            <a:noFill/>
          </a:ln>
        </p:spPr>
      </p:pic>
      <p:sp>
        <p:nvSpPr>
          <p:cNvPr id="1590" name="Google Shape;1590;p20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203</a:t>
            </a:fld>
            <a:endParaRPr/>
          </a:p>
        </p:txBody>
      </p:sp>
    </p:spTree>
    <p:extLst>
      <p:ext uri="{BB962C8B-B14F-4D97-AF65-F5344CB8AC3E}">
        <p14:creationId xmlns:p14="http://schemas.microsoft.com/office/powerpoint/2010/main" val="16937439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04"/>
          <p:cNvSpPr txBox="1"/>
          <p:nvPr/>
        </p:nvSpPr>
        <p:spPr>
          <a:xfrm>
            <a:off x="1219200" y="35719"/>
            <a:ext cx="9829800" cy="661719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Preguntas sobre la partitura llamada</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1" i="0" u="none" strike="noStrike" cap="none">
                <a:solidFill>
                  <a:srgbClr val="18579B"/>
                </a:solidFill>
                <a:latin typeface="Calibri"/>
                <a:ea typeface="Calibri"/>
                <a:cs typeface="Calibri"/>
                <a:sym typeface="Calibri"/>
              </a:rPr>
              <a:t>Antes de servir la pelota </a:t>
            </a:r>
            <a:r>
              <a:rPr lang="es" sz="2800" b="0" i="0" u="none" strike="noStrike" cap="none">
                <a:solidFill>
                  <a:srgbClr val="18579B"/>
                </a:solidFill>
                <a:latin typeface="Calibri"/>
                <a:ea typeface="Calibri"/>
                <a:cs typeface="Calibri"/>
                <a:sym typeface="Calibri"/>
              </a:rPr>
              <a:t>, </a:t>
            </a:r>
            <a:r>
              <a:rPr lang="es" sz="2800" b="0" i="0" u="none" strike="noStrike" cap="none">
                <a:solidFill>
                  <a:srgbClr val="FF0000"/>
                </a:solidFill>
                <a:latin typeface="Calibri"/>
                <a:ea typeface="Calibri"/>
                <a:cs typeface="Calibri"/>
                <a:sym typeface="Calibri"/>
              </a:rPr>
              <a:t>todas las preguntas deben ser contestadas </a:t>
            </a:r>
            <a:r>
              <a:rPr lang="es" sz="2800" b="0" i="0" u="none" strike="noStrike" cap="none">
                <a:solidFill>
                  <a:srgbClr val="18579B"/>
                </a:solidFill>
                <a:latin typeface="Calibri"/>
                <a:ea typeface="Calibri"/>
                <a:cs typeface="Calibri"/>
                <a:sym typeface="Calibri"/>
              </a:rPr>
              <a:t>. Detenga el juego dando </a:t>
            </a:r>
            <a:r>
              <a:rPr lang="es" sz="2800" b="0" i="0" u="none" strike="noStrike" cap="none">
                <a:solidFill>
                  <a:srgbClr val="FF0000"/>
                </a:solidFill>
                <a:latin typeface="Calibri"/>
                <a:ea typeface="Calibri"/>
                <a:cs typeface="Calibri"/>
                <a:sym typeface="Calibri"/>
              </a:rPr>
              <a:t>un paso adelante y levantando la mano </a:t>
            </a:r>
            <a:r>
              <a:rPr lang="es" sz="2800" b="0" i="0" u="none" strike="noStrike" cap="none">
                <a:solidFill>
                  <a:srgbClr val="18579B"/>
                </a:solidFill>
                <a:latin typeface="Calibri"/>
                <a:ea typeface="Calibri"/>
                <a:cs typeface="Calibri"/>
                <a:sym typeface="Calibri"/>
              </a:rPr>
              <a:t>, verifique el puntaje y luego </a:t>
            </a:r>
            <a:r>
              <a:rPr lang="es" sz="2800" b="0" i="0" u="none" strike="noStrike" cap="none">
                <a:solidFill>
                  <a:srgbClr val="FF0000"/>
                </a:solidFill>
                <a:latin typeface="Calibri"/>
                <a:ea typeface="Calibri"/>
                <a:cs typeface="Calibri"/>
                <a:sym typeface="Calibri"/>
              </a:rPr>
              <a:t>recupere el puntaje </a:t>
            </a:r>
            <a:r>
              <a:rPr lang="es" sz="2800" b="0" i="0" u="none" strike="noStrike" cap="none">
                <a:solidFill>
                  <a:srgbClr val="18579B"/>
                </a:solidFill>
                <a:latin typeface="Calibri"/>
                <a:ea typeface="Calibri"/>
                <a:cs typeface="Calibri"/>
                <a:sym typeface="Calibri"/>
              </a:rPr>
              <a:t>.</a:t>
            </a:r>
            <a:endParaRPr/>
          </a:p>
          <a:p>
            <a:pPr marL="0" marR="0" lvl="0" indent="0" algn="l" rtl="0">
              <a:lnSpc>
                <a:spcPct val="100000"/>
              </a:lnSpc>
              <a:spcBef>
                <a:spcPts val="0"/>
              </a:spcBef>
              <a:spcAft>
                <a:spcPts val="0"/>
              </a:spcAft>
              <a:buClr>
                <a:srgbClr val="000000"/>
              </a:buClr>
              <a:buSzPts val="2800"/>
              <a:buFont typeface="Source Sans Pro"/>
              <a:buNone/>
            </a:pPr>
            <a:endParaRPr sz="28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1" i="0" u="none" strike="noStrike" cap="none">
                <a:solidFill>
                  <a:srgbClr val="18579B"/>
                </a:solidFill>
                <a:latin typeface="Calibri"/>
                <a:ea typeface="Calibri"/>
                <a:cs typeface="Calibri"/>
                <a:sym typeface="Calibri"/>
              </a:rPr>
              <a:t>Después de realizar el servicio y </a:t>
            </a:r>
            <a:r>
              <a:rPr lang="es" sz="2800" b="1" i="0" u="none" strike="noStrike" cap="none">
                <a:solidFill>
                  <a:srgbClr val="FF0000"/>
                </a:solidFill>
                <a:latin typeface="Calibri"/>
                <a:ea typeface="Calibri"/>
                <a:cs typeface="Calibri"/>
                <a:sym typeface="Calibri"/>
              </a:rPr>
              <a:t>antes de la devolución del servicio:</a:t>
            </a:r>
            <a:endParaRPr sz="2800" b="0" i="0" u="none" strike="noStrike" cap="none">
              <a:solidFill>
                <a:srgbClr val="FF0000"/>
              </a:solidFill>
              <a:latin typeface="Calibri"/>
              <a:ea typeface="Calibri"/>
              <a:cs typeface="Calibri"/>
              <a:sym typeface="Calibri"/>
            </a:endParaRPr>
          </a:p>
          <a:p>
            <a:pPr marL="1339850" marR="0" lvl="3" indent="-620713" algn="l" rtl="0">
              <a:lnSpc>
                <a:spcPct val="100000"/>
              </a:lnSpc>
              <a:spcBef>
                <a:spcPts val="0"/>
              </a:spcBef>
              <a:spcAft>
                <a:spcPts val="0"/>
              </a:spcAft>
              <a:buClr>
                <a:srgbClr val="18579B"/>
              </a:buClr>
              <a:buSzPts val="2800"/>
              <a:buFont typeface="Courier New"/>
              <a:buChar char="o"/>
            </a:pPr>
            <a:r>
              <a:rPr lang="es" sz="2800" b="0" i="0" u="none" strike="noStrike" cap="none">
                <a:solidFill>
                  <a:srgbClr val="18579B"/>
                </a:solidFill>
                <a:latin typeface="Calibri"/>
                <a:ea typeface="Calibri"/>
                <a:cs typeface="Calibri"/>
                <a:sym typeface="Calibri"/>
              </a:rPr>
              <a:t>Cualquier jugador puede </a:t>
            </a:r>
            <a:r>
              <a:rPr lang="es" sz="2800" b="0" i="0" u="none" strike="noStrike" cap="none">
                <a:solidFill>
                  <a:srgbClr val="FF0000"/>
                </a:solidFill>
                <a:latin typeface="Calibri"/>
                <a:ea typeface="Calibri"/>
                <a:cs typeface="Calibri"/>
                <a:sym typeface="Calibri"/>
              </a:rPr>
              <a:t>detener el juego </a:t>
            </a:r>
            <a:r>
              <a:rPr lang="es" sz="2800" b="0" i="0" u="none" strike="noStrike" cap="none">
                <a:solidFill>
                  <a:srgbClr val="18579B"/>
                </a:solidFill>
                <a:latin typeface="Calibri"/>
                <a:ea typeface="Calibri"/>
                <a:cs typeface="Calibri"/>
                <a:sym typeface="Calibri"/>
              </a:rPr>
              <a:t>para corregir la puntuación.</a:t>
            </a:r>
            <a:endParaRPr/>
          </a:p>
          <a:p>
            <a:pPr marL="1339850" marR="0" lvl="3" indent="-620713" algn="l" rtl="0">
              <a:lnSpc>
                <a:spcPct val="100000"/>
              </a:lnSpc>
              <a:spcBef>
                <a:spcPts val="0"/>
              </a:spcBef>
              <a:spcAft>
                <a:spcPts val="0"/>
              </a:spcAft>
              <a:buClr>
                <a:srgbClr val="18579B"/>
              </a:buClr>
              <a:buSzPts val="2800"/>
              <a:buFont typeface="Courier New"/>
              <a:buChar char="o"/>
            </a:pPr>
            <a:r>
              <a:rPr lang="es" sz="2800" b="0" i="0" u="none" strike="noStrike" cap="none">
                <a:solidFill>
                  <a:srgbClr val="18579B"/>
                </a:solidFill>
                <a:latin typeface="Calibri"/>
                <a:ea typeface="Calibri"/>
                <a:cs typeface="Calibri"/>
                <a:sym typeface="Calibri"/>
              </a:rPr>
              <a:t>El juego continúa hasta el </a:t>
            </a:r>
            <a:r>
              <a:rPr lang="es" sz="2800" b="0" i="0" u="none" strike="noStrike" cap="none">
                <a:solidFill>
                  <a:srgbClr val="FF0000"/>
                </a:solidFill>
                <a:latin typeface="Calibri"/>
                <a:ea typeface="Calibri"/>
                <a:cs typeface="Calibri"/>
                <a:sym typeface="Calibri"/>
              </a:rPr>
              <a:t>final de la jugada.</a:t>
            </a:r>
            <a:endParaRPr/>
          </a:p>
          <a:p>
            <a:pPr marL="1339850" marR="0" lvl="3" indent="-620713" algn="l" rtl="0">
              <a:lnSpc>
                <a:spcPct val="100000"/>
              </a:lnSpc>
              <a:spcBef>
                <a:spcPts val="0"/>
              </a:spcBef>
              <a:spcAft>
                <a:spcPts val="0"/>
              </a:spcAft>
              <a:buClr>
                <a:srgbClr val="FF0000"/>
              </a:buClr>
              <a:buSzPts val="2800"/>
              <a:buFont typeface="Courier New"/>
              <a:buChar char="o"/>
            </a:pPr>
            <a:r>
              <a:rPr lang="es" sz="2800" b="0" i="0" u="none" strike="noStrike" cap="none">
                <a:solidFill>
                  <a:srgbClr val="FF0000"/>
                </a:solidFill>
                <a:latin typeface="Calibri"/>
                <a:ea typeface="Calibri"/>
                <a:cs typeface="Calibri"/>
                <a:sym typeface="Calibri"/>
              </a:rPr>
              <a:t>Cualquier corrección </a:t>
            </a:r>
            <a:r>
              <a:rPr lang="es" sz="2800" b="0" i="0" u="none" strike="noStrike" cap="none">
                <a:solidFill>
                  <a:srgbClr val="18579B"/>
                </a:solidFill>
                <a:latin typeface="Calibri"/>
                <a:ea typeface="Calibri"/>
                <a:cs typeface="Calibri"/>
                <a:sym typeface="Calibri"/>
              </a:rPr>
              <a:t>se realiza antes del </a:t>
            </a:r>
            <a:r>
              <a:rPr lang="es" sz="2800" b="0" i="0" u="none" strike="noStrike" cap="none">
                <a:solidFill>
                  <a:srgbClr val="FF0000"/>
                </a:solidFill>
                <a:latin typeface="Calibri"/>
                <a:ea typeface="Calibri"/>
                <a:cs typeface="Calibri"/>
                <a:sym typeface="Calibri"/>
              </a:rPr>
              <a:t>siguiente servicio.</a:t>
            </a:r>
            <a:endParaRPr/>
          </a:p>
          <a:p>
            <a:pPr marL="1339850" marR="0" lvl="3" indent="-620713" algn="l" rtl="0">
              <a:lnSpc>
                <a:spcPct val="100000"/>
              </a:lnSpc>
              <a:spcBef>
                <a:spcPts val="0"/>
              </a:spcBef>
              <a:spcAft>
                <a:spcPts val="0"/>
              </a:spcAft>
              <a:buClr>
                <a:srgbClr val="18579B"/>
              </a:buClr>
              <a:buSzPts val="2800"/>
              <a:buFont typeface="Courier New"/>
              <a:buChar char="o"/>
            </a:pPr>
            <a:r>
              <a:rPr lang="es" sz="2800" b="0" i="0" u="none" strike="noStrike" cap="none">
                <a:solidFill>
                  <a:srgbClr val="FF0000"/>
                </a:solidFill>
                <a:latin typeface="Calibri"/>
                <a:ea typeface="Calibri"/>
                <a:cs typeface="Calibri"/>
                <a:sym typeface="Calibri"/>
              </a:rPr>
              <a:t>Se deben ignorar </a:t>
            </a:r>
            <a:endParaRPr/>
          </a:p>
          <a:p>
            <a:pPr marL="1339850" marR="0" lvl="3" indent="-620713" algn="l" rtl="0">
              <a:lnSpc>
                <a:spcPct val="100000"/>
              </a:lnSpc>
              <a:spcBef>
                <a:spcPts val="0"/>
              </a:spcBef>
              <a:spcAft>
                <a:spcPts val="0"/>
              </a:spcAft>
              <a:buClr>
                <a:srgbClr val="18579B"/>
              </a:buClr>
              <a:buSzPts val="2800"/>
              <a:buFont typeface="Courier New"/>
              <a:buChar char="o"/>
            </a:pPr>
            <a:r>
              <a:rPr lang="es" sz="2800" b="0" i="0" u="none" strike="noStrike" cap="none">
                <a:solidFill>
                  <a:srgbClr val="18579B"/>
                </a:solidFill>
                <a:latin typeface="Calibri"/>
                <a:ea typeface="Calibri"/>
                <a:cs typeface="Calibri"/>
                <a:sym typeface="Calibri"/>
              </a:rPr>
              <a:t>Un </a:t>
            </a:r>
            <a:r>
              <a:rPr lang="es" sz="2800" b="0" i="0" u="none" strike="noStrike" cap="none">
                <a:solidFill>
                  <a:srgbClr val="FF0000"/>
                </a:solidFill>
                <a:latin typeface="Calibri"/>
                <a:ea typeface="Calibri"/>
                <a:cs typeface="Calibri"/>
                <a:sym typeface="Calibri"/>
              </a:rPr>
              <a:t>jugador que detiene el juego </a:t>
            </a:r>
            <a:r>
              <a:rPr lang="es" sz="2800" b="0" i="0" u="none" strike="noStrike" cap="none">
                <a:solidFill>
                  <a:srgbClr val="18579B"/>
                </a:solidFill>
                <a:latin typeface="Calibri"/>
                <a:ea typeface="Calibri"/>
                <a:cs typeface="Calibri"/>
                <a:sym typeface="Calibri"/>
              </a:rPr>
              <a:t>para cuestionar el marcador ha </a:t>
            </a:r>
            <a:r>
              <a:rPr lang="es" sz="2800" b="0" i="0" u="none" strike="noStrike" cap="none">
                <a:solidFill>
                  <a:srgbClr val="FF0000"/>
                </a:solidFill>
                <a:latin typeface="Calibri"/>
                <a:ea typeface="Calibri"/>
                <a:cs typeface="Calibri"/>
                <a:sym typeface="Calibri"/>
              </a:rPr>
              <a:t>cometido una falta </a:t>
            </a:r>
            <a:r>
              <a:rPr lang="es" sz="2800" b="0" i="0" u="none" strike="noStrike" cap="none">
                <a:solidFill>
                  <a:srgbClr val="18579B"/>
                </a:solidFill>
                <a:latin typeface="Calibri"/>
                <a:ea typeface="Calibri"/>
                <a:cs typeface="Calibri"/>
                <a:sym typeface="Calibri"/>
              </a:rPr>
              <a:t>y </a:t>
            </a:r>
            <a:r>
              <a:rPr lang="es" sz="2800" b="0" i="0" u="none" strike="noStrike" cap="none">
                <a:solidFill>
                  <a:srgbClr val="FF0000"/>
                </a:solidFill>
                <a:latin typeface="Calibri"/>
                <a:ea typeface="Calibri"/>
                <a:cs typeface="Calibri"/>
                <a:sym typeface="Calibri"/>
              </a:rPr>
              <a:t>pierde la jugada.</a:t>
            </a:r>
            <a:endParaRPr sz="2000" b="0" i="0" u="none" strike="noStrike" cap="none">
              <a:solidFill>
                <a:srgbClr val="FF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a:solidFill>
                <a:srgbClr val="000000"/>
              </a:solidFill>
              <a:latin typeface="Calibri"/>
              <a:ea typeface="Calibri"/>
              <a:cs typeface="Calibri"/>
              <a:sym typeface="Calibri"/>
            </a:endParaRPr>
          </a:p>
        </p:txBody>
      </p:sp>
      <p:sp>
        <p:nvSpPr>
          <p:cNvPr id="1596" name="Google Shape;1596;p20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204</a:t>
            </a:fld>
            <a:endParaRPr/>
          </a:p>
        </p:txBody>
      </p:sp>
    </p:spTree>
    <p:extLst>
      <p:ext uri="{BB962C8B-B14F-4D97-AF65-F5344CB8AC3E}">
        <p14:creationId xmlns:p14="http://schemas.microsoft.com/office/powerpoint/2010/main" val="34292769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205"/>
          <p:cNvSpPr txBox="1"/>
          <p:nvPr/>
        </p:nvSpPr>
        <p:spPr>
          <a:xfrm>
            <a:off x="1244838" y="0"/>
            <a:ext cx="9829800" cy="63709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Preguntas sobre la partitura llamada </a:t>
            </a:r>
            <a:r>
              <a:rPr lang="es" sz="2400" b="1" i="1" u="none" strike="noStrike" cap="none">
                <a:solidFill>
                  <a:srgbClr val="18579B"/>
                </a:solidFill>
                <a:latin typeface="Calibri"/>
                <a:ea typeface="Calibri"/>
                <a:cs typeface="Calibri"/>
                <a:sym typeface="Calibri"/>
              </a:rPr>
              <a:t>(continuación)</a:t>
            </a:r>
            <a:endParaRPr/>
          </a:p>
          <a:p>
            <a:pPr marL="0" marR="0" lvl="0" indent="0" algn="ctr" rtl="0">
              <a:lnSpc>
                <a:spcPct val="100000"/>
              </a:lnSpc>
              <a:spcBef>
                <a:spcPts val="0"/>
              </a:spcBef>
              <a:spcAft>
                <a:spcPts val="0"/>
              </a:spcAft>
              <a:buClr>
                <a:srgbClr val="18579B"/>
              </a:buClr>
              <a:buSzPts val="1000"/>
              <a:buFont typeface="Source Sans Pro"/>
              <a:buNone/>
            </a:pPr>
            <a:endParaRPr sz="1000" b="1" i="0"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200"/>
              <a:buFont typeface="Calibri"/>
              <a:buNone/>
            </a:pPr>
            <a:r>
              <a:rPr lang="es" sz="3200" b="0" i="1" u="none" strike="noStrike" cap="none">
                <a:solidFill>
                  <a:srgbClr val="18579B"/>
                </a:solidFill>
                <a:latin typeface="Calibri"/>
                <a:ea typeface="Calibri"/>
                <a:cs typeface="Calibri"/>
                <a:sym typeface="Calibri"/>
              </a:rPr>
              <a:t>Responder a las preguntas de los jugadores después de que se anuncia el marcador, pero ANTES de que se saque (golpee) la pelota: levante la mano, entre en la cancha y diga:</a:t>
            </a:r>
            <a:endParaRPr/>
          </a:p>
          <a:p>
            <a:pPr marL="0" marR="0" lvl="0" indent="0" algn="l" rtl="0">
              <a:lnSpc>
                <a:spcPct val="100000"/>
              </a:lnSpc>
              <a:spcBef>
                <a:spcPts val="0"/>
              </a:spcBef>
              <a:spcAft>
                <a:spcPts val="0"/>
              </a:spcAft>
              <a:buClr>
                <a:srgbClr val="000000"/>
              </a:buClr>
              <a:buSzPts val="1000"/>
              <a:buFont typeface="Source Sans Pro"/>
              <a:buNone/>
            </a:pPr>
            <a:endParaRPr sz="1000" b="0" i="0" u="none" strike="noStrike" cap="none">
              <a:solidFill>
                <a:srgbClr val="18579B"/>
              </a:solidFill>
              <a:latin typeface="Calibri"/>
              <a:ea typeface="Calibri"/>
              <a:cs typeface="Calibri"/>
              <a:sym typeface="Calibri"/>
            </a:endParaRPr>
          </a:p>
          <a:p>
            <a:pPr marL="342900" marR="0" lvl="0" indent="-342900" algn="l" rtl="0">
              <a:lnSpc>
                <a:spcPct val="100000"/>
              </a:lnSpc>
              <a:spcBef>
                <a:spcPts val="0"/>
              </a:spcBef>
              <a:spcAft>
                <a:spcPts val="0"/>
              </a:spcAft>
              <a:buClr>
                <a:srgbClr val="FF0000"/>
              </a:buClr>
              <a:buSzPts val="3200"/>
              <a:buFont typeface="Noto Sans Symbols"/>
              <a:buChar char="∙"/>
            </a:pPr>
            <a:r>
              <a:rPr lang="es" sz="3200" b="0" i="0" u="none" strike="noStrike" cap="none">
                <a:solidFill>
                  <a:srgbClr val="FF0000"/>
                </a:solidFill>
                <a:latin typeface="Calibri"/>
                <a:ea typeface="Calibri"/>
                <a:cs typeface="Calibri"/>
                <a:sym typeface="Calibri"/>
              </a:rPr>
              <a:t>"Recordaré la partitura".</a:t>
            </a:r>
            <a:endParaRPr/>
          </a:p>
          <a:p>
            <a:pPr marL="742950" marR="0" lvl="1" indent="-285750" algn="l" rtl="0">
              <a:lnSpc>
                <a:spcPct val="100000"/>
              </a:lnSpc>
              <a:spcBef>
                <a:spcPts val="0"/>
              </a:spcBef>
              <a:spcAft>
                <a:spcPts val="0"/>
              </a:spcAft>
              <a:buClr>
                <a:srgbClr val="FF0000"/>
              </a:buClr>
              <a:buSzPts val="3200"/>
              <a:buFont typeface="Courier New"/>
              <a:buChar char="o"/>
            </a:pPr>
            <a:r>
              <a:rPr lang="es" sz="3200" b="0" i="0" u="none" strike="noStrike" cap="none">
                <a:solidFill>
                  <a:srgbClr val="FF0000"/>
                </a:solidFill>
                <a:latin typeface="Calibri"/>
                <a:ea typeface="Calibri"/>
                <a:cs typeface="Calibri"/>
                <a:sym typeface="Calibri"/>
              </a:rPr>
              <a:t>¡MIRA </a:t>
            </a:r>
            <a:r>
              <a:rPr lang="es" sz="3200" b="0" i="0" u="none" strike="noStrike" cap="none">
                <a:solidFill>
                  <a:srgbClr val="18579B"/>
                </a:solidFill>
                <a:latin typeface="Calibri"/>
                <a:ea typeface="Calibri"/>
                <a:cs typeface="Calibri"/>
                <a:sym typeface="Calibri"/>
              </a:rPr>
              <a:t>tu hoja de puntaje </a:t>
            </a:r>
            <a:r>
              <a:rPr lang="es" sz="3200" b="0" i="0" u="none" strike="noStrike" cap="none">
                <a:solidFill>
                  <a:srgbClr val="FF0000"/>
                </a:solidFill>
                <a:latin typeface="Calibri"/>
                <a:ea typeface="Calibri"/>
                <a:cs typeface="Calibri"/>
                <a:sym typeface="Calibri"/>
              </a:rPr>
              <a:t>ANTES de responder </a:t>
            </a:r>
            <a:r>
              <a:rPr lang="es" sz="3200" b="0" i="0" u="none" strike="noStrike" cap="none">
                <a:solidFill>
                  <a:srgbClr val="18579B"/>
                </a:solidFill>
                <a:latin typeface="Calibri"/>
                <a:ea typeface="Calibri"/>
                <a:cs typeface="Calibri"/>
                <a:sym typeface="Calibri"/>
              </a:rPr>
              <a:t>la pregunta!</a:t>
            </a:r>
            <a:endParaRPr/>
          </a:p>
          <a:p>
            <a:pPr marL="742950" marR="0" lvl="1" indent="-285750" algn="l" rtl="0">
              <a:lnSpc>
                <a:spcPct val="100000"/>
              </a:lnSpc>
              <a:spcBef>
                <a:spcPts val="0"/>
              </a:spcBef>
              <a:spcAft>
                <a:spcPts val="0"/>
              </a:spcAft>
              <a:buClr>
                <a:srgbClr val="FF0000"/>
              </a:buClr>
              <a:buSzPts val="3200"/>
              <a:buFont typeface="Courier New"/>
              <a:buChar char="o"/>
            </a:pPr>
            <a:r>
              <a:rPr lang="es" sz="3200" b="0" i="0" u="none" strike="noStrike" cap="none">
                <a:solidFill>
                  <a:srgbClr val="FF0000"/>
                </a:solidFill>
                <a:latin typeface="Calibri"/>
                <a:ea typeface="Calibri"/>
                <a:cs typeface="Calibri"/>
                <a:sym typeface="Calibri"/>
              </a:rPr>
              <a:t>Después de responder </a:t>
            </a:r>
            <a:r>
              <a:rPr lang="es" sz="3200" b="0" i="0" u="none" strike="noStrike" cap="none">
                <a:solidFill>
                  <a:srgbClr val="18579B"/>
                </a:solidFill>
                <a:latin typeface="Calibri"/>
                <a:ea typeface="Calibri"/>
                <a:cs typeface="Calibri"/>
                <a:sym typeface="Calibri"/>
              </a:rPr>
              <a:t>todas las preguntas, </a:t>
            </a:r>
            <a:r>
              <a:rPr lang="es" sz="3200" b="0" i="0" u="none" strike="noStrike" cap="none">
                <a:solidFill>
                  <a:srgbClr val="FF0000"/>
                </a:solidFill>
                <a:latin typeface="Calibri"/>
                <a:ea typeface="Calibri"/>
                <a:cs typeface="Calibri"/>
                <a:sym typeface="Calibri"/>
              </a:rPr>
              <a:t>vuelva a verificar la preparación del jugador </a:t>
            </a:r>
            <a:r>
              <a:rPr lang="es" sz="3200" b="0" i="0" u="none" strike="noStrike" cap="none">
                <a:solidFill>
                  <a:srgbClr val="18579B"/>
                </a:solidFill>
                <a:latin typeface="Calibri"/>
                <a:ea typeface="Calibri"/>
                <a:cs typeface="Calibri"/>
                <a:sym typeface="Calibri"/>
              </a:rPr>
              <a:t>(pausa)</a:t>
            </a:r>
            <a:endParaRPr/>
          </a:p>
          <a:p>
            <a:pPr marL="342900" marR="0" lvl="0" indent="-342900" algn="l" rtl="0">
              <a:lnSpc>
                <a:spcPct val="100000"/>
              </a:lnSpc>
              <a:spcBef>
                <a:spcPts val="0"/>
              </a:spcBef>
              <a:spcAft>
                <a:spcPts val="0"/>
              </a:spcAft>
              <a:buClr>
                <a:srgbClr val="18579B"/>
              </a:buClr>
              <a:buSzPts val="3200"/>
              <a:buFont typeface="Noto Sans Symbols"/>
              <a:buChar char="∙"/>
            </a:pPr>
            <a:r>
              <a:rPr lang="es" sz="3200" b="0" i="0" u="none" strike="noStrike" cap="none">
                <a:solidFill>
                  <a:srgbClr val="18579B"/>
                </a:solidFill>
                <a:latin typeface="Calibri"/>
                <a:ea typeface="Calibri"/>
                <a:cs typeface="Calibri"/>
                <a:sym typeface="Calibri"/>
              </a:rPr>
              <a:t>(Vuelva a llamar la puntuación </a:t>
            </a:r>
            <a:r>
              <a:rPr lang="es" sz="3200" b="0" i="1" u="none" strike="noStrike" cap="none">
                <a:solidFill>
                  <a:srgbClr val="18579B"/>
                </a:solidFill>
                <a:latin typeface="Calibri"/>
                <a:ea typeface="Calibri"/>
                <a:cs typeface="Calibri"/>
                <a:sym typeface="Calibri"/>
              </a:rPr>
              <a:t>.) </a:t>
            </a:r>
            <a:r>
              <a:rPr lang="es" sz="3200" b="0" i="1" u="none" strike="noStrike" cap="none">
                <a:solidFill>
                  <a:srgbClr val="FF0000"/>
                </a:solidFill>
                <a:latin typeface="Calibri"/>
                <a:ea typeface="Calibri"/>
                <a:cs typeface="Calibri"/>
                <a:sym typeface="Calibri"/>
              </a:rPr>
              <a:t>“__ - __ - __”.</a:t>
            </a:r>
            <a:endParaRPr/>
          </a:p>
          <a:p>
            <a:pPr marL="0" marR="0" lvl="0" indent="0" algn="l" rtl="0">
              <a:lnSpc>
                <a:spcPct val="100000"/>
              </a:lnSpc>
              <a:spcBef>
                <a:spcPts val="0"/>
              </a:spcBef>
              <a:spcAft>
                <a:spcPts val="0"/>
              </a:spcAft>
              <a:buClr>
                <a:srgbClr val="FF0000"/>
              </a:buClr>
              <a:buSzPts val="3200"/>
              <a:buFont typeface="Calibri"/>
              <a:buNone/>
            </a:pPr>
            <a:r>
              <a:rPr lang="es" sz="3200" b="0" i="1" u="none" strike="noStrike" cap="none">
                <a:solidFill>
                  <a:srgbClr val="FF0000"/>
                </a:solidFill>
                <a:latin typeface="Calibri"/>
                <a:ea typeface="Calibri"/>
                <a:cs typeface="Calibri"/>
                <a:sym typeface="Calibri"/>
              </a:rPr>
              <a:t>      </a:t>
            </a:r>
            <a:r>
              <a:rPr lang="es" sz="3200" b="0" i="0" u="none" strike="noStrike" cap="none">
                <a:solidFill>
                  <a:srgbClr val="FF0000"/>
                </a:solidFill>
                <a:latin typeface="Calibri"/>
                <a:ea typeface="Calibri"/>
                <a:cs typeface="Calibri"/>
                <a:sym typeface="Calibri"/>
              </a:rPr>
              <a:t>( </a:t>
            </a:r>
            <a:r>
              <a:rPr lang="es" sz="3200" b="0" i="1" u="none" strike="noStrike" cap="none">
                <a:solidFill>
                  <a:srgbClr val="FF0000"/>
                </a:solidFill>
                <a:latin typeface="Calibri"/>
                <a:ea typeface="Calibri"/>
                <a:cs typeface="Calibri"/>
                <a:sym typeface="Calibri"/>
              </a:rPr>
              <a:t>Nota: ¡no digas "Recordaré la partitura" dos veces!)</a:t>
            </a:r>
            <a:endParaRPr sz="3200" b="0" i="0" u="none" strike="noStrike" cap="none">
              <a:solidFill>
                <a:srgbClr val="FF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a:solidFill>
                <a:srgbClr val="000000"/>
              </a:solidFill>
              <a:latin typeface="Calibri"/>
              <a:ea typeface="Calibri"/>
              <a:cs typeface="Calibri"/>
              <a:sym typeface="Calibri"/>
            </a:endParaRPr>
          </a:p>
        </p:txBody>
      </p:sp>
      <p:sp>
        <p:nvSpPr>
          <p:cNvPr id="1602" name="Google Shape;1602;p20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205</a:t>
            </a:fld>
            <a:endParaRPr/>
          </a:p>
        </p:txBody>
      </p:sp>
    </p:spTree>
    <p:extLst>
      <p:ext uri="{BB962C8B-B14F-4D97-AF65-F5344CB8AC3E}">
        <p14:creationId xmlns:p14="http://schemas.microsoft.com/office/powerpoint/2010/main" val="36001764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206"/>
          <p:cNvSpPr txBox="1"/>
          <p:nvPr/>
        </p:nvSpPr>
        <p:spPr>
          <a:xfrm>
            <a:off x="1219200" y="35719"/>
            <a:ext cx="9829800" cy="544764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Preguntas sobre la partitura llamada </a:t>
            </a:r>
            <a:r>
              <a:rPr lang="es" sz="2800" b="0" i="1" u="none" strike="noStrike" cap="none">
                <a:solidFill>
                  <a:srgbClr val="18579B"/>
                </a:solidFill>
                <a:latin typeface="Calibri"/>
                <a:ea typeface="Calibri"/>
                <a:cs typeface="Calibri"/>
                <a:sym typeface="Calibri"/>
              </a:rPr>
              <a:t>(continuación)</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1" i="0" u="none" strike="noStrike" cap="none">
                <a:solidFill>
                  <a:srgbClr val="18579B"/>
                </a:solidFill>
                <a:latin typeface="Calibri"/>
                <a:ea typeface="Calibri"/>
                <a:cs typeface="Calibri"/>
                <a:sym typeface="Calibri"/>
              </a:rPr>
              <a:t>Después del servicio de la pelota </a:t>
            </a:r>
            <a:r>
              <a:rPr lang="es" sz="2800" b="0" i="0" u="none" strike="noStrike" cap="none">
                <a:solidFill>
                  <a:srgbClr val="18579B"/>
                </a:solidFill>
                <a:latin typeface="Calibri"/>
                <a:ea typeface="Calibri"/>
                <a:cs typeface="Calibri"/>
                <a:sym typeface="Calibri"/>
              </a:rPr>
              <a:t>y </a:t>
            </a:r>
            <a:r>
              <a:rPr lang="es" sz="2800" b="1" i="0" u="none" strike="noStrike" cap="none">
                <a:solidFill>
                  <a:srgbClr val="18579B"/>
                </a:solidFill>
                <a:latin typeface="Calibri"/>
                <a:ea typeface="Calibri"/>
                <a:cs typeface="Calibri"/>
                <a:sym typeface="Calibri"/>
              </a:rPr>
              <a:t>después de la devolución del servicio:</a:t>
            </a:r>
            <a:endParaRPr/>
          </a:p>
          <a:p>
            <a:pPr marL="719138" marR="0" lvl="0" indent="-642938" algn="l" rtl="0">
              <a:lnSpc>
                <a:spcPct val="100000"/>
              </a:lnSpc>
              <a:spcBef>
                <a:spcPts val="0"/>
              </a:spcBef>
              <a:spcAft>
                <a:spcPts val="0"/>
              </a:spcAft>
              <a:buClr>
                <a:srgbClr val="000000"/>
              </a:buClr>
              <a:buSzPts val="1200"/>
              <a:buFont typeface="Arial"/>
              <a:buNone/>
            </a:pPr>
            <a:endParaRPr sz="1200" b="1" i="0" u="none" strike="noStrike" cap="none">
              <a:solidFill>
                <a:srgbClr val="18579B"/>
              </a:solidFill>
              <a:latin typeface="Calibri"/>
              <a:ea typeface="Calibri"/>
              <a:cs typeface="Calibri"/>
              <a:sym typeface="Calibri"/>
            </a:endParaRPr>
          </a:p>
          <a:p>
            <a:pPr marL="0" marR="0" lvl="2" indent="0" algn="l" rtl="0">
              <a:lnSpc>
                <a:spcPct val="100000"/>
              </a:lnSpc>
              <a:spcBef>
                <a:spcPts val="0"/>
              </a:spcBef>
              <a:spcAft>
                <a:spcPts val="0"/>
              </a:spcAft>
              <a:buClr>
                <a:srgbClr val="18579B"/>
              </a:buClr>
              <a:buSzPts val="2800"/>
              <a:buFont typeface="Calibri"/>
              <a:buNone/>
            </a:pPr>
            <a:r>
              <a:rPr lang="es" sz="2800" b="1" i="0" u="none" strike="noStrike" cap="none">
                <a:solidFill>
                  <a:srgbClr val="18579B"/>
                </a:solidFill>
                <a:latin typeface="Calibri"/>
                <a:ea typeface="Calibri"/>
                <a:cs typeface="Calibri"/>
                <a:sym typeface="Calibri"/>
              </a:rPr>
              <a:t>- </a:t>
            </a:r>
            <a:r>
              <a:rPr lang="es" sz="2800" b="0" i="0" u="none" strike="noStrike" cap="none">
                <a:solidFill>
                  <a:srgbClr val="18579B"/>
                </a:solidFill>
                <a:latin typeface="Calibri"/>
                <a:ea typeface="Calibri"/>
                <a:cs typeface="Calibri"/>
                <a:sym typeface="Calibri"/>
              </a:rPr>
              <a:t>El juego continúa hasta el </a:t>
            </a:r>
            <a:r>
              <a:rPr lang="es" sz="2800" b="0" i="0" u="none" strike="noStrike" cap="none">
                <a:solidFill>
                  <a:srgbClr val="FF0000"/>
                </a:solidFill>
                <a:latin typeface="Calibri"/>
                <a:ea typeface="Calibri"/>
                <a:cs typeface="Calibri"/>
                <a:sym typeface="Calibri"/>
              </a:rPr>
              <a:t>final de la jugada.</a:t>
            </a:r>
            <a:endParaRPr/>
          </a:p>
          <a:p>
            <a:pPr marL="719138" marR="0" lvl="2" indent="-642938" algn="l" rtl="0">
              <a:lnSpc>
                <a:spcPct val="100000"/>
              </a:lnSpc>
              <a:spcBef>
                <a:spcPts val="0"/>
              </a:spcBef>
              <a:spcAft>
                <a:spcPts val="0"/>
              </a:spcAft>
              <a:buClr>
                <a:srgbClr val="000000"/>
              </a:buClr>
              <a:buSzPts val="1200"/>
              <a:buFont typeface="Arial"/>
              <a:buNone/>
            </a:pPr>
            <a:endParaRPr sz="1200" b="0" i="0" u="none" strike="noStrike" cap="none">
              <a:solidFill>
                <a:srgbClr val="18579B"/>
              </a:solidFill>
              <a:latin typeface="Calibri"/>
              <a:ea typeface="Calibri"/>
              <a:cs typeface="Calibri"/>
              <a:sym typeface="Calibri"/>
            </a:endParaRPr>
          </a:p>
          <a:p>
            <a:pPr marL="0" marR="0" lvl="2"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Cualquier corrección se realiza </a:t>
            </a:r>
            <a:r>
              <a:rPr lang="es" sz="2800" b="0" i="0" u="none" strike="noStrike" cap="none">
                <a:solidFill>
                  <a:srgbClr val="FF0000"/>
                </a:solidFill>
                <a:latin typeface="Calibri"/>
                <a:ea typeface="Calibri"/>
                <a:cs typeface="Calibri"/>
                <a:sym typeface="Calibri"/>
              </a:rPr>
              <a:t>antes del siguiente servicio.</a:t>
            </a:r>
            <a:endParaRPr/>
          </a:p>
          <a:p>
            <a:pPr marL="0" marR="0" lvl="2" indent="0" algn="l" rtl="0">
              <a:lnSpc>
                <a:spcPct val="100000"/>
              </a:lnSpc>
              <a:spcBef>
                <a:spcPts val="0"/>
              </a:spcBef>
              <a:spcAft>
                <a:spcPts val="0"/>
              </a:spcAft>
              <a:buClr>
                <a:srgbClr val="000000"/>
              </a:buClr>
              <a:buSzPts val="1200"/>
              <a:buFont typeface="Source Sans Pro"/>
              <a:buNone/>
            </a:pPr>
            <a:endParaRPr sz="1200" b="0" i="0" u="none" strike="noStrike" cap="none">
              <a:solidFill>
                <a:srgbClr val="18579B"/>
              </a:solidFill>
              <a:latin typeface="Calibri"/>
              <a:ea typeface="Calibri"/>
              <a:cs typeface="Calibri"/>
              <a:sym typeface="Calibri"/>
            </a:endParaRPr>
          </a:p>
          <a:p>
            <a:pPr marL="0" marR="0" lvl="2"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a:t>
            </a:r>
            <a:r>
              <a:rPr lang="es" sz="2800" b="0" i="0" u="none" strike="noStrike" cap="none">
                <a:solidFill>
                  <a:srgbClr val="FF0000"/>
                </a:solidFill>
                <a:latin typeface="Calibri"/>
                <a:ea typeface="Calibri"/>
                <a:cs typeface="Calibri"/>
                <a:sym typeface="Calibri"/>
              </a:rPr>
              <a:t>Se deben ignorar </a:t>
            </a:r>
            <a:endParaRPr/>
          </a:p>
          <a:p>
            <a:pPr marL="719138" marR="0" lvl="2" indent="-642938" algn="l" rtl="0">
              <a:lnSpc>
                <a:spcPct val="100000"/>
              </a:lnSpc>
              <a:spcBef>
                <a:spcPts val="0"/>
              </a:spcBef>
              <a:spcAft>
                <a:spcPts val="0"/>
              </a:spcAft>
              <a:buClr>
                <a:srgbClr val="000000"/>
              </a:buClr>
              <a:buSzPts val="1200"/>
              <a:buFont typeface="Arial"/>
              <a:buNone/>
            </a:pPr>
            <a:endParaRPr sz="1200" b="0" i="0" u="none" strike="noStrike" cap="none">
              <a:solidFill>
                <a:srgbClr val="18579B"/>
              </a:solidFill>
              <a:latin typeface="Calibri"/>
              <a:ea typeface="Calibri"/>
              <a:cs typeface="Calibri"/>
              <a:sym typeface="Calibri"/>
            </a:endParaRPr>
          </a:p>
          <a:p>
            <a:pPr marL="0" marR="0" lvl="2"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Un jugador que </a:t>
            </a:r>
            <a:r>
              <a:rPr lang="es" sz="2800" b="0" i="0" u="none" strike="noStrike" cap="none">
                <a:solidFill>
                  <a:srgbClr val="FF0000"/>
                </a:solidFill>
                <a:latin typeface="Calibri"/>
                <a:ea typeface="Calibri"/>
                <a:cs typeface="Calibri"/>
                <a:sym typeface="Calibri"/>
              </a:rPr>
              <a:t>detiene el juego </a:t>
            </a:r>
            <a:r>
              <a:rPr lang="es" sz="2800" b="0" i="0" u="none" strike="noStrike" cap="none">
                <a:solidFill>
                  <a:srgbClr val="18579B"/>
                </a:solidFill>
                <a:latin typeface="Calibri"/>
                <a:ea typeface="Calibri"/>
                <a:cs typeface="Calibri"/>
                <a:sym typeface="Calibri"/>
              </a:rPr>
              <a:t>para cuestionar el marcador tiene</a:t>
            </a:r>
            <a:endParaRPr/>
          </a:p>
          <a:p>
            <a:pPr marL="0" marR="0" lvl="2"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a:t>
            </a:r>
            <a:r>
              <a:rPr lang="es" sz="2800" b="0" i="0" u="none" strike="noStrike" cap="none">
                <a:solidFill>
                  <a:srgbClr val="FF0000"/>
                </a:solidFill>
                <a:latin typeface="Calibri"/>
                <a:ea typeface="Calibri"/>
                <a:cs typeface="Calibri"/>
                <a:sym typeface="Calibri"/>
              </a:rPr>
              <a:t>comete una falta </a:t>
            </a:r>
            <a:r>
              <a:rPr lang="es" sz="2800" b="0" i="0" u="none" strike="noStrike" cap="none">
                <a:solidFill>
                  <a:srgbClr val="18579B"/>
                </a:solidFill>
                <a:latin typeface="Calibri"/>
                <a:ea typeface="Calibri"/>
                <a:cs typeface="Calibri"/>
                <a:sym typeface="Calibri"/>
              </a:rPr>
              <a:t>y </a:t>
            </a:r>
            <a:r>
              <a:rPr lang="es" sz="2800" b="0" i="0" u="none" strike="noStrike" cap="none">
                <a:solidFill>
                  <a:srgbClr val="FF0000"/>
                </a:solidFill>
                <a:latin typeface="Calibri"/>
                <a:ea typeface="Calibri"/>
                <a:cs typeface="Calibri"/>
                <a:sym typeface="Calibri"/>
              </a:rPr>
              <a:t>pierde la jugada.</a:t>
            </a:r>
            <a:endParaRPr sz="2400" b="0" i="0" u="none" strike="noStrike" cap="none">
              <a:solidFill>
                <a:srgbClr val="FF0000"/>
              </a:solidFill>
              <a:latin typeface="Calibri"/>
              <a:ea typeface="Calibri"/>
              <a:cs typeface="Calibri"/>
              <a:sym typeface="Calibri"/>
            </a:endParaRPr>
          </a:p>
        </p:txBody>
      </p:sp>
      <p:sp>
        <p:nvSpPr>
          <p:cNvPr id="1608" name="Google Shape;1608;p20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206</a:t>
            </a:fld>
            <a:endParaRPr/>
          </a:p>
        </p:txBody>
      </p:sp>
    </p:spTree>
    <p:extLst>
      <p:ext uri="{BB962C8B-B14F-4D97-AF65-F5344CB8AC3E}">
        <p14:creationId xmlns:p14="http://schemas.microsoft.com/office/powerpoint/2010/main" val="4670714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207"/>
          <p:cNvSpPr txBox="1">
            <a:spLocks noGrp="1"/>
          </p:cNvSpPr>
          <p:nvPr>
            <p:ph type="title"/>
          </p:nvPr>
        </p:nvSpPr>
        <p:spPr>
          <a:xfrm>
            <a:off x="652468" y="-176509"/>
            <a:ext cx="10723035" cy="1336956"/>
          </a:xfrm>
          <a:prstGeom prst="rect">
            <a:avLst/>
          </a:prstGeom>
          <a:noFill/>
          <a:ln>
            <a:noFill/>
          </a:ln>
        </p:spPr>
        <p:txBody>
          <a:bodyPr spcFirstLastPara="1" wrap="square" lIns="45700" tIns="45700" rIns="45700" bIns="45700" anchor="b" anchorCtr="0">
            <a:normAutofit/>
          </a:bodyPr>
          <a:lstStyle/>
          <a:p>
            <a:pPr marL="0" lvl="0" indent="0" algn="ctr" rtl="0">
              <a:lnSpc>
                <a:spcPct val="100000"/>
              </a:lnSpc>
              <a:spcBef>
                <a:spcPts val="0"/>
              </a:spcBef>
              <a:spcAft>
                <a:spcPts val="0"/>
              </a:spcAft>
              <a:buClr>
                <a:schemeClr val="accent1"/>
              </a:buClr>
              <a:buSzPts val="4600"/>
              <a:buFont typeface="Calibri"/>
              <a:buNone/>
            </a:pPr>
            <a:r>
              <a:rPr lang="es" b="1"/>
              <a:t>Llamando a la puntuación equivocada</a:t>
            </a:r>
            <a:r>
              <a:rPr lang="es"/>
              <a:t> </a:t>
            </a:r>
            <a:r>
              <a:rPr lang="en-US"/>
              <a:t/>
            </a:r>
            <a:br>
              <a:rPr lang="en-US"/>
            </a:br>
            <a:r>
              <a:rPr lang="es" sz="3100" i="1"/>
              <a:t>Ene/Feb 2022 Revista Pickleball</a:t>
            </a:r>
            <a:endParaRPr sz="3100"/>
          </a:p>
        </p:txBody>
      </p:sp>
      <p:sp>
        <p:nvSpPr>
          <p:cNvPr id="1614" name="Google Shape;1614;p20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207</a:t>
            </a:fld>
            <a:endParaRPr/>
          </a:p>
        </p:txBody>
      </p:sp>
      <p:pic>
        <p:nvPicPr>
          <p:cNvPr id="1615" name="Google Shape;1615;p207"/>
          <p:cNvPicPr preferRelativeResize="0"/>
          <p:nvPr/>
        </p:nvPicPr>
        <p:blipFill rotWithShape="1">
          <a:blip r:embed="rId3">
            <a:alphaModFix/>
          </a:blip>
          <a:srcRect/>
          <a:stretch/>
        </p:blipFill>
        <p:spPr>
          <a:xfrm>
            <a:off x="2743199" y="1160447"/>
            <a:ext cx="7463129" cy="5306425"/>
          </a:xfrm>
          <a:prstGeom prst="rect">
            <a:avLst/>
          </a:prstGeom>
          <a:noFill/>
          <a:ln>
            <a:noFill/>
          </a:ln>
        </p:spPr>
      </p:pic>
    </p:spTree>
    <p:extLst>
      <p:ext uri="{BB962C8B-B14F-4D97-AF65-F5344CB8AC3E}">
        <p14:creationId xmlns:p14="http://schemas.microsoft.com/office/powerpoint/2010/main" val="126771645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208"/>
          <p:cNvSpPr txBox="1"/>
          <p:nvPr/>
        </p:nvSpPr>
        <p:spPr>
          <a:xfrm>
            <a:off x="1219200" y="297887"/>
            <a:ext cx="9753600" cy="618630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Espectadores y entrenamiento</a:t>
            </a:r>
            <a:endParaRPr sz="20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Controle a los espectadores </a:t>
            </a:r>
            <a:r>
              <a:rPr lang="es" sz="3600" b="0" i="0" u="none" strike="noStrike" cap="none">
                <a:solidFill>
                  <a:srgbClr val="FF0000"/>
                </a:solidFill>
                <a:latin typeface="Calibri"/>
                <a:ea typeface="Calibri"/>
                <a:cs typeface="Calibri"/>
                <a:sym typeface="Calibri"/>
              </a:rPr>
              <a:t>de manera cortés, pero firme.</a:t>
            </a:r>
            <a:endParaRPr sz="3600" b="0" i="0" u="none" strike="noStrike" cap="none">
              <a:solidFill>
                <a:srgbClr val="FF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1" i="0" u="none" strike="noStrike" cap="none">
                <a:solidFill>
                  <a:srgbClr val="18579B"/>
                </a:solidFill>
                <a:latin typeface="Calibri"/>
                <a:ea typeface="Calibri"/>
                <a:cs typeface="Calibri"/>
                <a:sym typeface="Calibri"/>
              </a:rPr>
              <a:t>Sólo </a:t>
            </a:r>
            <a:r>
              <a:rPr lang="es" sz="3600" b="0" i="0" u="none" strike="noStrike" cap="none">
                <a:solidFill>
                  <a:srgbClr val="18579B"/>
                </a:solidFill>
                <a:latin typeface="Calibri"/>
                <a:ea typeface="Calibri"/>
                <a:cs typeface="Calibri"/>
                <a:sym typeface="Calibri"/>
              </a:rPr>
              <a:t>se permite el entrenamiento </a:t>
            </a:r>
            <a:r>
              <a:rPr lang="es" sz="3600" b="0" i="0" u="none" strike="noStrike" cap="none">
                <a:solidFill>
                  <a:srgbClr val="FF0000"/>
                </a:solidFill>
                <a:latin typeface="Calibri"/>
                <a:ea typeface="Calibri"/>
                <a:cs typeface="Calibri"/>
                <a:sym typeface="Calibri"/>
              </a:rPr>
              <a:t>durante los tiempos muertos y entre juegos</a:t>
            </a:r>
            <a:endParaRPr sz="3600" b="0" i="0" u="none" strike="noStrike" cap="none">
              <a:solidFill>
                <a:srgbClr val="FF0000"/>
              </a:solidFill>
              <a:latin typeface="Calibri"/>
              <a:ea typeface="Calibri"/>
              <a:cs typeface="Calibri"/>
              <a:sym typeface="Calibri"/>
            </a:endParaRPr>
          </a:p>
          <a:p>
            <a:pPr marL="90328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El coaching incluye </a:t>
            </a:r>
            <a:r>
              <a:rPr lang="es" sz="3600" b="0" i="0" u="none" strike="noStrike" cap="none">
                <a:solidFill>
                  <a:srgbClr val="FF0000"/>
                </a:solidFill>
                <a:latin typeface="Calibri"/>
                <a:ea typeface="Calibri"/>
                <a:cs typeface="Calibri"/>
                <a:sym typeface="Calibri"/>
              </a:rPr>
              <a:t>verbal, no verbal </a:t>
            </a:r>
            <a:r>
              <a:rPr lang="es" sz="3600" b="0" i="0" u="none" strike="noStrike" cap="none">
                <a:solidFill>
                  <a:srgbClr val="18579B"/>
                </a:solidFill>
                <a:latin typeface="Calibri"/>
                <a:ea typeface="Calibri"/>
                <a:cs typeface="Calibri"/>
                <a:sym typeface="Calibri"/>
              </a:rPr>
              <a:t>y </a:t>
            </a:r>
            <a:r>
              <a:rPr lang="es" sz="3600" b="0" i="0" u="none" strike="noStrike" cap="none">
                <a:solidFill>
                  <a:srgbClr val="FF0000"/>
                </a:solidFill>
                <a:latin typeface="Calibri"/>
                <a:ea typeface="Calibri"/>
                <a:cs typeface="Calibri"/>
                <a:sym typeface="Calibri"/>
              </a:rPr>
              <a:t>electrónico.</a:t>
            </a:r>
            <a:endParaRPr sz="3600" b="0"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FF0000"/>
              </a:buClr>
              <a:buSzPts val="2800"/>
              <a:buFont typeface="Calibri"/>
              <a:buNone/>
            </a:pPr>
            <a:r>
              <a:rPr lang="es" sz="2800" b="0" i="1" u="none" strike="noStrike" cap="none">
                <a:solidFill>
                  <a:srgbClr val="FF0000"/>
                </a:solidFill>
                <a:latin typeface="Calibri"/>
                <a:ea typeface="Calibri"/>
                <a:cs typeface="Calibri"/>
                <a:sym typeface="Calibri"/>
              </a:rPr>
              <a:t>No permita que los espectadores entrenen, hagan llamadas de línea o interfieran con el partido de ninguna manera</a:t>
            </a:r>
            <a:endParaRPr/>
          </a:p>
        </p:txBody>
      </p:sp>
      <p:sp>
        <p:nvSpPr>
          <p:cNvPr id="1621" name="Google Shape;1621;p20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208</a:t>
            </a:fld>
            <a:endParaRPr/>
          </a:p>
        </p:txBody>
      </p:sp>
    </p:spTree>
    <p:extLst>
      <p:ext uri="{BB962C8B-B14F-4D97-AF65-F5344CB8AC3E}">
        <p14:creationId xmlns:p14="http://schemas.microsoft.com/office/powerpoint/2010/main" val="3093905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09"/>
          <p:cNvSpPr txBox="1"/>
          <p:nvPr/>
        </p:nvSpPr>
        <p:spPr>
          <a:xfrm>
            <a:off x="568171" y="0"/>
            <a:ext cx="11283169" cy="698652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Espectadores y entrenamiento</a:t>
            </a:r>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2800"/>
              <a:buFont typeface="Arial"/>
              <a:buChar char="•"/>
            </a:pPr>
            <a:r>
              <a:rPr lang="es" sz="2800" b="1" i="1" u="none" strike="noStrike" cap="none">
                <a:solidFill>
                  <a:srgbClr val="FF0000"/>
                </a:solidFill>
                <a:latin typeface="Calibri"/>
                <a:ea typeface="Calibri"/>
                <a:cs typeface="Calibri"/>
                <a:sym typeface="Calibri"/>
              </a:rPr>
              <a:t>Ejemplos de entrenamiento</a:t>
            </a:r>
            <a:endParaRPr/>
          </a:p>
          <a:p>
            <a:pPr marL="184150" marR="0" lvl="3"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"Llegar a la línea"</a:t>
            </a:r>
            <a:endParaRPr/>
          </a:p>
          <a:p>
            <a:pPr marL="184150" marR="0" lvl="3"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"Tiempo de espera de la llamada"</a:t>
            </a:r>
            <a:endParaRPr/>
          </a:p>
          <a:p>
            <a:pPr marL="184150" marR="0" lvl="3"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“Golpe al revés”</a:t>
            </a:r>
            <a:endParaRPr/>
          </a:p>
          <a:p>
            <a:pPr marL="184150" marR="0" lvl="3"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"Por la mitad"</a:t>
            </a:r>
            <a:endParaRPr/>
          </a:p>
          <a:p>
            <a:pPr marL="184150" marR="0" lvl="3"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"Tome su tiempo"</a:t>
            </a:r>
            <a:endParaRPr/>
          </a:p>
          <a:p>
            <a:pPr marL="184150" marR="0" lvl="3"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"Juega el juego suave"</a:t>
            </a:r>
            <a:endParaRPr sz="2800" b="0" i="0" u="none" strike="noStrike" cap="none">
              <a:solidFill>
                <a:srgbClr val="FF0000"/>
              </a:solidFill>
              <a:latin typeface="Calibri"/>
              <a:ea typeface="Calibri"/>
              <a:cs typeface="Calibri"/>
              <a:sym typeface="Calibri"/>
            </a:endParaRPr>
          </a:p>
          <a:p>
            <a:pPr marL="903288" marR="0" lvl="0" indent="-655638" algn="l" rtl="0">
              <a:lnSpc>
                <a:spcPct val="100000"/>
              </a:lnSpc>
              <a:spcBef>
                <a:spcPts val="0"/>
              </a:spcBef>
              <a:spcAft>
                <a:spcPts val="0"/>
              </a:spcAft>
              <a:buClr>
                <a:srgbClr val="18579B"/>
              </a:buClr>
              <a:buSzPts val="1000"/>
              <a:buFont typeface="Arial"/>
              <a:buNone/>
            </a:pPr>
            <a:endParaRPr sz="1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2800"/>
              <a:buFont typeface="Arial"/>
              <a:buChar char="•"/>
            </a:pPr>
            <a:r>
              <a:rPr lang="es" sz="2800" b="1" i="1" u="none" strike="noStrike" cap="none">
                <a:solidFill>
                  <a:srgbClr val="FF0000"/>
                </a:solidFill>
                <a:latin typeface="Calibri"/>
                <a:ea typeface="Calibri"/>
                <a:cs typeface="Calibri"/>
                <a:sym typeface="Calibri"/>
              </a:rPr>
              <a:t>Ejemplos de comentarios que no son procesables y no constituyen coaching</a:t>
            </a:r>
            <a:endParaRPr/>
          </a:p>
          <a:p>
            <a:pPr marL="184150" marR="0" lvl="0"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"Gran tiro"</a:t>
            </a:r>
            <a:endParaRPr/>
          </a:p>
          <a:p>
            <a:pPr marL="184150" marR="0" lvl="0"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"Sigue así"</a:t>
            </a:r>
            <a:endParaRPr/>
          </a:p>
          <a:p>
            <a:pPr marL="184150" marR="0" lvl="0"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"Puedes hacerlo"</a:t>
            </a:r>
            <a:endParaRPr/>
          </a:p>
          <a:p>
            <a:pPr marL="184150" marR="0" lvl="0"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"Vamos"</a:t>
            </a:r>
            <a:endParaRPr/>
          </a:p>
          <a:p>
            <a:pPr marL="457200" marR="0" lvl="0" indent="-3302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627" name="Google Shape;1627;p20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209</a:t>
            </a:fld>
            <a:endParaRPr/>
          </a:p>
        </p:txBody>
      </p:sp>
    </p:spTree>
    <p:extLst>
      <p:ext uri="{BB962C8B-B14F-4D97-AF65-F5344CB8AC3E}">
        <p14:creationId xmlns:p14="http://schemas.microsoft.com/office/powerpoint/2010/main" val="229684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a:t>
            </a:fld>
            <a:endParaRPr/>
          </a:p>
        </p:txBody>
      </p:sp>
      <p:sp>
        <p:nvSpPr>
          <p:cNvPr id="193" name="Google Shape;193;p21"/>
          <p:cNvSpPr txBox="1"/>
          <p:nvPr/>
        </p:nvSpPr>
        <p:spPr>
          <a:xfrm>
            <a:off x="863125" y="300697"/>
            <a:ext cx="10375529" cy="6017032"/>
          </a:xfrm>
          <a:prstGeom prst="rect">
            <a:avLst/>
          </a:prstGeom>
          <a:noFill/>
          <a:ln>
            <a:noFill/>
          </a:ln>
        </p:spPr>
        <p:txBody>
          <a:bodyPr spcFirstLastPara="1" wrap="square" lIns="91425" tIns="45700" rIns="91425" bIns="45700" anchor="t" anchorCtr="0">
            <a:spAutoFit/>
          </a:bodyPr>
          <a:lstStyle/>
          <a:p>
            <a:pPr marL="3175" marR="0" lvl="0" indent="-3175" algn="ctr"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Cambios clave en las reglas clave de 2023</a:t>
            </a:r>
            <a:endParaRPr/>
          </a:p>
          <a:p>
            <a:pPr marL="3175" marR="0" lvl="0" indent="-3175"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00000"/>
              </a:lnSpc>
              <a:spcBef>
                <a:spcPts val="563"/>
              </a:spcBef>
              <a:spcAft>
                <a:spcPts val="0"/>
              </a:spcAft>
              <a:buClr>
                <a:srgbClr val="18579B"/>
              </a:buClr>
              <a:buSzPts val="2800"/>
              <a:buFont typeface="Calibri"/>
              <a:buNone/>
            </a:pPr>
            <a:r>
              <a:rPr lang="es" sz="2800" b="1" i="0" u="none" strike="noStrike" cap="none">
                <a:solidFill>
                  <a:srgbClr val="18579B"/>
                </a:solidFill>
                <a:latin typeface="Calibri"/>
                <a:ea typeface="Calibri"/>
                <a:cs typeface="Calibri"/>
                <a:sym typeface="Calibri"/>
              </a:rPr>
              <a:t>Bola Rota o Agrietada </a:t>
            </a:r>
            <a:r>
              <a:rPr lang="es" sz="2800" b="0" i="0" u="none" strike="noStrike" cap="none">
                <a:solidFill>
                  <a:srgbClr val="18579B"/>
                </a:solidFill>
                <a:latin typeface="Calibri"/>
                <a:ea typeface="Calibri"/>
                <a:cs typeface="Calibri"/>
                <a:sym typeface="Calibri"/>
              </a:rPr>
              <a:t>(11.E)</a:t>
            </a:r>
            <a:endParaRPr/>
          </a:p>
          <a:p>
            <a:pPr marL="457200" marR="0" lvl="0" indent="0" algn="l" rtl="0">
              <a:lnSpc>
                <a:spcPct val="100000"/>
              </a:lnSpc>
              <a:spcBef>
                <a:spcPts val="563"/>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490538" marR="0" lvl="1" indent="-457200" algn="l" rtl="0">
              <a:lnSpc>
                <a:spcPct val="100000"/>
              </a:lnSpc>
              <a:spcBef>
                <a:spcPts val="60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Si se ha descubierto una bola agrietada, las reglas han proporcionado previamente un medio para decidir qué acción se puede tomar.</a:t>
            </a:r>
            <a:endParaRPr/>
          </a:p>
          <a:p>
            <a:pPr marL="33338" marR="0" lvl="1" indent="0" algn="l" rtl="0">
              <a:lnSpc>
                <a:spcPct val="100000"/>
              </a:lnSpc>
              <a:spcBef>
                <a:spcPts val="600"/>
              </a:spcBef>
              <a:spcAft>
                <a:spcPts val="0"/>
              </a:spcAft>
              <a:buClr>
                <a:srgbClr val="000000"/>
              </a:buClr>
              <a:buSzPts val="800"/>
              <a:buFont typeface="Source Sans Pro"/>
              <a:buNone/>
            </a:pPr>
            <a:endParaRPr sz="800" b="0" i="0" u="none" strike="noStrike" cap="none">
              <a:solidFill>
                <a:srgbClr val="18579B"/>
              </a:solidFill>
              <a:latin typeface="Arial"/>
              <a:ea typeface="Arial"/>
              <a:cs typeface="Arial"/>
              <a:sym typeface="Arial"/>
            </a:endParaRPr>
          </a:p>
          <a:p>
            <a:pPr marL="490538" marR="0" lvl="1" indent="-457200" algn="l" rtl="0">
              <a:lnSpc>
                <a:spcPct val="100000"/>
              </a:lnSpc>
              <a:spcBef>
                <a:spcPts val="60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A partir de 2023, se agregó una pelota que se considera degradada o blanda para leer "si una pelota está degradada, blanda, rota o agrietada".</a:t>
            </a:r>
            <a:endParaRPr/>
          </a:p>
          <a:p>
            <a:pPr marL="33338" marR="0" lvl="1" indent="0" algn="l" rtl="0">
              <a:lnSpc>
                <a:spcPct val="100000"/>
              </a:lnSpc>
              <a:spcBef>
                <a:spcPts val="600"/>
              </a:spcBef>
              <a:spcAft>
                <a:spcPts val="0"/>
              </a:spcAft>
              <a:buClr>
                <a:srgbClr val="000000"/>
              </a:buClr>
              <a:buSzPts val="800"/>
              <a:buFont typeface="Source Sans Pro"/>
              <a:buNone/>
            </a:pPr>
            <a:endParaRPr sz="800" b="0" i="0" u="none" strike="noStrike" cap="none">
              <a:solidFill>
                <a:srgbClr val="18579B"/>
              </a:solidFill>
              <a:latin typeface="Arial"/>
              <a:ea typeface="Arial"/>
              <a:cs typeface="Arial"/>
              <a:sym typeface="Arial"/>
            </a:endParaRPr>
          </a:p>
          <a:p>
            <a:pPr marL="490538" marR="0" lvl="1" indent="-457200" algn="l" rtl="0">
              <a:lnSpc>
                <a:spcPct val="100000"/>
              </a:lnSpc>
              <a:spcBef>
                <a:spcPts val="60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Si, a juicio del árbitro, una pelota agrietada o rota impactó el resultado de una jugada, el árbitro pedirá una repetición con una pelota de reemplazo.</a:t>
            </a:r>
            <a:endParaRPr/>
          </a:p>
          <a:p>
            <a:pPr marL="490538" marR="0" lvl="1" indent="-406400" algn="l" rtl="0">
              <a:lnSpc>
                <a:spcPct val="100000"/>
              </a:lnSpc>
              <a:spcBef>
                <a:spcPts val="600"/>
              </a:spcBef>
              <a:spcAft>
                <a:spcPts val="0"/>
              </a:spcAft>
              <a:buClr>
                <a:srgbClr val="000000"/>
              </a:buClr>
              <a:buSzPts val="800"/>
              <a:buFont typeface="Arial"/>
              <a:buNone/>
            </a:pPr>
            <a:endParaRPr sz="800" b="0" i="0" u="none" strike="noStrike" cap="none">
              <a:solidFill>
                <a:srgbClr val="18579B"/>
              </a:solidFill>
              <a:latin typeface="Arial"/>
              <a:ea typeface="Arial"/>
              <a:cs typeface="Arial"/>
              <a:sym typeface="Arial"/>
            </a:endParaRPr>
          </a:p>
          <a:p>
            <a:pPr marL="490538" marR="0" lvl="1" indent="-457200" algn="l" rtl="0">
              <a:lnSpc>
                <a:spcPct val="100000"/>
              </a:lnSpc>
              <a:spcBef>
                <a:spcPts val="60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Para una pelota “degradada o blanda”, si ambos equipos están de acuerdo en que la pelota está degradada o blanda, la pelota será reemplazada, PERO no habrá repetición de la jugada anterior.</a:t>
            </a:r>
            <a:endParaRPr sz="2400" b="0" i="0" u="none" strike="noStrike" cap="none">
              <a:solidFill>
                <a:srgbClr val="18579B"/>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210"/>
          <p:cNvSpPr txBox="1"/>
          <p:nvPr/>
        </p:nvSpPr>
        <p:spPr>
          <a:xfrm>
            <a:off x="159798" y="35719"/>
            <a:ext cx="11825056" cy="175432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Puntuación incorrecta llamada Escenarios - Tarea</a:t>
            </a:r>
            <a:endParaRPr/>
          </a:p>
          <a:p>
            <a:pPr marL="0" marR="0" lvl="0" indent="0" algn="ctr" rtl="0">
              <a:lnSpc>
                <a:spcPct val="100000"/>
              </a:lnSpc>
              <a:spcBef>
                <a:spcPts val="0"/>
              </a:spcBef>
              <a:spcAft>
                <a:spcPts val="0"/>
              </a:spcAft>
              <a:buClr>
                <a:srgbClr val="18579B"/>
              </a:buClr>
              <a:buSzPts val="2000"/>
              <a:buFont typeface="Calibri"/>
              <a:buNone/>
            </a:pPr>
            <a:r>
              <a:rPr lang="es" sz="2000" b="0" i="1" u="none" strike="noStrike" cap="none">
                <a:solidFill>
                  <a:srgbClr val="18579B"/>
                </a:solidFill>
                <a:latin typeface="Calibri"/>
                <a:ea typeface="Calibri"/>
                <a:cs typeface="Calibri"/>
                <a:sym typeface="Calibri"/>
              </a:rPr>
              <a:t>Rulebook 4.K – Documento de cambio del Rulebook 2022 – 6. Rule 4.K</a:t>
            </a:r>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a:solidFill>
                <a:srgbClr val="000000"/>
              </a:solidFill>
              <a:latin typeface="Calibri"/>
              <a:ea typeface="Calibri"/>
              <a:cs typeface="Calibri"/>
              <a:sym typeface="Calibri"/>
            </a:endParaRPr>
          </a:p>
        </p:txBody>
      </p:sp>
      <p:sp>
        <p:nvSpPr>
          <p:cNvPr id="1633" name="Google Shape;1633;p21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210</a:t>
            </a:fld>
            <a:endParaRPr/>
          </a:p>
        </p:txBody>
      </p:sp>
      <p:sp>
        <p:nvSpPr>
          <p:cNvPr id="1634" name="Google Shape;1634;p210"/>
          <p:cNvSpPr txBox="1"/>
          <p:nvPr/>
        </p:nvSpPr>
        <p:spPr>
          <a:xfrm>
            <a:off x="207146" y="1098777"/>
            <a:ext cx="11532093" cy="5440462"/>
          </a:xfrm>
          <a:prstGeom prst="rect">
            <a:avLst/>
          </a:prstGeom>
          <a:noFill/>
          <a:ln>
            <a:noFill/>
          </a:ln>
        </p:spPr>
        <p:txBody>
          <a:bodyPr spcFirstLastPara="1" wrap="square" lIns="45700" tIns="45700" rIns="45700" bIns="45700" anchor="t" anchorCtr="0">
            <a:spAutoFit/>
          </a:bodyPr>
          <a:lstStyle/>
          <a:p>
            <a:pPr marL="0" marR="0" lvl="0" indent="0" algn="l" rtl="0">
              <a:lnSpc>
                <a:spcPct val="115000"/>
              </a:lnSpc>
              <a:spcBef>
                <a:spcPts val="0"/>
              </a:spcBef>
              <a:spcAft>
                <a:spcPts val="0"/>
              </a:spcAft>
              <a:buClr>
                <a:srgbClr val="000000"/>
              </a:buClr>
              <a:buSzPts val="1600"/>
              <a:buFont typeface="Calibri"/>
              <a:buNone/>
            </a:pPr>
            <a:r>
              <a:rPr lang="es" sz="1600" b="1" i="0" u="none" strike="noStrike" cap="none">
                <a:solidFill>
                  <a:srgbClr val="000000"/>
                </a:solidFill>
                <a:latin typeface="Calibri"/>
                <a:ea typeface="Calibri"/>
                <a:cs typeface="Calibri"/>
                <a:sym typeface="Calibri"/>
              </a:rPr>
              <a:t>2021: </a:t>
            </a:r>
            <a:r>
              <a:rPr lang="es" sz="1600" b="0" i="0" u="none" strike="noStrike" cap="none">
                <a:solidFill>
                  <a:srgbClr val="000000"/>
                </a:solidFill>
                <a:latin typeface="Calibri"/>
                <a:ea typeface="Calibri"/>
                <a:cs typeface="Calibri"/>
                <a:sym typeface="Calibri"/>
              </a:rPr>
              <a:t>Si el servidor o el árbitro anuncian un resultado incorrecto, cualquier jugador puede detener el juego antes de que ocurra el "tercer tiro" para pedir una corrección.</a:t>
            </a:r>
            <a:endParaRPr/>
          </a:p>
          <a:p>
            <a:pPr marL="0" marR="0" lvl="0" indent="0" algn="l" rtl="0">
              <a:lnSpc>
                <a:spcPct val="115000"/>
              </a:lnSpc>
              <a:spcBef>
                <a:spcPts val="0"/>
              </a:spcBef>
              <a:spcAft>
                <a:spcPts val="0"/>
              </a:spcAft>
              <a:buClr>
                <a:srgbClr val="000000"/>
              </a:buClr>
              <a:buSzPts val="1600"/>
              <a:buFont typeface="Calibri"/>
              <a:buNone/>
            </a:pPr>
            <a:r>
              <a:rPr lang="es" sz="1600" b="1" i="0" u="none" strike="noStrike" cap="none">
                <a:solidFill>
                  <a:srgbClr val="000000"/>
                </a:solidFill>
                <a:latin typeface="Calibri"/>
                <a:ea typeface="Calibri"/>
                <a:cs typeface="Calibri"/>
                <a:sym typeface="Calibri"/>
              </a:rPr>
              <a:t>2022 </a:t>
            </a:r>
            <a:r>
              <a:rPr lang="es" sz="1600" b="0" i="0" u="none" strike="noStrike" cap="none">
                <a:solidFill>
                  <a:srgbClr val="000000"/>
                </a:solidFill>
                <a:latin typeface="Calibri"/>
                <a:ea typeface="Calibri"/>
                <a:cs typeface="Calibri"/>
                <a:sym typeface="Calibri"/>
              </a:rPr>
              <a:t>: Si el servidor o el árbitro piden un resultado incorrecto, una vez realizado el servicio, el juego continuará hasta el final de la jugada y la corrección.</a:t>
            </a:r>
            <a:endParaRPr/>
          </a:p>
          <a:p>
            <a:pPr marL="0" marR="0" lvl="0" indent="0" algn="l" rtl="0">
              <a:lnSpc>
                <a:spcPct val="115000"/>
              </a:lnSpc>
              <a:spcBef>
                <a:spcPts val="0"/>
              </a:spcBef>
              <a:spcAft>
                <a:spcPts val="0"/>
              </a:spcAft>
              <a:buClr>
                <a:srgbClr val="000000"/>
              </a:buClr>
              <a:buSzPts val="1600"/>
              <a:buFont typeface="Calibri"/>
              <a:buNone/>
            </a:pPr>
            <a:r>
              <a:rPr lang="es" sz="1600" b="0" i="0" u="none" strike="noStrike" cap="none">
                <a:solidFill>
                  <a:srgbClr val="000000"/>
                </a:solidFill>
                <a:latin typeface="Calibri"/>
                <a:ea typeface="Calibri"/>
                <a:cs typeface="Calibri"/>
                <a:sym typeface="Calibri"/>
              </a:rPr>
              <a:t>hecho antes del próximo servicio. Después de realizar el servicio, un jugador que detiene el juego basándose únicamente en una puntuación incorrecta, tendrá</a:t>
            </a:r>
            <a:endParaRPr/>
          </a:p>
          <a:p>
            <a:pPr marL="0" marR="0" lvl="0" indent="0" algn="l" rtl="0">
              <a:lnSpc>
                <a:spcPct val="115000"/>
              </a:lnSpc>
              <a:spcBef>
                <a:spcPts val="0"/>
              </a:spcBef>
              <a:spcAft>
                <a:spcPts val="0"/>
              </a:spcAft>
              <a:buClr>
                <a:srgbClr val="000000"/>
              </a:buClr>
              <a:buSzPts val="1600"/>
              <a:buFont typeface="Calibri"/>
              <a:buNone/>
            </a:pPr>
            <a:r>
              <a:rPr lang="es" sz="1600" b="0" i="0" u="none" strike="noStrike" cap="none">
                <a:solidFill>
                  <a:srgbClr val="000000"/>
                </a:solidFill>
                <a:latin typeface="Calibri"/>
                <a:ea typeface="Calibri"/>
                <a:cs typeface="Calibri"/>
                <a:sym typeface="Calibri"/>
              </a:rPr>
              <a:t>cometió una falta y perderá la carrera.</a:t>
            </a:r>
            <a:endParaRPr/>
          </a:p>
          <a:p>
            <a:pPr marL="0" marR="0" lvl="0" indent="0" algn="l" rtl="0">
              <a:lnSpc>
                <a:spcPct val="115000"/>
              </a:lnSpc>
              <a:spcBef>
                <a:spcPts val="0"/>
              </a:spcBef>
              <a:spcAft>
                <a:spcPts val="0"/>
              </a:spcAft>
              <a:buClr>
                <a:srgbClr val="000000"/>
              </a:buClr>
              <a:buSzPts val="1600"/>
              <a:buFont typeface="Calibri"/>
              <a:buNone/>
            </a:pPr>
            <a:r>
              <a:rPr lang="es" sz="1600" b="1" i="0" u="none" strike="noStrike" cap="none">
                <a:solidFill>
                  <a:srgbClr val="000000"/>
                </a:solidFill>
                <a:latin typeface="Calibri"/>
                <a:ea typeface="Calibri"/>
                <a:cs typeface="Calibri"/>
                <a:sym typeface="Calibri"/>
              </a:rPr>
              <a:t>Instalaciones:</a:t>
            </a:r>
            <a:endParaRPr sz="1600" b="0" i="0" u="none" strike="noStrike" cap="none">
              <a:solidFill>
                <a:srgbClr val="000000"/>
              </a:solidFill>
              <a:latin typeface="Calibri"/>
              <a:ea typeface="Calibri"/>
              <a:cs typeface="Calibri"/>
              <a:sym typeface="Calibri"/>
            </a:endParaRPr>
          </a:p>
          <a:p>
            <a:pPr marL="342900" marR="0" lvl="0" indent="-342900" algn="l" rtl="0">
              <a:lnSpc>
                <a:spcPct val="115000"/>
              </a:lnSpc>
              <a:spcBef>
                <a:spcPts val="0"/>
              </a:spcBef>
              <a:spcAft>
                <a:spcPts val="0"/>
              </a:spcAft>
              <a:buClr>
                <a:srgbClr val="000000"/>
              </a:buClr>
              <a:buSzPts val="1600"/>
              <a:buFont typeface="Calibri"/>
              <a:buChar char="-"/>
            </a:pPr>
            <a:r>
              <a:rPr lang="es" sz="1600" b="0" i="0" u="none" strike="noStrike" cap="none">
                <a:solidFill>
                  <a:srgbClr val="000000"/>
                </a:solidFill>
                <a:latin typeface="Calibri"/>
                <a:ea typeface="Calibri"/>
                <a:cs typeface="Calibri"/>
                <a:sym typeface="Calibri"/>
              </a:rPr>
              <a:t>Nadie (jugador o árbitro) puede detener el juego después del servicio basándose únicamente en una puntuación cantada incorrectamente.</a:t>
            </a:r>
            <a:endParaRPr sz="1600" b="0" i="0" u="none" strike="noStrike" cap="none">
              <a:solidFill>
                <a:srgbClr val="000000"/>
              </a:solidFill>
              <a:latin typeface="Calibri"/>
              <a:ea typeface="Calibri"/>
              <a:cs typeface="Calibri"/>
              <a:sym typeface="Calibri"/>
            </a:endParaRPr>
          </a:p>
          <a:p>
            <a:pPr marL="342900" marR="0" lvl="0" indent="-342900" algn="l" rtl="0">
              <a:lnSpc>
                <a:spcPct val="115000"/>
              </a:lnSpc>
              <a:spcBef>
                <a:spcPts val="0"/>
              </a:spcBef>
              <a:spcAft>
                <a:spcPts val="0"/>
              </a:spcAft>
              <a:buClr>
                <a:srgbClr val="000000"/>
              </a:buClr>
              <a:buSzPts val="1600"/>
              <a:buFont typeface="Calibri"/>
              <a:buChar char="-"/>
            </a:pPr>
            <a:r>
              <a:rPr lang="es" sz="1600" b="0" i="0" u="none" strike="noStrike" cap="none">
                <a:solidFill>
                  <a:srgbClr val="000000"/>
                </a:solidFill>
                <a:latin typeface="Calibri"/>
                <a:ea typeface="Calibri"/>
                <a:cs typeface="Calibri"/>
                <a:sym typeface="Calibri"/>
              </a:rPr>
              <a:t>Un jugador puede detener el juego después del servicio para llamar a un jugador fuera de posición, ya sea real o basado en una puntuación cantada incorrectamente.</a:t>
            </a:r>
            <a:endParaRPr sz="1600" b="0" i="0" u="none" strike="noStrike" cap="none">
              <a:solidFill>
                <a:srgbClr val="000000"/>
              </a:solidFill>
              <a:latin typeface="Calibri"/>
              <a:ea typeface="Calibri"/>
              <a:cs typeface="Calibri"/>
              <a:sym typeface="Calibri"/>
            </a:endParaRPr>
          </a:p>
          <a:p>
            <a:pPr marL="342900" marR="0" lvl="0" indent="-342900" algn="l" rtl="0">
              <a:lnSpc>
                <a:spcPct val="115000"/>
              </a:lnSpc>
              <a:spcBef>
                <a:spcPts val="0"/>
              </a:spcBef>
              <a:spcAft>
                <a:spcPts val="0"/>
              </a:spcAft>
              <a:buClr>
                <a:srgbClr val="000000"/>
              </a:buClr>
              <a:buSzPts val="1600"/>
              <a:buFont typeface="Calibri"/>
              <a:buChar char="-"/>
            </a:pPr>
            <a:r>
              <a:rPr lang="es" sz="1600" b="0" i="0" u="none" strike="noStrike" cap="none">
                <a:solidFill>
                  <a:srgbClr val="000000"/>
                </a:solidFill>
                <a:latin typeface="Calibri"/>
                <a:ea typeface="Calibri"/>
                <a:cs typeface="Calibri"/>
                <a:sym typeface="Calibri"/>
              </a:rPr>
              <a:t>Después de la jugada, se corrigen los errores del árbitro.</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600"/>
              <a:buFont typeface="Calibri"/>
              <a:buNone/>
            </a:pPr>
            <a:r>
              <a:rPr lang="es" sz="1600" b="1" i="0" u="none" strike="noStrike" cap="none">
                <a:solidFill>
                  <a:srgbClr val="000000"/>
                </a:solidFill>
                <a:latin typeface="Calibri"/>
                <a:ea typeface="Calibri"/>
                <a:cs typeface="Calibri"/>
                <a:sym typeface="Calibri"/>
              </a:rPr>
              <a:t>Escenario 1:</a:t>
            </a:r>
            <a:r>
              <a:rPr lang="es"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600"/>
              <a:buFont typeface="Calibri"/>
              <a:buChar char="-"/>
            </a:pPr>
            <a:r>
              <a:rPr lang="es" sz="1600" b="0" i="0" u="none" strike="noStrike" cap="none">
                <a:solidFill>
                  <a:srgbClr val="000000"/>
                </a:solidFill>
                <a:latin typeface="Calibri"/>
                <a:ea typeface="Calibri"/>
                <a:cs typeface="Calibri"/>
                <a:sym typeface="Calibri"/>
              </a:rPr>
              <a:t>La puntuación correcta es 4-2-2.</a:t>
            </a:r>
            <a:endParaRPr sz="16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600"/>
              <a:buFont typeface="Calibri"/>
              <a:buChar char="-"/>
            </a:pPr>
            <a:r>
              <a:rPr lang="es" sz="1600" b="0" i="0" u="none" strike="noStrike" cap="none">
                <a:solidFill>
                  <a:srgbClr val="000000"/>
                </a:solidFill>
                <a:latin typeface="Calibri"/>
                <a:ea typeface="Calibri"/>
                <a:cs typeface="Calibri"/>
                <a:sym typeface="Calibri"/>
              </a:rPr>
              <a:t>El árbitro llama al 4-2-1.</a:t>
            </a:r>
            <a:endParaRPr sz="16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600"/>
              <a:buFont typeface="Calibri"/>
              <a:buChar char="-"/>
            </a:pPr>
            <a:r>
              <a:rPr lang="es" sz="1600" b="0" i="0" u="none" strike="noStrike" cap="none">
                <a:solidFill>
                  <a:srgbClr val="000000"/>
                </a:solidFill>
                <a:latin typeface="Calibri"/>
                <a:ea typeface="Calibri"/>
                <a:cs typeface="Calibri"/>
                <a:sym typeface="Calibri"/>
              </a:rPr>
              <a:t>El saque está hecho.</a:t>
            </a:r>
            <a:endParaRPr/>
          </a:p>
          <a:p>
            <a:pPr marL="342900" marR="0" lvl="0" indent="-241300" algn="l" rtl="0">
              <a:lnSpc>
                <a:spcPct val="100000"/>
              </a:lnSpc>
              <a:spcBef>
                <a:spcPts val="0"/>
              </a:spcBef>
              <a:spcAft>
                <a:spcPts val="0"/>
              </a:spcAft>
              <a:buClr>
                <a:srgbClr val="000000"/>
              </a:buClr>
              <a:buSzPts val="1600"/>
              <a:buFont typeface="Calibri"/>
              <a:buNone/>
            </a:pPr>
            <a:endParaRPr sz="16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Calibri"/>
              <a:buNone/>
            </a:pPr>
            <a:r>
              <a:rPr lang="es" sz="1600" b="1" i="0" u="none" strike="noStrike" cap="none">
                <a:solidFill>
                  <a:srgbClr val="000000"/>
                </a:solidFill>
                <a:latin typeface="Calibri"/>
                <a:ea typeface="Calibri"/>
                <a:cs typeface="Calibri"/>
                <a:sym typeface="Calibri"/>
              </a:rPr>
              <a:t>Acción 1 </a:t>
            </a:r>
            <a:r>
              <a:rPr lang="es" sz="1600" b="0" i="0" u="none" strike="noStrike" cap="none">
                <a:solidFill>
                  <a:srgbClr val="000000"/>
                </a:solidFill>
                <a:latin typeface="Calibri"/>
                <a:ea typeface="Calibri"/>
                <a:cs typeface="Calibri"/>
                <a:sym typeface="Calibri"/>
              </a:rPr>
              <a:t>: el receptor detiene el juego e identifica el puntaje cantado incorrectamente. </a:t>
            </a:r>
            <a:r>
              <a:rPr lang="en-US" sz="1600" b="0" i="0" u="none" strike="noStrike" cap="none">
                <a:solidFill>
                  <a:srgbClr val="000000"/>
                </a:solidFill>
                <a:latin typeface="Calibri"/>
                <a:ea typeface="Calibri"/>
                <a:cs typeface="Calibri"/>
                <a:sym typeface="Calibri"/>
              </a:rPr>
              <a:t/>
            </a:r>
            <a:br>
              <a:rPr lang="en-US" sz="1600" b="0" i="0" u="none" strike="noStrike" cap="none">
                <a:solidFill>
                  <a:srgbClr val="000000"/>
                </a:solidFill>
                <a:latin typeface="Calibri"/>
                <a:ea typeface="Calibri"/>
                <a:cs typeface="Calibri"/>
                <a:sym typeface="Calibri"/>
              </a:rPr>
            </a:br>
            <a:r>
              <a:rPr lang="es" sz="1600" b="1" i="0" u="none" strike="noStrike" cap="none">
                <a:solidFill>
                  <a:srgbClr val="000000"/>
                </a:solidFill>
                <a:highlight>
                  <a:srgbClr val="00FFFF"/>
                </a:highlight>
                <a:latin typeface="Calibri"/>
                <a:ea typeface="Calibri"/>
                <a:cs typeface="Calibri"/>
                <a:sym typeface="Calibri"/>
              </a:rPr>
              <a:t>Resultado 1 </a:t>
            </a:r>
            <a:r>
              <a:rPr lang="es" sz="1600" b="0" i="0" u="none" strike="noStrike" cap="none">
                <a:solidFill>
                  <a:srgbClr val="000000"/>
                </a:solidFill>
                <a:highlight>
                  <a:srgbClr val="00FFFF"/>
                </a:highlight>
                <a:latin typeface="Calibri"/>
                <a:ea typeface="Calibri"/>
                <a:cs typeface="Calibri"/>
                <a:sym typeface="Calibri"/>
              </a:rPr>
              <a:t>: </a:t>
            </a:r>
            <a:r>
              <a:rPr lang="es" sz="1600" b="1" i="0" u="none" strike="noStrike" cap="none">
                <a:solidFill>
                  <a:srgbClr val="FF0000"/>
                </a:solidFill>
                <a:highlight>
                  <a:srgbClr val="00FFFF"/>
                </a:highlight>
                <a:latin typeface="Calibri"/>
                <a:ea typeface="Calibri"/>
                <a:cs typeface="Calibri"/>
                <a:sym typeface="Calibri"/>
              </a:rPr>
              <a:t>a. Fallo en el receptor. Apunte al servidor.</a:t>
            </a:r>
            <a:endParaRPr/>
          </a:p>
          <a:p>
            <a:pPr marL="457200" marR="0" lvl="0" indent="0" algn="l" rtl="0">
              <a:lnSpc>
                <a:spcPct val="100000"/>
              </a:lnSpc>
              <a:spcBef>
                <a:spcPts val="0"/>
              </a:spcBef>
              <a:spcAft>
                <a:spcPts val="0"/>
              </a:spcAft>
              <a:buClr>
                <a:srgbClr val="000000"/>
              </a:buClr>
              <a:buSzPts val="1600"/>
              <a:buFont typeface="Calibri"/>
              <a:buNone/>
            </a:pPr>
            <a:r>
              <a:rPr lang="es" sz="1600" b="0" i="0" u="none" strike="noStrike" cap="none">
                <a:solidFill>
                  <a:srgbClr val="000000"/>
                </a:solidFill>
                <a:highlight>
                  <a:srgbClr val="00FFFF"/>
                </a:highlight>
                <a:latin typeface="Calibri"/>
                <a:ea typeface="Calibri"/>
                <a:cs typeface="Calibri"/>
                <a:sym typeface="Calibri"/>
              </a:rPr>
              <a:t>b. Corrección del árbitro. Vuelva a reproducir el mitin.</a:t>
            </a:r>
            <a:endParaRPr sz="1600" b="0" i="0" u="none" strike="noStrike" cap="none">
              <a:solidFill>
                <a:srgbClr val="000000"/>
              </a:solidFill>
              <a:highlight>
                <a:srgbClr val="00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Calibri"/>
              <a:buNone/>
            </a:pPr>
            <a:r>
              <a:rPr lang="es" sz="1600" b="0" i="0" u="none" strike="noStrike" cap="none">
                <a:solidFill>
                  <a:srgbClr val="000000"/>
                </a:solidFill>
                <a:latin typeface="Calibri"/>
                <a:ea typeface="Calibri"/>
                <a:cs typeface="Calibri"/>
                <a:sym typeface="Calibri"/>
              </a:rPr>
              <a:t> </a:t>
            </a:r>
            <a:endParaRPr/>
          </a:p>
          <a:p>
            <a:pPr marL="457200" marR="0" lvl="0" indent="0" algn="l" rtl="0">
              <a:lnSpc>
                <a:spcPct val="100000"/>
              </a:lnSpc>
              <a:spcBef>
                <a:spcPts val="0"/>
              </a:spcBef>
              <a:spcAft>
                <a:spcPts val="0"/>
              </a:spcAft>
              <a:buClr>
                <a:srgbClr val="000000"/>
              </a:buClr>
              <a:buSzPts val="1600"/>
              <a:buFont typeface="Calibri"/>
              <a:buNone/>
            </a:pPr>
            <a:r>
              <a:rPr lang="es" sz="1600" b="1" i="0" u="none" strike="noStrike" cap="none">
                <a:solidFill>
                  <a:srgbClr val="000000"/>
                </a:solidFill>
                <a:latin typeface="Calibri"/>
                <a:ea typeface="Calibri"/>
                <a:cs typeface="Calibri"/>
                <a:sym typeface="Calibri"/>
              </a:rPr>
              <a:t>Acción 2 </a:t>
            </a:r>
            <a:r>
              <a:rPr lang="es" sz="1600" b="0" i="0" u="none" strike="noStrike" cap="none">
                <a:solidFill>
                  <a:srgbClr val="000000"/>
                </a:solidFill>
                <a:latin typeface="Calibri"/>
                <a:ea typeface="Calibri"/>
                <a:cs typeface="Calibri"/>
                <a:sym typeface="Calibri"/>
              </a:rPr>
              <a:t>: La jugada se completa y los receptores ganan la jugada. Los receptores señalan la puntuación cantada incorrectamente. </a:t>
            </a:r>
            <a:r>
              <a:rPr lang="en-US" sz="1600" b="0" i="0" u="none" strike="noStrike" cap="none">
                <a:solidFill>
                  <a:srgbClr val="000000"/>
                </a:solidFill>
                <a:latin typeface="Calibri"/>
                <a:ea typeface="Calibri"/>
                <a:cs typeface="Calibri"/>
                <a:sym typeface="Calibri"/>
              </a:rPr>
              <a:t/>
            </a:r>
            <a:br>
              <a:rPr lang="en-US" sz="1600" b="0" i="0" u="none" strike="noStrike" cap="none">
                <a:solidFill>
                  <a:srgbClr val="000000"/>
                </a:solidFill>
                <a:latin typeface="Calibri"/>
                <a:ea typeface="Calibri"/>
                <a:cs typeface="Calibri"/>
                <a:sym typeface="Calibri"/>
              </a:rPr>
            </a:br>
            <a:r>
              <a:rPr lang="es" sz="1600" b="1" i="0" u="none" strike="noStrike" cap="none">
                <a:solidFill>
                  <a:srgbClr val="000000"/>
                </a:solidFill>
                <a:highlight>
                  <a:srgbClr val="00FFFF"/>
                </a:highlight>
                <a:latin typeface="Calibri"/>
                <a:ea typeface="Calibri"/>
                <a:cs typeface="Calibri"/>
                <a:sym typeface="Calibri"/>
              </a:rPr>
              <a:t>Resultado 2 </a:t>
            </a:r>
            <a:r>
              <a:rPr lang="es" sz="1600" b="0" i="0" u="none" strike="noStrike" cap="none">
                <a:solidFill>
                  <a:srgbClr val="000000"/>
                </a:solidFill>
                <a:highlight>
                  <a:srgbClr val="00FFFF"/>
                </a:highlight>
                <a:latin typeface="Calibri"/>
                <a:ea typeface="Calibri"/>
                <a:cs typeface="Calibri"/>
                <a:sym typeface="Calibri"/>
              </a:rPr>
              <a:t>: a. El árbitro admite el error. Vuelva a reproducir el mitin.</a:t>
            </a:r>
            <a:endParaRPr/>
          </a:p>
          <a:p>
            <a:pPr marL="457200" marR="0" lvl="0" indent="0" algn="l" rtl="0">
              <a:lnSpc>
                <a:spcPct val="100000"/>
              </a:lnSpc>
              <a:spcBef>
                <a:spcPts val="0"/>
              </a:spcBef>
              <a:spcAft>
                <a:spcPts val="0"/>
              </a:spcAft>
              <a:buClr>
                <a:srgbClr val="FF0000"/>
              </a:buClr>
              <a:buSzPts val="1600"/>
              <a:buFont typeface="Calibri"/>
              <a:buNone/>
            </a:pPr>
            <a:r>
              <a:rPr lang="es" sz="1600" b="0" i="0" u="none" strike="noStrike" cap="none">
                <a:solidFill>
                  <a:srgbClr val="FF0000"/>
                </a:solidFill>
                <a:highlight>
                  <a:srgbClr val="00FFFF"/>
                </a:highlight>
                <a:latin typeface="Calibri"/>
                <a:ea typeface="Calibri"/>
                <a:cs typeface="Calibri"/>
                <a:sym typeface="Calibri"/>
              </a:rPr>
              <a:t>                  </a:t>
            </a:r>
            <a:r>
              <a:rPr lang="es" sz="1600" b="1" i="0" u="none" strike="noStrike" cap="none">
                <a:solidFill>
                  <a:srgbClr val="FF0000"/>
                </a:solidFill>
                <a:highlight>
                  <a:srgbClr val="00FFFF"/>
                </a:highlight>
                <a:latin typeface="Calibri"/>
                <a:ea typeface="Calibri"/>
                <a:cs typeface="Calibri"/>
                <a:sym typeface="Calibri"/>
              </a:rPr>
              <a:t>b. El árbitro admite el error. El rally se mantiene y resulta en un Side Out.</a:t>
            </a:r>
            <a:endParaRPr sz="1600" b="1" i="0" u="none" strike="noStrike" cap="none">
              <a:solidFill>
                <a:srgbClr val="FF0000"/>
              </a:solidFill>
              <a:highlight>
                <a:srgbClr val="00FFFF"/>
              </a:highlight>
              <a:latin typeface="Calibri"/>
              <a:ea typeface="Calibri"/>
              <a:cs typeface="Calibri"/>
              <a:sym typeface="Calibri"/>
            </a:endParaRPr>
          </a:p>
        </p:txBody>
      </p:sp>
    </p:spTree>
    <p:extLst>
      <p:ext uri="{BB962C8B-B14F-4D97-AF65-F5344CB8AC3E}">
        <p14:creationId xmlns:p14="http://schemas.microsoft.com/office/powerpoint/2010/main" val="31564592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211"/>
          <p:cNvSpPr txBox="1"/>
          <p:nvPr/>
        </p:nvSpPr>
        <p:spPr>
          <a:xfrm>
            <a:off x="159798" y="35719"/>
            <a:ext cx="11825056" cy="175432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Puntuación incorrecta llamada Escenarios - Tarea</a:t>
            </a:r>
            <a:endParaRPr/>
          </a:p>
          <a:p>
            <a:pPr marL="0" marR="0" lvl="0" indent="0" algn="ctr" rtl="0">
              <a:lnSpc>
                <a:spcPct val="100000"/>
              </a:lnSpc>
              <a:spcBef>
                <a:spcPts val="0"/>
              </a:spcBef>
              <a:spcAft>
                <a:spcPts val="0"/>
              </a:spcAft>
              <a:buClr>
                <a:srgbClr val="18579B"/>
              </a:buClr>
              <a:buSzPts val="2000"/>
              <a:buFont typeface="Calibri"/>
              <a:buNone/>
            </a:pPr>
            <a:r>
              <a:rPr lang="es" sz="2000" b="0" i="1" u="none" strike="noStrike" cap="none">
                <a:solidFill>
                  <a:srgbClr val="18579B"/>
                </a:solidFill>
                <a:latin typeface="Calibri"/>
                <a:ea typeface="Calibri"/>
                <a:cs typeface="Calibri"/>
                <a:sym typeface="Calibri"/>
              </a:rPr>
              <a:t>Rulebook 4.K – Documento de cambio del Rulebook 2022 – 6. Rule 4.K</a:t>
            </a:r>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400"/>
              <a:buFont typeface="Source Sans Pro"/>
              <a:buNone/>
            </a:pPr>
            <a:endParaRPr sz="2400" b="0" i="0" u="none" strike="noStrike" cap="none">
              <a:solidFill>
                <a:srgbClr val="000000"/>
              </a:solidFill>
              <a:latin typeface="Calibri"/>
              <a:ea typeface="Calibri"/>
              <a:cs typeface="Calibri"/>
              <a:sym typeface="Calibri"/>
            </a:endParaRPr>
          </a:p>
        </p:txBody>
      </p:sp>
      <p:sp>
        <p:nvSpPr>
          <p:cNvPr id="1640" name="Google Shape;1640;p21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211</a:t>
            </a:fld>
            <a:endParaRPr/>
          </a:p>
        </p:txBody>
      </p:sp>
      <p:sp>
        <p:nvSpPr>
          <p:cNvPr id="1641" name="Google Shape;1641;p211"/>
          <p:cNvSpPr txBox="1"/>
          <p:nvPr/>
        </p:nvSpPr>
        <p:spPr>
          <a:xfrm>
            <a:off x="500109" y="1203753"/>
            <a:ext cx="11532093" cy="576670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s" sz="1800" b="1" i="0" u="none" strike="noStrike" cap="none">
                <a:solidFill>
                  <a:srgbClr val="000000"/>
                </a:solidFill>
                <a:latin typeface="Calibri"/>
                <a:ea typeface="Calibri"/>
                <a:cs typeface="Calibri"/>
                <a:sym typeface="Calibri"/>
              </a:rPr>
              <a:t>Escenario 2:</a:t>
            </a:r>
            <a:endParaRPr sz="18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800"/>
              <a:buFont typeface="Calibri"/>
              <a:buChar char="-"/>
            </a:pPr>
            <a:r>
              <a:rPr lang="es" sz="1800" b="0" i="0" u="none" strike="noStrike" cap="none">
                <a:solidFill>
                  <a:srgbClr val="000000"/>
                </a:solidFill>
                <a:latin typeface="Calibri"/>
                <a:ea typeface="Calibri"/>
                <a:cs typeface="Calibri"/>
                <a:sym typeface="Calibri"/>
              </a:rPr>
              <a:t>La puntuación correcta es 14-10-2.</a:t>
            </a:r>
            <a:endParaRPr/>
          </a:p>
          <a:p>
            <a:pPr marL="342900" marR="0" lvl="0" indent="-342900" algn="l" rtl="0">
              <a:lnSpc>
                <a:spcPct val="100000"/>
              </a:lnSpc>
              <a:spcBef>
                <a:spcPts val="0"/>
              </a:spcBef>
              <a:spcAft>
                <a:spcPts val="0"/>
              </a:spcAft>
              <a:buClr>
                <a:srgbClr val="000000"/>
              </a:buClr>
              <a:buSzPts val="1800"/>
              <a:buFont typeface="Calibri"/>
              <a:buChar char="-"/>
            </a:pPr>
            <a:r>
              <a:rPr lang="es" sz="1800" b="0" i="0" u="none" strike="noStrike" cap="none">
                <a:solidFill>
                  <a:srgbClr val="000000"/>
                </a:solidFill>
                <a:latin typeface="Calibri"/>
                <a:ea typeface="Calibri"/>
                <a:cs typeface="Calibri"/>
                <a:sym typeface="Calibri"/>
              </a:rPr>
              <a:t>Todos los jugadores se colocan correctamente en función de la puntuación correcta.</a:t>
            </a:r>
            <a:endParaRPr/>
          </a:p>
          <a:p>
            <a:pPr marL="342900" marR="0" lvl="0" indent="-342900" algn="l" rtl="0">
              <a:lnSpc>
                <a:spcPct val="100000"/>
              </a:lnSpc>
              <a:spcBef>
                <a:spcPts val="0"/>
              </a:spcBef>
              <a:spcAft>
                <a:spcPts val="0"/>
              </a:spcAft>
              <a:buClr>
                <a:srgbClr val="000000"/>
              </a:buClr>
              <a:buSzPts val="1800"/>
              <a:buFont typeface="Calibri"/>
              <a:buChar char="-"/>
            </a:pPr>
            <a:r>
              <a:rPr lang="es" sz="1800" b="0" i="0" u="none" strike="noStrike" cap="none">
                <a:solidFill>
                  <a:srgbClr val="000000"/>
                </a:solidFill>
                <a:latin typeface="Calibri"/>
                <a:ea typeface="Calibri"/>
                <a:cs typeface="Calibri"/>
                <a:sym typeface="Calibri"/>
              </a:rPr>
              <a:t>Árbitro llama 13-10-2.</a:t>
            </a:r>
            <a:endParaRPr/>
          </a:p>
          <a:p>
            <a:pPr marL="342900" marR="0" lvl="0" indent="-342900" algn="l" rtl="0">
              <a:lnSpc>
                <a:spcPct val="100000"/>
              </a:lnSpc>
              <a:spcBef>
                <a:spcPts val="0"/>
              </a:spcBef>
              <a:spcAft>
                <a:spcPts val="0"/>
              </a:spcAft>
              <a:buClr>
                <a:srgbClr val="000000"/>
              </a:buClr>
              <a:buSzPts val="1800"/>
              <a:buFont typeface="Calibri"/>
              <a:buChar char="-"/>
            </a:pPr>
            <a:r>
              <a:rPr lang="es" sz="1800" b="0" i="0" u="none" strike="noStrike" cap="none">
                <a:solidFill>
                  <a:srgbClr val="000000"/>
                </a:solidFill>
                <a:latin typeface="Calibri"/>
                <a:ea typeface="Calibri"/>
                <a:cs typeface="Calibri"/>
                <a:sym typeface="Calibri"/>
              </a:rPr>
              <a:t>El saque está hecho.</a:t>
            </a:r>
            <a:endParaRPr/>
          </a:p>
          <a:p>
            <a:pPr marL="0" marR="0" lvl="0" indent="0" algn="l" rtl="0">
              <a:lnSpc>
                <a:spcPct val="100000"/>
              </a:lnSpc>
              <a:spcBef>
                <a:spcPts val="0"/>
              </a:spcBef>
              <a:spcAft>
                <a:spcPts val="0"/>
              </a:spcAft>
              <a:buClr>
                <a:srgbClr val="000000"/>
              </a:buClr>
              <a:buSzPts val="1800"/>
              <a:buFont typeface="Calibri"/>
              <a:buNone/>
            </a:pPr>
            <a:r>
              <a:rPr lang="es"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Calibri"/>
              <a:buNone/>
            </a:pPr>
            <a:r>
              <a:rPr lang="es" sz="1800" b="1" i="0" u="none" strike="noStrike" cap="none">
                <a:solidFill>
                  <a:srgbClr val="000000"/>
                </a:solidFill>
                <a:latin typeface="Calibri"/>
                <a:ea typeface="Calibri"/>
                <a:cs typeface="Calibri"/>
                <a:sym typeface="Calibri"/>
              </a:rPr>
              <a:t>Acción 1 </a:t>
            </a:r>
            <a:r>
              <a:rPr lang="es" sz="1800" b="0" i="0" u="none" strike="noStrike" cap="none">
                <a:solidFill>
                  <a:srgbClr val="000000"/>
                </a:solidFill>
                <a:latin typeface="Calibri"/>
                <a:ea typeface="Calibri"/>
                <a:cs typeface="Calibri"/>
                <a:sym typeface="Calibri"/>
              </a:rPr>
              <a:t>: El receptor detiene el juego alegando que el servidor está fuera de posición. </a:t>
            </a:r>
            <a:r>
              <a:rPr lang="en-US" sz="1800" b="0" i="0" u="none" strike="noStrike" cap="none">
                <a:solidFill>
                  <a:srgbClr val="000000"/>
                </a:solidFill>
                <a:latin typeface="Calibri"/>
                <a:ea typeface="Calibri"/>
                <a:cs typeface="Calibri"/>
                <a:sym typeface="Calibri"/>
              </a:rPr>
              <a:t/>
            </a:r>
            <a:br>
              <a:rPr lang="en-US" sz="1800" b="0" i="0" u="none" strike="noStrike" cap="none">
                <a:solidFill>
                  <a:srgbClr val="000000"/>
                </a:solidFill>
                <a:latin typeface="Calibri"/>
                <a:ea typeface="Calibri"/>
                <a:cs typeface="Calibri"/>
                <a:sym typeface="Calibri"/>
              </a:rPr>
            </a:br>
            <a:r>
              <a:rPr lang="es" sz="1800" b="1" i="0" u="none" strike="noStrike" cap="none">
                <a:solidFill>
                  <a:srgbClr val="000000"/>
                </a:solidFill>
                <a:highlight>
                  <a:srgbClr val="00FFFF"/>
                </a:highlight>
                <a:latin typeface="Calibri"/>
                <a:ea typeface="Calibri"/>
                <a:cs typeface="Calibri"/>
                <a:sym typeface="Calibri"/>
              </a:rPr>
              <a:t>Resultado 1 </a:t>
            </a:r>
            <a:r>
              <a:rPr lang="es" sz="1800" b="0" i="0" u="none" strike="noStrike" cap="none">
                <a:solidFill>
                  <a:srgbClr val="000000"/>
                </a:solidFill>
                <a:highlight>
                  <a:srgbClr val="00FFFF"/>
                </a:highlight>
                <a:latin typeface="Calibri"/>
                <a:ea typeface="Calibri"/>
                <a:cs typeface="Calibri"/>
                <a:sym typeface="Calibri"/>
              </a:rPr>
              <a:t>: a. Fallo en el servidor fuera de posición.</a:t>
            </a:r>
            <a:endParaRPr/>
          </a:p>
          <a:p>
            <a:pPr marL="457200" marR="0" lvl="0" indent="0" algn="l" rtl="0">
              <a:lnSpc>
                <a:spcPct val="100000"/>
              </a:lnSpc>
              <a:spcBef>
                <a:spcPts val="0"/>
              </a:spcBef>
              <a:spcAft>
                <a:spcPts val="0"/>
              </a:spcAft>
              <a:buClr>
                <a:srgbClr val="000000"/>
              </a:buClr>
              <a:buSzPts val="1800"/>
              <a:buFont typeface="Calibri"/>
              <a:buNone/>
            </a:pPr>
            <a:r>
              <a:rPr lang="es" sz="1800" b="0" i="0" u="none" strike="noStrike" cap="none">
                <a:solidFill>
                  <a:srgbClr val="000000"/>
                </a:solidFill>
                <a:highlight>
                  <a:srgbClr val="00FFFF"/>
                </a:highlight>
                <a:latin typeface="Calibri"/>
                <a:ea typeface="Calibri"/>
                <a:cs typeface="Calibri"/>
                <a:sym typeface="Calibri"/>
              </a:rPr>
              <a:t>                  </a:t>
            </a:r>
            <a:r>
              <a:rPr lang="es" sz="1800" b="1" i="0" u="none" strike="noStrike" cap="none">
                <a:solidFill>
                  <a:srgbClr val="FF0000"/>
                </a:solidFill>
                <a:highlight>
                  <a:srgbClr val="00FFFF"/>
                </a:highlight>
                <a:latin typeface="Calibri"/>
                <a:ea typeface="Calibri"/>
                <a:cs typeface="Calibri"/>
                <a:sym typeface="Calibri"/>
              </a:rPr>
              <a:t>b. Corrección del árbitro. Vuelva a reproducir el mitin.</a:t>
            </a:r>
            <a:endParaRPr/>
          </a:p>
          <a:p>
            <a:pPr marL="457200" marR="0" lvl="0" indent="0" algn="l" rtl="0">
              <a:lnSpc>
                <a:spcPct val="100000"/>
              </a:lnSpc>
              <a:spcBef>
                <a:spcPts val="0"/>
              </a:spcBef>
              <a:spcAft>
                <a:spcPts val="0"/>
              </a:spcAft>
              <a:buClr>
                <a:srgbClr val="000000"/>
              </a:buClr>
              <a:buSzPts val="1800"/>
              <a:buFont typeface="Calibri"/>
              <a:buNone/>
            </a:pPr>
            <a:r>
              <a:rPr lang="es" sz="1800" b="0" i="0" u="none" strike="noStrike" cap="none">
                <a:solidFill>
                  <a:srgbClr val="000000"/>
                </a:solidFill>
                <a:highlight>
                  <a:srgbClr val="FFFF00"/>
                </a:highlight>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Calibri"/>
              <a:buNone/>
            </a:pPr>
            <a:r>
              <a:rPr lang="es" sz="1800" b="1" i="0" u="none" strike="noStrike" cap="none">
                <a:solidFill>
                  <a:srgbClr val="000000"/>
                </a:solidFill>
                <a:latin typeface="Calibri"/>
                <a:ea typeface="Calibri"/>
                <a:cs typeface="Calibri"/>
                <a:sym typeface="Calibri"/>
              </a:rPr>
              <a:t>Acción 2 </a:t>
            </a:r>
            <a:r>
              <a:rPr lang="es" sz="1800" b="0" i="0" u="none" strike="noStrike" cap="none">
                <a:solidFill>
                  <a:srgbClr val="000000"/>
                </a:solidFill>
                <a:latin typeface="Calibri"/>
                <a:ea typeface="Calibri"/>
                <a:cs typeface="Calibri"/>
                <a:sym typeface="Calibri"/>
              </a:rPr>
              <a:t>: El receptor detiene el juego y desafía el marcador. </a:t>
            </a:r>
            <a:r>
              <a:rPr lang="en-US" sz="1800" b="0" i="0" u="none" strike="noStrike" cap="none">
                <a:solidFill>
                  <a:srgbClr val="000000"/>
                </a:solidFill>
                <a:latin typeface="Calibri"/>
                <a:ea typeface="Calibri"/>
                <a:cs typeface="Calibri"/>
                <a:sym typeface="Calibri"/>
              </a:rPr>
              <a:t/>
            </a:r>
            <a:br>
              <a:rPr lang="en-US" sz="1800" b="0" i="0" u="none" strike="noStrike" cap="none">
                <a:solidFill>
                  <a:srgbClr val="000000"/>
                </a:solidFill>
                <a:latin typeface="Calibri"/>
                <a:ea typeface="Calibri"/>
                <a:cs typeface="Calibri"/>
                <a:sym typeface="Calibri"/>
              </a:rPr>
            </a:br>
            <a:r>
              <a:rPr lang="es" sz="1800" b="1" i="0" u="none" strike="noStrike" cap="none">
                <a:solidFill>
                  <a:srgbClr val="000000"/>
                </a:solidFill>
                <a:highlight>
                  <a:srgbClr val="00FFFF"/>
                </a:highlight>
                <a:latin typeface="Calibri"/>
                <a:ea typeface="Calibri"/>
                <a:cs typeface="Calibri"/>
                <a:sym typeface="Calibri"/>
              </a:rPr>
              <a:t>Resultado 2 </a:t>
            </a:r>
            <a:r>
              <a:rPr lang="es" sz="1800" b="0" i="0" u="none" strike="noStrike" cap="none">
                <a:solidFill>
                  <a:srgbClr val="000000"/>
                </a:solidFill>
                <a:highlight>
                  <a:srgbClr val="00FFFF"/>
                </a:highlight>
                <a:latin typeface="Calibri"/>
                <a:ea typeface="Calibri"/>
                <a:cs typeface="Calibri"/>
                <a:sym typeface="Calibri"/>
              </a:rPr>
              <a:t>: a. Error en el servidor que está fuera de posición.</a:t>
            </a:r>
            <a:endParaRPr/>
          </a:p>
          <a:p>
            <a:pPr marL="457200" marR="0" lvl="0" indent="0" algn="l" rtl="0">
              <a:lnSpc>
                <a:spcPct val="100000"/>
              </a:lnSpc>
              <a:spcBef>
                <a:spcPts val="0"/>
              </a:spcBef>
              <a:spcAft>
                <a:spcPts val="0"/>
              </a:spcAft>
              <a:buClr>
                <a:srgbClr val="000000"/>
              </a:buClr>
              <a:buSzPts val="1800"/>
              <a:buFont typeface="Calibri"/>
              <a:buNone/>
            </a:pPr>
            <a:r>
              <a:rPr lang="es" sz="1800" b="0" i="0" u="none" strike="noStrike" cap="none">
                <a:solidFill>
                  <a:srgbClr val="000000"/>
                </a:solidFill>
                <a:highlight>
                  <a:srgbClr val="00FFFF"/>
                </a:highlight>
                <a:latin typeface="Calibri"/>
                <a:ea typeface="Calibri"/>
                <a:cs typeface="Calibri"/>
                <a:sym typeface="Calibri"/>
              </a:rPr>
              <a:t>                  </a:t>
            </a:r>
            <a:r>
              <a:rPr lang="es" sz="1800" b="1" i="0" u="none" strike="noStrike" cap="none">
                <a:solidFill>
                  <a:srgbClr val="FF0000"/>
                </a:solidFill>
                <a:highlight>
                  <a:srgbClr val="00FFFF"/>
                </a:highlight>
                <a:latin typeface="Calibri"/>
                <a:ea typeface="Calibri"/>
                <a:cs typeface="Calibri"/>
                <a:sym typeface="Calibri"/>
              </a:rPr>
              <a:t>b. Fallo en el receptor. Punto, juego, partido.</a:t>
            </a:r>
            <a:endParaRPr sz="1800" b="1" i="0" u="none" strike="noStrike" cap="none">
              <a:solidFill>
                <a:srgbClr val="FF0000"/>
              </a:solidFill>
              <a:highlight>
                <a:srgbClr val="00FFFF"/>
              </a:highlight>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Calibri"/>
              <a:buNone/>
            </a:pPr>
            <a:r>
              <a:rPr lang="es"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Calibri"/>
              <a:buNone/>
            </a:pPr>
            <a:r>
              <a:rPr lang="es" sz="1800" b="1" i="0" u="none" strike="noStrike" cap="none">
                <a:solidFill>
                  <a:srgbClr val="000000"/>
                </a:solidFill>
                <a:latin typeface="Calibri"/>
                <a:ea typeface="Calibri"/>
                <a:cs typeface="Calibri"/>
                <a:sym typeface="Calibri"/>
              </a:rPr>
              <a:t>Acción 3 </a:t>
            </a:r>
            <a:r>
              <a:rPr lang="es" sz="1800" b="0" i="0" u="none" strike="noStrike" cap="none">
                <a:solidFill>
                  <a:srgbClr val="000000"/>
                </a:solidFill>
                <a:latin typeface="Calibri"/>
                <a:ea typeface="Calibri"/>
                <a:cs typeface="Calibri"/>
                <a:sym typeface="Calibri"/>
              </a:rPr>
              <a:t>: La jugada termina con el equipo que saca ganando la jugada. El receptor identifica que servidor sirvió</a:t>
            </a:r>
            <a:endParaRPr/>
          </a:p>
          <a:p>
            <a:pPr marL="457200" marR="0" lvl="0" indent="0" algn="l" rtl="0">
              <a:lnSpc>
                <a:spcPct val="100000"/>
              </a:lnSpc>
              <a:spcBef>
                <a:spcPts val="0"/>
              </a:spcBef>
              <a:spcAft>
                <a:spcPts val="0"/>
              </a:spcAft>
              <a:buClr>
                <a:srgbClr val="000000"/>
              </a:buClr>
              <a:buSzPts val="1800"/>
              <a:buFont typeface="Calibri"/>
              <a:buNone/>
            </a:pPr>
            <a:r>
              <a:rPr lang="es" sz="1800" b="0" i="0" u="none" strike="noStrike" cap="none">
                <a:solidFill>
                  <a:srgbClr val="000000"/>
                </a:solidFill>
                <a:latin typeface="Calibri"/>
                <a:ea typeface="Calibri"/>
                <a:cs typeface="Calibri"/>
                <a:sym typeface="Calibri"/>
              </a:rPr>
              <a:t>desde la posición incorrecta en función de la puntuación cantada. </a:t>
            </a:r>
            <a:r>
              <a:rPr lang="en-US" sz="1800" b="0" i="0" u="none" strike="noStrike" cap="none">
                <a:solidFill>
                  <a:srgbClr val="000000"/>
                </a:solidFill>
                <a:latin typeface="Calibri"/>
                <a:ea typeface="Calibri"/>
                <a:cs typeface="Calibri"/>
                <a:sym typeface="Calibri"/>
              </a:rPr>
              <a:t/>
            </a:r>
            <a:br>
              <a:rPr lang="en-US" sz="1800" b="0" i="0" u="none" strike="noStrike" cap="none">
                <a:solidFill>
                  <a:srgbClr val="000000"/>
                </a:solidFill>
                <a:latin typeface="Calibri"/>
                <a:ea typeface="Calibri"/>
                <a:cs typeface="Calibri"/>
                <a:sym typeface="Calibri"/>
              </a:rPr>
            </a:br>
            <a:r>
              <a:rPr lang="es" sz="1800" b="1" i="0" u="none" strike="noStrike" cap="none">
                <a:solidFill>
                  <a:srgbClr val="000000"/>
                </a:solidFill>
                <a:highlight>
                  <a:srgbClr val="00FFFF"/>
                </a:highlight>
                <a:latin typeface="Calibri"/>
                <a:ea typeface="Calibri"/>
                <a:cs typeface="Calibri"/>
                <a:sym typeface="Calibri"/>
              </a:rPr>
              <a:t>Resultado 3 </a:t>
            </a:r>
            <a:r>
              <a:rPr lang="es" sz="1800" b="0" i="0" u="none" strike="noStrike" cap="none">
                <a:solidFill>
                  <a:srgbClr val="000000"/>
                </a:solidFill>
                <a:highlight>
                  <a:srgbClr val="00FFFF"/>
                </a:highlight>
                <a:latin typeface="Calibri"/>
                <a:ea typeface="Calibri"/>
                <a:cs typeface="Calibri"/>
                <a:sym typeface="Calibri"/>
              </a:rPr>
              <a:t>: a. Fallo en el servidor fuera de posición. Lado hacia afuera.</a:t>
            </a:r>
            <a:endParaRPr/>
          </a:p>
          <a:p>
            <a:pPr marL="457200" marR="0" lvl="0" indent="0" algn="l" rtl="0">
              <a:lnSpc>
                <a:spcPct val="100000"/>
              </a:lnSpc>
              <a:spcBef>
                <a:spcPts val="0"/>
              </a:spcBef>
              <a:spcAft>
                <a:spcPts val="0"/>
              </a:spcAft>
              <a:buClr>
                <a:srgbClr val="000000"/>
              </a:buClr>
              <a:buSzPts val="1800"/>
              <a:buFont typeface="Calibri"/>
              <a:buNone/>
            </a:pPr>
            <a:r>
              <a:rPr lang="es" sz="1800" b="1" i="0" u="none" strike="noStrike" cap="none">
                <a:solidFill>
                  <a:srgbClr val="000000"/>
                </a:solidFill>
                <a:highlight>
                  <a:srgbClr val="00FFFF"/>
                </a:highlight>
                <a:latin typeface="Calibri"/>
                <a:ea typeface="Calibri"/>
                <a:cs typeface="Calibri"/>
                <a:sym typeface="Calibri"/>
              </a:rPr>
              <a:t>                </a:t>
            </a:r>
            <a:r>
              <a:rPr lang="es" sz="1800" b="1" i="0" u="none" strike="noStrike" cap="none">
                <a:solidFill>
                  <a:srgbClr val="FF0000"/>
                </a:solidFill>
                <a:highlight>
                  <a:srgbClr val="00FFFF"/>
                </a:highlight>
                <a:latin typeface="Calibri"/>
                <a:ea typeface="Calibri"/>
                <a:cs typeface="Calibri"/>
                <a:sym typeface="Calibri"/>
              </a:rPr>
              <a:t>b. El árbitro reconoce que, en base a la llamada de puntuación incorrecta, hay un jugador fuera de posición, pero también</a:t>
            </a:r>
            <a:endParaRPr/>
          </a:p>
          <a:p>
            <a:pPr marL="457200" marR="0" lvl="0" indent="0" algn="l" rtl="0">
              <a:lnSpc>
                <a:spcPct val="100000"/>
              </a:lnSpc>
              <a:spcBef>
                <a:spcPts val="0"/>
              </a:spcBef>
              <a:spcAft>
                <a:spcPts val="0"/>
              </a:spcAft>
              <a:buClr>
                <a:srgbClr val="FF0000"/>
              </a:buClr>
              <a:buSzPts val="1800"/>
              <a:buFont typeface="Calibri"/>
              <a:buNone/>
            </a:pPr>
            <a:r>
              <a:rPr lang="es" sz="1800" b="1" i="0" u="none" strike="noStrike" cap="none">
                <a:solidFill>
                  <a:srgbClr val="FF0000"/>
                </a:solidFill>
                <a:highlight>
                  <a:srgbClr val="00FFFF"/>
                </a:highlight>
                <a:latin typeface="Calibri"/>
                <a:ea typeface="Calibri"/>
                <a:cs typeface="Calibri"/>
                <a:sym typeface="Calibri"/>
              </a:rPr>
              <a:t>se da cuenta de que el servidor estaba en la posición correcta. El mitin se mantiene. Punto, juego, partido.</a:t>
            </a:r>
            <a:endParaRPr sz="1800" b="1" i="0" u="none" strike="noStrike" cap="none">
              <a:solidFill>
                <a:srgbClr val="FF0000"/>
              </a:solidFill>
              <a:highlight>
                <a:srgbClr val="00FFFF"/>
              </a:highlight>
              <a:latin typeface="Calibri"/>
              <a:ea typeface="Calibri"/>
              <a:cs typeface="Calibri"/>
              <a:sym typeface="Calibri"/>
            </a:endParaRPr>
          </a:p>
          <a:p>
            <a:pPr marL="342900" marR="0" lvl="0" indent="-241300" algn="l" rtl="0">
              <a:lnSpc>
                <a:spcPct val="115000"/>
              </a:lnSpc>
              <a:spcBef>
                <a:spcPts val="0"/>
              </a:spcBef>
              <a:spcAft>
                <a:spcPts val="1000"/>
              </a:spcAft>
              <a:buClr>
                <a:srgbClr val="000000"/>
              </a:buClr>
              <a:buSzPts val="1600"/>
              <a:buFont typeface="Calibri"/>
              <a:buNone/>
            </a:pPr>
            <a:endParaRPr sz="16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850616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12"/>
          <p:cNvSpPr txBox="1"/>
          <p:nvPr/>
        </p:nvSpPr>
        <p:spPr>
          <a:xfrm>
            <a:off x="1128665" y="445595"/>
            <a:ext cx="9753600" cy="569386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Mantenga </a:t>
            </a:r>
            <a:r>
              <a:rPr lang="es" sz="3600" b="0" i="0" u="none" strike="noStrike" cap="none">
                <a:solidFill>
                  <a:srgbClr val="FF0000"/>
                </a:solidFill>
                <a:latin typeface="Calibri"/>
                <a:ea typeface="Calibri"/>
                <a:cs typeface="Calibri"/>
                <a:sym typeface="Calibri"/>
              </a:rPr>
              <a:t>la calma </a:t>
            </a:r>
            <a:r>
              <a:rPr lang="es" sz="3600" b="0" i="0" u="none" strike="noStrike" cap="none">
                <a:solidFill>
                  <a:srgbClr val="18579B"/>
                </a:solidFill>
                <a:latin typeface="Calibri"/>
                <a:ea typeface="Calibri"/>
                <a:cs typeface="Calibri"/>
                <a:sym typeface="Calibri"/>
              </a:rPr>
              <a:t>; mantener una </a:t>
            </a:r>
            <a:r>
              <a:rPr lang="es" sz="3600" b="0" i="0" u="none" strike="noStrike" cap="none">
                <a:solidFill>
                  <a:srgbClr val="FF0000"/>
                </a:solidFill>
                <a:latin typeface="Calibri"/>
                <a:ea typeface="Calibri"/>
                <a:cs typeface="Calibri"/>
                <a:sym typeface="Calibri"/>
              </a:rPr>
              <a:t>mente abierta </a:t>
            </a:r>
            <a:r>
              <a:rPr lang="es" sz="3600" b="0" i="0" u="none" strike="noStrike" cap="none">
                <a:solidFill>
                  <a:srgbClr val="18579B"/>
                </a:solidFill>
                <a:latin typeface="Calibri"/>
                <a:ea typeface="Calibri"/>
                <a:cs typeface="Calibri"/>
                <a:sym typeface="Calibri"/>
              </a:rPr>
              <a:t>y </a:t>
            </a:r>
            <a:r>
              <a:rPr lang="es" sz="3600" b="0" i="0" u="none" strike="noStrike" cap="none">
                <a:solidFill>
                  <a:srgbClr val="FF0000"/>
                </a:solidFill>
                <a:latin typeface="Calibri"/>
                <a:ea typeface="Calibri"/>
                <a:cs typeface="Calibri"/>
                <a:sym typeface="Calibri"/>
              </a:rPr>
              <a:t>un comportamiento benigno</a:t>
            </a:r>
            <a:endParaRPr sz="3600" b="0" i="0" u="none" strike="noStrike" cap="none">
              <a:solidFill>
                <a:srgbClr val="FF0000"/>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Conozca a los jugadores en la mitad de la cancha, </a:t>
            </a:r>
            <a:r>
              <a:rPr lang="es" sz="3600" b="0" i="0" u="none" strike="noStrike" cap="none">
                <a:solidFill>
                  <a:srgbClr val="FF0000"/>
                </a:solidFill>
                <a:latin typeface="Calibri"/>
                <a:ea typeface="Calibri"/>
                <a:cs typeface="Calibri"/>
                <a:sym typeface="Calibri"/>
              </a:rPr>
              <a:t>lejos de los espectadores</a:t>
            </a:r>
            <a:endParaRPr sz="3600" b="0" i="0" u="none" strike="noStrike" cap="none">
              <a:solidFill>
                <a:srgbClr val="FF0000"/>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Emitir </a:t>
            </a:r>
            <a:r>
              <a:rPr lang="es" sz="3600" b="0" i="0" u="none" strike="noStrike" cap="none">
                <a:solidFill>
                  <a:srgbClr val="FF0000"/>
                </a:solidFill>
                <a:latin typeface="Calibri"/>
                <a:ea typeface="Calibri"/>
                <a:cs typeface="Calibri"/>
                <a:sym typeface="Calibri"/>
              </a:rPr>
              <a:t>advertencia verbal, advertencia técnica o falta técnica </a:t>
            </a:r>
            <a:r>
              <a:rPr lang="es" sz="3200" b="1" i="1" u="none" strike="noStrike" cap="none">
                <a:solidFill>
                  <a:srgbClr val="18579B"/>
                </a:solidFill>
                <a:latin typeface="Calibri"/>
                <a:ea typeface="Calibri"/>
                <a:cs typeface="Calibri"/>
                <a:sym typeface="Calibri"/>
              </a:rPr>
              <a:t>(según la gravedad)</a:t>
            </a:r>
            <a:endParaRPr sz="3200" b="1" i="1" u="none" strike="noStrike" cap="none">
              <a:solidFill>
                <a:srgbClr val="000000"/>
              </a:solidFill>
              <a:latin typeface="Calibri"/>
              <a:ea typeface="Calibri"/>
              <a:cs typeface="Calibri"/>
              <a:sym typeface="Calibri"/>
            </a:endParaRPr>
          </a:p>
          <a:p>
            <a:pPr marL="719138" marR="0" lvl="0" indent="-515938" algn="l" rtl="0">
              <a:lnSpc>
                <a:spcPct val="100000"/>
              </a:lnSpc>
              <a:spcBef>
                <a:spcPts val="0"/>
              </a:spcBef>
              <a:spcAft>
                <a:spcPts val="0"/>
              </a:spcAft>
              <a:buClr>
                <a:srgbClr val="18579B"/>
              </a:buClr>
              <a:buSzPts val="3200"/>
              <a:buFont typeface="Arial"/>
              <a:buNone/>
            </a:pPr>
            <a:endParaRPr sz="3200" b="1" i="1" u="none" strike="noStrike" cap="none">
              <a:solidFill>
                <a:srgbClr val="000000"/>
              </a:solidFill>
              <a:latin typeface="Calibri"/>
              <a:ea typeface="Calibri"/>
              <a:cs typeface="Calibri"/>
              <a:sym typeface="Calibri"/>
            </a:endParaRPr>
          </a:p>
          <a:p>
            <a:pPr marL="1255713" marR="0" lvl="1" indent="-536575" algn="l" rtl="0">
              <a:lnSpc>
                <a:spcPct val="100000"/>
              </a:lnSpc>
              <a:spcBef>
                <a:spcPts val="0"/>
              </a:spcBef>
              <a:spcAft>
                <a:spcPts val="0"/>
              </a:spcAft>
              <a:buClr>
                <a:srgbClr val="FF0000"/>
              </a:buClr>
              <a:buSzPts val="3600"/>
              <a:buFont typeface="Courier New"/>
              <a:buChar char="o"/>
            </a:pPr>
            <a:r>
              <a:rPr lang="es" sz="3600" b="0" i="0" u="none" strike="noStrike" cap="none">
                <a:solidFill>
                  <a:srgbClr val="FF0000"/>
                </a:solidFill>
                <a:latin typeface="Calibri"/>
                <a:ea typeface="Calibri"/>
                <a:cs typeface="Calibri"/>
                <a:sym typeface="Calibri"/>
              </a:rPr>
              <a:t>Si el (los) jugador(es) continúa(n </a:t>
            </a:r>
            <a:r>
              <a:rPr lang="es" sz="3600" b="0" i="0" u="none" strike="noStrike" cap="none">
                <a:solidFill>
                  <a:srgbClr val="18579B"/>
                </a:solidFill>
                <a:latin typeface="Calibri"/>
                <a:ea typeface="Calibri"/>
                <a:cs typeface="Calibri"/>
                <a:sym typeface="Calibri"/>
              </a:rPr>
              <a:t>) creando problemas... </a:t>
            </a:r>
            <a:r>
              <a:rPr lang="es" sz="3600" b="0" i="0" u="none" strike="noStrike" cap="none">
                <a:solidFill>
                  <a:srgbClr val="FF0000"/>
                </a:solidFill>
                <a:latin typeface="Calibri"/>
                <a:ea typeface="Calibri"/>
                <a:cs typeface="Calibri"/>
                <a:sym typeface="Calibri"/>
              </a:rPr>
              <a:t>intensifique la disciplina </a:t>
            </a:r>
            <a:r>
              <a:rPr lang="es" sz="3600" b="0" i="0" u="none" strike="noStrike" cap="none">
                <a:solidFill>
                  <a:srgbClr val="18579B"/>
                </a:solidFill>
                <a:latin typeface="Calibri"/>
                <a:ea typeface="Calibri"/>
                <a:cs typeface="Calibri"/>
                <a:sym typeface="Calibri"/>
              </a:rPr>
              <a:t>, según sea necesario.</a:t>
            </a:r>
            <a:endParaRPr sz="3600" b="0" i="0" u="none" strike="noStrike" cap="none">
              <a:solidFill>
                <a:srgbClr val="000000"/>
              </a:solidFill>
              <a:latin typeface="Calibri"/>
              <a:ea typeface="Calibri"/>
              <a:cs typeface="Calibri"/>
              <a:sym typeface="Calibri"/>
            </a:endParaRPr>
          </a:p>
        </p:txBody>
      </p:sp>
      <p:sp>
        <p:nvSpPr>
          <p:cNvPr id="1647" name="Google Shape;1647;p21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212</a:t>
            </a:fld>
            <a:endParaRPr/>
          </a:p>
        </p:txBody>
      </p:sp>
      <p:sp>
        <p:nvSpPr>
          <p:cNvPr id="1648" name="Google Shape;1648;p212"/>
          <p:cNvSpPr txBox="1"/>
          <p:nvPr/>
        </p:nvSpPr>
        <p:spPr>
          <a:xfrm>
            <a:off x="1128665" y="136733"/>
            <a:ext cx="9753600"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Comportamiento del jugador y soluciones</a:t>
            </a:r>
            <a:endParaRPr sz="20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84504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213"/>
          <p:cNvSpPr txBox="1"/>
          <p:nvPr/>
        </p:nvSpPr>
        <p:spPr>
          <a:xfrm>
            <a:off x="1128665" y="0"/>
            <a:ext cx="9753600" cy="10772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Comportamiento del jugador y soluciones</a:t>
            </a:r>
            <a:endParaRPr sz="2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pic>
        <p:nvPicPr>
          <p:cNvPr id="1654" name="Google Shape;1654;p213"/>
          <p:cNvPicPr preferRelativeResize="0"/>
          <p:nvPr/>
        </p:nvPicPr>
        <p:blipFill rotWithShape="1">
          <a:blip r:embed="rId3">
            <a:alphaModFix/>
          </a:blip>
          <a:srcRect/>
          <a:stretch/>
        </p:blipFill>
        <p:spPr>
          <a:xfrm>
            <a:off x="1028229" y="920653"/>
            <a:ext cx="10135541" cy="3626338"/>
          </a:xfrm>
          <a:prstGeom prst="rect">
            <a:avLst/>
          </a:prstGeom>
          <a:noFill/>
          <a:ln>
            <a:noFill/>
          </a:ln>
        </p:spPr>
      </p:pic>
      <p:sp>
        <p:nvSpPr>
          <p:cNvPr id="1655" name="Google Shape;1655;p213"/>
          <p:cNvSpPr txBox="1"/>
          <p:nvPr/>
        </p:nvSpPr>
        <p:spPr>
          <a:xfrm>
            <a:off x="940525" y="5014017"/>
            <a:ext cx="10135541"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800"/>
              <a:buFont typeface="Calibri"/>
              <a:buNone/>
            </a:pPr>
            <a:r>
              <a:rPr lang="es" sz="2800" b="0" i="1" u="none" strike="noStrike" cap="none">
                <a:solidFill>
                  <a:srgbClr val="FF0000"/>
                </a:solidFill>
                <a:latin typeface="Calibri"/>
                <a:ea typeface="Calibri"/>
                <a:cs typeface="Calibri"/>
                <a:sym typeface="Calibri"/>
              </a:rPr>
              <a:t>Las advertencias y las faltas pueden sancionarse </a:t>
            </a:r>
            <a:r>
              <a:rPr lang="es" sz="2800" b="0" i="1" u="none" strike="noStrike" cap="none">
                <a:solidFill>
                  <a:srgbClr val="18579B"/>
                </a:solidFill>
                <a:latin typeface="Calibri"/>
                <a:ea typeface="Calibri"/>
                <a:cs typeface="Calibri"/>
                <a:sym typeface="Calibri"/>
              </a:rPr>
              <a:t>desde el momento en que los jugadores </a:t>
            </a:r>
            <a:r>
              <a:rPr lang="es" sz="2800" b="0" i="1" u="none" strike="noStrike" cap="none">
                <a:solidFill>
                  <a:srgbClr val="FF0000"/>
                </a:solidFill>
                <a:latin typeface="Calibri"/>
                <a:ea typeface="Calibri"/>
                <a:cs typeface="Calibri"/>
                <a:sym typeface="Calibri"/>
              </a:rPr>
              <a:t>llegan a la cancha </a:t>
            </a:r>
            <a:r>
              <a:rPr lang="es" sz="2800" b="0" i="1" u="none" strike="noStrike" cap="none">
                <a:solidFill>
                  <a:srgbClr val="18579B"/>
                </a:solidFill>
                <a:latin typeface="Calibri"/>
                <a:ea typeface="Calibri"/>
                <a:cs typeface="Calibri"/>
                <a:sym typeface="Calibri"/>
              </a:rPr>
              <a:t>para un partido hasta la </a:t>
            </a:r>
            <a:r>
              <a:rPr lang="es" sz="2800" b="0" i="1" u="none" strike="noStrike" cap="none">
                <a:solidFill>
                  <a:srgbClr val="FF0000"/>
                </a:solidFill>
                <a:latin typeface="Calibri"/>
                <a:ea typeface="Calibri"/>
                <a:cs typeface="Calibri"/>
                <a:sym typeface="Calibri"/>
              </a:rPr>
              <a:t>finalización del mismo.</a:t>
            </a:r>
            <a:endParaRPr/>
          </a:p>
        </p:txBody>
      </p:sp>
      <p:sp>
        <p:nvSpPr>
          <p:cNvPr id="1656" name="Google Shape;1656;p21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213</a:t>
            </a:fld>
            <a:endParaRPr/>
          </a:p>
        </p:txBody>
      </p:sp>
    </p:spTree>
    <p:extLst>
      <p:ext uri="{BB962C8B-B14F-4D97-AF65-F5344CB8AC3E}">
        <p14:creationId xmlns:p14="http://schemas.microsoft.com/office/powerpoint/2010/main" val="39134895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14"/>
          <p:cNvSpPr txBox="1"/>
          <p:nvPr/>
        </p:nvSpPr>
        <p:spPr>
          <a:xfrm>
            <a:off x="1569719" y="50237"/>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18579B"/>
              </a:solidFill>
              <a:latin typeface="Source Sans Pro"/>
              <a:ea typeface="Source Sans Pro"/>
              <a:cs typeface="Source Sans Pro"/>
              <a:sym typeface="Source Sans Pro"/>
            </a:endParaRPr>
          </a:p>
        </p:txBody>
      </p:sp>
      <p:sp>
        <p:nvSpPr>
          <p:cNvPr id="1662" name="Google Shape;1662;p214"/>
          <p:cNvSpPr txBox="1"/>
          <p:nvPr/>
        </p:nvSpPr>
        <p:spPr>
          <a:xfrm>
            <a:off x="1483061" y="965775"/>
            <a:ext cx="8876715" cy="5225773"/>
          </a:xfrm>
          <a:prstGeom prst="rect">
            <a:avLst/>
          </a:prstGeom>
          <a:noFill/>
          <a:ln>
            <a:noFill/>
          </a:ln>
        </p:spPr>
        <p:txBody>
          <a:bodyPr spcFirstLastPara="1" wrap="square" lIns="45700" tIns="45700" rIns="45700" bIns="45700" anchor="t" anchorCtr="0">
            <a:spAutoFit/>
          </a:bodyPr>
          <a:lstStyle/>
          <a:p>
            <a:pPr marL="0" marR="0" lvl="2" indent="9144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663" name="Google Shape;1663;p214"/>
          <p:cNvSpPr txBox="1"/>
          <p:nvPr/>
        </p:nvSpPr>
        <p:spPr>
          <a:xfrm>
            <a:off x="682063" y="-41434"/>
            <a:ext cx="11181099"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Acción Disciplinaria Progresiva – Apéndice B</a:t>
            </a:r>
            <a:endParaRPr/>
          </a:p>
        </p:txBody>
      </p:sp>
      <p:sp>
        <p:nvSpPr>
          <p:cNvPr id="1664" name="Google Shape;1664;p21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214</a:t>
            </a:fld>
            <a:endParaRPr/>
          </a:p>
        </p:txBody>
      </p:sp>
      <p:pic>
        <p:nvPicPr>
          <p:cNvPr id="1665" name="Google Shape;1665;p214"/>
          <p:cNvPicPr preferRelativeResize="0"/>
          <p:nvPr/>
        </p:nvPicPr>
        <p:blipFill rotWithShape="1">
          <a:blip r:embed="rId3">
            <a:alphaModFix/>
          </a:blip>
          <a:srcRect/>
          <a:stretch/>
        </p:blipFill>
        <p:spPr>
          <a:xfrm>
            <a:off x="457204" y="849794"/>
            <a:ext cx="10342012" cy="5619054"/>
          </a:xfrm>
          <a:prstGeom prst="rect">
            <a:avLst/>
          </a:prstGeom>
          <a:noFill/>
          <a:ln>
            <a:noFill/>
          </a:ln>
        </p:spPr>
      </p:pic>
    </p:spTree>
    <p:extLst>
      <p:ext uri="{BB962C8B-B14F-4D97-AF65-F5344CB8AC3E}">
        <p14:creationId xmlns:p14="http://schemas.microsoft.com/office/powerpoint/2010/main" val="2735950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215"/>
          <p:cNvSpPr txBox="1"/>
          <p:nvPr/>
        </p:nvSpPr>
        <p:spPr>
          <a:xfrm>
            <a:off x="1569719" y="50237"/>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18579B"/>
              </a:solidFill>
              <a:latin typeface="Source Sans Pro"/>
              <a:ea typeface="Source Sans Pro"/>
              <a:cs typeface="Source Sans Pro"/>
              <a:sym typeface="Source Sans Pro"/>
            </a:endParaRPr>
          </a:p>
        </p:txBody>
      </p:sp>
      <p:sp>
        <p:nvSpPr>
          <p:cNvPr id="1671" name="Google Shape;1671;p215"/>
          <p:cNvSpPr txBox="1"/>
          <p:nvPr/>
        </p:nvSpPr>
        <p:spPr>
          <a:xfrm>
            <a:off x="-440286" y="758175"/>
            <a:ext cx="8876715" cy="769441"/>
          </a:xfrm>
          <a:prstGeom prst="rect">
            <a:avLst/>
          </a:prstGeom>
          <a:noFill/>
          <a:ln>
            <a:noFill/>
          </a:ln>
        </p:spPr>
        <p:txBody>
          <a:bodyPr spcFirstLastPara="1" wrap="square" lIns="45700" tIns="45700" rIns="45700" bIns="45700" anchor="t" anchorCtr="0">
            <a:spAutoFit/>
          </a:bodyPr>
          <a:lstStyle/>
          <a:p>
            <a:pPr marL="0" marR="0" lvl="1" indent="0" algn="l" rtl="0">
              <a:lnSpc>
                <a:spcPct val="100000"/>
              </a:lnSpc>
              <a:spcBef>
                <a:spcPts val="0"/>
              </a:spcBef>
              <a:spcAft>
                <a:spcPts val="0"/>
              </a:spcAft>
              <a:buClr>
                <a:srgbClr val="18579B"/>
              </a:buClr>
              <a:buSzPts val="4400"/>
              <a:buFont typeface="Source Sans Pro"/>
              <a:buNone/>
            </a:pPr>
            <a:endParaRPr sz="4400" b="0" i="0" u="none" strike="noStrike" cap="none">
              <a:solidFill>
                <a:srgbClr val="000000"/>
              </a:solidFill>
              <a:latin typeface="Source Sans Pro"/>
              <a:ea typeface="Source Sans Pro"/>
              <a:cs typeface="Source Sans Pro"/>
              <a:sym typeface="Source Sans Pro"/>
            </a:endParaRPr>
          </a:p>
        </p:txBody>
      </p:sp>
      <p:sp>
        <p:nvSpPr>
          <p:cNvPr id="1672" name="Google Shape;1672;p215"/>
          <p:cNvSpPr txBox="1"/>
          <p:nvPr/>
        </p:nvSpPr>
        <p:spPr>
          <a:xfrm>
            <a:off x="1483061" y="965775"/>
            <a:ext cx="8876715" cy="5225773"/>
          </a:xfrm>
          <a:prstGeom prst="rect">
            <a:avLst/>
          </a:prstGeom>
          <a:noFill/>
          <a:ln>
            <a:noFill/>
          </a:ln>
        </p:spPr>
        <p:txBody>
          <a:bodyPr spcFirstLastPara="1" wrap="square" lIns="45700" tIns="45700" rIns="45700" bIns="45700" anchor="t" anchorCtr="0">
            <a:spAutoFit/>
          </a:bodyPr>
          <a:lstStyle/>
          <a:p>
            <a:pPr marL="0" marR="0" lvl="2" indent="9144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673" name="Google Shape;1673;p215"/>
          <p:cNvSpPr txBox="1"/>
          <p:nvPr/>
        </p:nvSpPr>
        <p:spPr>
          <a:xfrm>
            <a:off x="682063" y="-41434"/>
            <a:ext cx="11181099"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Acción Disciplinaria Progresiva – Apéndice B</a:t>
            </a:r>
            <a:endParaRPr/>
          </a:p>
        </p:txBody>
      </p:sp>
      <p:sp>
        <p:nvSpPr>
          <p:cNvPr id="1674" name="Google Shape;1674;p21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215</a:t>
            </a:fld>
            <a:endParaRPr/>
          </a:p>
        </p:txBody>
      </p:sp>
      <p:pic>
        <p:nvPicPr>
          <p:cNvPr id="1675" name="Google Shape;1675;p215"/>
          <p:cNvPicPr preferRelativeResize="0"/>
          <p:nvPr/>
        </p:nvPicPr>
        <p:blipFill rotWithShape="1">
          <a:blip r:embed="rId3">
            <a:alphaModFix/>
          </a:blip>
          <a:srcRect/>
          <a:stretch/>
        </p:blipFill>
        <p:spPr>
          <a:xfrm>
            <a:off x="1483062" y="758124"/>
            <a:ext cx="7841024" cy="1129300"/>
          </a:xfrm>
          <a:prstGeom prst="rect">
            <a:avLst/>
          </a:prstGeom>
          <a:noFill/>
          <a:ln>
            <a:noFill/>
          </a:ln>
        </p:spPr>
      </p:pic>
      <p:pic>
        <p:nvPicPr>
          <p:cNvPr id="1676" name="Google Shape;1676;p215"/>
          <p:cNvPicPr preferRelativeResize="0"/>
          <p:nvPr/>
        </p:nvPicPr>
        <p:blipFill rotWithShape="1">
          <a:blip r:embed="rId4">
            <a:alphaModFix/>
          </a:blip>
          <a:srcRect/>
          <a:stretch/>
        </p:blipFill>
        <p:spPr>
          <a:xfrm>
            <a:off x="1471633" y="1872469"/>
            <a:ext cx="7852453" cy="4732327"/>
          </a:xfrm>
          <a:prstGeom prst="rect">
            <a:avLst/>
          </a:prstGeom>
          <a:noFill/>
          <a:ln>
            <a:noFill/>
          </a:ln>
        </p:spPr>
      </p:pic>
    </p:spTree>
    <p:extLst>
      <p:ext uri="{BB962C8B-B14F-4D97-AF65-F5344CB8AC3E}">
        <p14:creationId xmlns:p14="http://schemas.microsoft.com/office/powerpoint/2010/main" val="37976732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216"/>
          <p:cNvSpPr txBox="1"/>
          <p:nvPr/>
        </p:nvSpPr>
        <p:spPr>
          <a:xfrm>
            <a:off x="249382" y="0"/>
            <a:ext cx="11730181" cy="761747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Advertencias verbales</a:t>
            </a:r>
            <a:r>
              <a:rPr lang="es" sz="4400" b="1" i="0" u="none" strike="noStrike" cap="none">
                <a:solidFill>
                  <a:srgbClr val="18579B"/>
                </a:solidFill>
                <a:latin typeface="Calibri"/>
                <a:ea typeface="Calibri"/>
                <a:cs typeface="Calibri"/>
                <a:sym typeface="Calibri"/>
              </a:rPr>
              <a:t> </a:t>
            </a:r>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600"/>
              </a:spcBef>
              <a:spcAft>
                <a:spcPts val="0"/>
              </a:spcAft>
              <a:buClr>
                <a:srgbClr val="18579B"/>
              </a:buClr>
              <a:buSzPts val="2800"/>
              <a:buFont typeface="Arial"/>
              <a:buChar char="•"/>
            </a:pPr>
            <a:r>
              <a:rPr lang="es" sz="2800" b="0" i="1" u="none" strike="noStrike" cap="none">
                <a:solidFill>
                  <a:srgbClr val="18579B"/>
                </a:solidFill>
                <a:latin typeface="Calibri"/>
                <a:ea typeface="Calibri"/>
                <a:cs typeface="Calibri"/>
                <a:sym typeface="Calibri"/>
              </a:rPr>
              <a:t>Se emite una advertencia verbal </a:t>
            </a:r>
            <a:r>
              <a:rPr lang="es" sz="2800" b="0" i="1" u="none" strike="noStrike" cap="none">
                <a:solidFill>
                  <a:srgbClr val="FF0000"/>
                </a:solidFill>
                <a:latin typeface="Calibri"/>
                <a:ea typeface="Calibri"/>
                <a:cs typeface="Calibri"/>
                <a:sym typeface="Calibri"/>
              </a:rPr>
              <a:t>(VW) para evitar que se intensifique cualquier comportamiento inapropiado</a:t>
            </a:r>
            <a:endParaRPr/>
          </a:p>
          <a:p>
            <a:pPr marL="903288" marR="0" lvl="0" indent="-819150" algn="l" rtl="0">
              <a:lnSpc>
                <a:spcPct val="100000"/>
              </a:lnSpc>
              <a:spcBef>
                <a:spcPts val="600"/>
              </a:spcBef>
              <a:spcAft>
                <a:spcPts val="0"/>
              </a:spcAft>
              <a:buClr>
                <a:srgbClr val="FF0000"/>
              </a:buClr>
              <a:buSzPts val="2800"/>
              <a:buFont typeface="Arial"/>
              <a:buChar char="•"/>
            </a:pPr>
            <a:r>
              <a:rPr lang="es" sz="2800" b="0" i="1" u="none" strike="noStrike" cap="none">
                <a:solidFill>
                  <a:srgbClr val="18579B"/>
                </a:solidFill>
                <a:latin typeface="Calibri"/>
                <a:ea typeface="Calibri"/>
                <a:cs typeface="Calibri"/>
                <a:sym typeface="Calibri"/>
              </a:rPr>
              <a:t>Se puede emitir </a:t>
            </a:r>
            <a:r>
              <a:rPr lang="es" sz="2800" b="0" i="1" u="none" strike="noStrike" cap="none">
                <a:solidFill>
                  <a:srgbClr val="FF0000"/>
                </a:solidFill>
                <a:latin typeface="Calibri"/>
                <a:ea typeface="Calibri"/>
                <a:cs typeface="Calibri"/>
                <a:sym typeface="Calibri"/>
              </a:rPr>
              <a:t>una advertencia verbal a cada equipo </a:t>
            </a:r>
            <a:r>
              <a:rPr lang="es" sz="2800" b="0" i="1" u="none" strike="noStrike" cap="none">
                <a:solidFill>
                  <a:srgbClr val="18579B"/>
                </a:solidFill>
                <a:latin typeface="Calibri"/>
                <a:ea typeface="Calibri"/>
                <a:cs typeface="Calibri"/>
                <a:sym typeface="Calibri"/>
              </a:rPr>
              <a:t>durante un partido.</a:t>
            </a:r>
            <a:endParaRPr/>
          </a:p>
          <a:p>
            <a:pPr marL="903288" marR="0" lvl="0" indent="-819150" algn="l" rtl="0">
              <a:lnSpc>
                <a:spcPct val="100000"/>
              </a:lnSpc>
              <a:spcBef>
                <a:spcPts val="600"/>
              </a:spcBef>
              <a:spcAft>
                <a:spcPts val="0"/>
              </a:spcAft>
              <a:buClr>
                <a:srgbClr val="18579B"/>
              </a:buClr>
              <a:buSzPts val="2800"/>
              <a:buFont typeface="Arial"/>
              <a:buChar char="•"/>
            </a:pPr>
            <a:r>
              <a:rPr lang="es" sz="2800" b="0" i="1" u="none" strike="noStrike" cap="none">
                <a:solidFill>
                  <a:srgbClr val="18579B"/>
                </a:solidFill>
                <a:latin typeface="Calibri"/>
                <a:ea typeface="Calibri"/>
                <a:cs typeface="Calibri"/>
                <a:sym typeface="Calibri"/>
              </a:rPr>
              <a:t>Si el comportamiento es </a:t>
            </a:r>
            <a:r>
              <a:rPr lang="es" sz="2800" b="0" i="1" u="none" strike="noStrike" cap="none">
                <a:solidFill>
                  <a:srgbClr val="FF0000"/>
                </a:solidFill>
                <a:latin typeface="Calibri"/>
                <a:ea typeface="Calibri"/>
                <a:cs typeface="Calibri"/>
                <a:sym typeface="Calibri"/>
              </a:rPr>
              <a:t>lo suficientemente grave </a:t>
            </a:r>
            <a:r>
              <a:rPr lang="es" sz="2800" b="0" i="1" u="none" strike="noStrike" cap="none">
                <a:solidFill>
                  <a:srgbClr val="18579B"/>
                </a:solidFill>
                <a:latin typeface="Calibri"/>
                <a:ea typeface="Calibri"/>
                <a:cs typeface="Calibri"/>
                <a:sym typeface="Calibri"/>
              </a:rPr>
              <a:t>, se puede emitir una </a:t>
            </a:r>
            <a:r>
              <a:rPr lang="es" sz="2800" b="0" i="1" u="none" strike="noStrike" cap="none">
                <a:solidFill>
                  <a:srgbClr val="FF0000"/>
                </a:solidFill>
                <a:latin typeface="Calibri"/>
                <a:ea typeface="Calibri"/>
                <a:cs typeface="Calibri"/>
                <a:sym typeface="Calibri"/>
              </a:rPr>
              <a:t>advertencia técnica (TW) </a:t>
            </a:r>
            <a:r>
              <a:rPr lang="es" sz="2800" b="0" i="1" u="none" strike="noStrike" cap="none">
                <a:solidFill>
                  <a:srgbClr val="18579B"/>
                </a:solidFill>
                <a:latin typeface="Calibri"/>
                <a:ea typeface="Calibri"/>
                <a:cs typeface="Calibri"/>
                <a:sym typeface="Calibri"/>
              </a:rPr>
              <a:t>o </a:t>
            </a:r>
            <a:r>
              <a:rPr lang="es" sz="2800" b="0" i="1" u="none" strike="noStrike" cap="none">
                <a:solidFill>
                  <a:srgbClr val="FF0000"/>
                </a:solidFill>
                <a:latin typeface="Calibri"/>
                <a:ea typeface="Calibri"/>
                <a:cs typeface="Calibri"/>
                <a:sym typeface="Calibri"/>
              </a:rPr>
              <a:t>una falta técnica antes de una advertencia verbal.</a:t>
            </a:r>
            <a:endParaRPr/>
          </a:p>
          <a:p>
            <a:pPr marL="903288" marR="0" lvl="0" indent="-819150" algn="l" rtl="0">
              <a:lnSpc>
                <a:spcPct val="100000"/>
              </a:lnSpc>
              <a:spcBef>
                <a:spcPts val="600"/>
              </a:spcBef>
              <a:spcAft>
                <a:spcPts val="0"/>
              </a:spcAft>
              <a:buClr>
                <a:srgbClr val="18579B"/>
              </a:buClr>
              <a:buSzPts val="2800"/>
              <a:buFont typeface="Arial"/>
              <a:buChar char="•"/>
            </a:pPr>
            <a:r>
              <a:rPr lang="es" sz="2800" b="0" i="1" u="none" strike="noStrike" cap="none">
                <a:solidFill>
                  <a:srgbClr val="18579B"/>
                </a:solidFill>
                <a:latin typeface="Calibri"/>
                <a:ea typeface="Calibri"/>
                <a:cs typeface="Calibri"/>
                <a:sym typeface="Calibri"/>
              </a:rPr>
              <a:t>se ha </a:t>
            </a:r>
            <a:r>
              <a:rPr lang="es" sz="2800" b="0" i="1" u="none" strike="noStrike" cap="none">
                <a:solidFill>
                  <a:srgbClr val="FF0000"/>
                </a:solidFill>
                <a:latin typeface="Calibri"/>
                <a:ea typeface="Calibri"/>
                <a:cs typeface="Calibri"/>
                <a:sym typeface="Calibri"/>
              </a:rPr>
              <a:t>emitido </a:t>
            </a:r>
            <a:r>
              <a:rPr lang="es" sz="2800" b="0" i="1" u="none" strike="noStrike" cap="none">
                <a:solidFill>
                  <a:srgbClr val="18579B"/>
                </a:solidFill>
                <a:latin typeface="Calibri"/>
                <a:ea typeface="Calibri"/>
                <a:cs typeface="Calibri"/>
                <a:sym typeface="Calibri"/>
              </a:rPr>
              <a:t>una advertencia técnica </a:t>
            </a:r>
            <a:r>
              <a:rPr lang="es" sz="2800" b="0" i="1" u="none" strike="noStrike" cap="none">
                <a:solidFill>
                  <a:srgbClr val="FF0000"/>
                </a:solidFill>
                <a:latin typeface="Calibri"/>
                <a:ea typeface="Calibri"/>
                <a:cs typeface="Calibri"/>
                <a:sym typeface="Calibri"/>
              </a:rPr>
              <a:t>(TW) </a:t>
            </a:r>
            <a:r>
              <a:rPr lang="es" sz="2800" b="0" i="1" u="none" strike="noStrike" cap="none">
                <a:solidFill>
                  <a:srgbClr val="18579B"/>
                </a:solidFill>
                <a:latin typeface="Calibri"/>
                <a:ea typeface="Calibri"/>
                <a:cs typeface="Calibri"/>
                <a:sym typeface="Calibri"/>
              </a:rPr>
              <a:t>o una falta técnica </a:t>
            </a:r>
            <a:r>
              <a:rPr lang="es" sz="2800" b="0" i="1" u="none" strike="noStrike" cap="none">
                <a:solidFill>
                  <a:srgbClr val="FF0000"/>
                </a:solidFill>
                <a:latin typeface="Calibri"/>
                <a:ea typeface="Calibri"/>
                <a:cs typeface="Calibri"/>
                <a:sym typeface="Calibri"/>
              </a:rPr>
              <a:t>(TF) </a:t>
            </a:r>
            <a:r>
              <a:rPr lang="es" sz="2800" b="0" i="1" u="none" strike="noStrike" cap="none">
                <a:solidFill>
                  <a:srgbClr val="18579B"/>
                </a:solidFill>
                <a:latin typeface="Calibri"/>
                <a:ea typeface="Calibri"/>
                <a:cs typeface="Calibri"/>
                <a:sym typeface="Calibri"/>
              </a:rPr>
              <a:t>a un equipo, </a:t>
            </a:r>
            <a:r>
              <a:rPr lang="es" sz="2800" b="0" i="1" u="none" strike="noStrike" cap="none">
                <a:solidFill>
                  <a:srgbClr val="FF0000"/>
                </a:solidFill>
                <a:latin typeface="Calibri"/>
                <a:ea typeface="Calibri"/>
                <a:cs typeface="Calibri"/>
                <a:sym typeface="Calibri"/>
              </a:rPr>
              <a:t>ya no está disponible una </a:t>
            </a:r>
            <a:endParaRPr/>
          </a:p>
          <a:p>
            <a:pPr marL="903288" marR="0" lvl="0" indent="-819150" algn="l" rtl="0">
              <a:lnSpc>
                <a:spcPct val="100000"/>
              </a:lnSpc>
              <a:spcBef>
                <a:spcPts val="60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Una </a:t>
            </a:r>
            <a:r>
              <a:rPr lang="es" sz="2800" b="0" i="1" u="none" strike="noStrike" cap="none">
                <a:solidFill>
                  <a:srgbClr val="18579B"/>
                </a:solidFill>
                <a:latin typeface="Calibri"/>
                <a:ea typeface="Calibri"/>
                <a:cs typeface="Calibri"/>
                <a:sym typeface="Calibri"/>
              </a:rPr>
              <a:t>advertencia verbal</a:t>
            </a:r>
            <a:r>
              <a:rPr lang="es" sz="2800" b="0" i="0" u="none" strike="noStrike" cap="none">
                <a:solidFill>
                  <a:srgbClr val="18579B"/>
                </a:solidFill>
                <a:latin typeface="Calibri"/>
                <a:ea typeface="Calibri"/>
                <a:cs typeface="Calibri"/>
                <a:sym typeface="Calibri"/>
              </a:rPr>
              <a:t> </a:t>
            </a:r>
            <a:r>
              <a:rPr lang="es" sz="2800" b="0" i="0" u="none" strike="noStrike" cap="none">
                <a:solidFill>
                  <a:srgbClr val="FF0000"/>
                </a:solidFill>
                <a:latin typeface="Calibri"/>
                <a:ea typeface="Calibri"/>
                <a:cs typeface="Calibri"/>
                <a:sym typeface="Calibri"/>
              </a:rPr>
              <a:t>normalmente </a:t>
            </a:r>
            <a:r>
              <a:rPr lang="es" sz="2800" b="0" i="0" u="none" strike="noStrike" cap="none">
                <a:solidFill>
                  <a:srgbClr val="18579B"/>
                </a:solidFill>
                <a:latin typeface="Calibri"/>
                <a:ea typeface="Calibri"/>
                <a:cs typeface="Calibri"/>
                <a:sym typeface="Calibri"/>
              </a:rPr>
              <a:t>precede a una </a:t>
            </a:r>
            <a:r>
              <a:rPr lang="es" sz="2800" b="0" i="1" u="none" strike="noStrike" cap="none">
                <a:solidFill>
                  <a:srgbClr val="18579B"/>
                </a:solidFill>
                <a:latin typeface="Calibri"/>
                <a:ea typeface="Calibri"/>
                <a:cs typeface="Calibri"/>
                <a:sym typeface="Calibri"/>
              </a:rPr>
              <a:t>advertencia técnica (TW)</a:t>
            </a:r>
            <a:endParaRPr/>
          </a:p>
          <a:p>
            <a:pPr marL="903288" marR="0" lvl="0" indent="-819150" algn="l" rtl="0">
              <a:lnSpc>
                <a:spcPct val="100000"/>
              </a:lnSpc>
              <a:spcBef>
                <a:spcPts val="600"/>
              </a:spcBef>
              <a:spcAft>
                <a:spcPts val="0"/>
              </a:spcAft>
              <a:buClr>
                <a:srgbClr val="18579B"/>
              </a:buClr>
              <a:buSzPts val="2800"/>
              <a:buFont typeface="Arial"/>
              <a:buChar char="•"/>
            </a:pPr>
            <a:r>
              <a:rPr lang="es" sz="2800" b="0" i="1" u="none" strike="noStrike" cap="none">
                <a:solidFill>
                  <a:srgbClr val="18579B"/>
                </a:solidFill>
                <a:latin typeface="Calibri"/>
                <a:ea typeface="Calibri"/>
                <a:cs typeface="Calibri"/>
                <a:sym typeface="Calibri"/>
              </a:rPr>
              <a:t>Una amonestación verbal </a:t>
            </a:r>
            <a:r>
              <a:rPr lang="es" sz="2800" b="0" i="1" u="none" strike="noStrike" cap="none">
                <a:solidFill>
                  <a:srgbClr val="FF0000"/>
                </a:solidFill>
                <a:latin typeface="Calibri"/>
                <a:ea typeface="Calibri"/>
                <a:cs typeface="Calibri"/>
                <a:sym typeface="Calibri"/>
              </a:rPr>
              <a:t>no da lugar a ninguna sanción.</a:t>
            </a:r>
            <a:endParaRPr/>
          </a:p>
          <a:p>
            <a:pPr marL="903288" marR="0" lvl="0" indent="-819150" algn="l" rtl="0">
              <a:lnSpc>
                <a:spcPct val="100000"/>
              </a:lnSpc>
              <a:spcBef>
                <a:spcPts val="600"/>
              </a:spcBef>
              <a:spcAft>
                <a:spcPts val="0"/>
              </a:spcAft>
              <a:buClr>
                <a:srgbClr val="FF0000"/>
              </a:buClr>
              <a:buSzPts val="2800"/>
              <a:buFont typeface="Arial"/>
              <a:buChar char="•"/>
            </a:pPr>
            <a:r>
              <a:rPr lang="es" sz="2800" b="0" i="1" u="none" strike="noStrike" cap="none">
                <a:solidFill>
                  <a:srgbClr val="FF0000"/>
                </a:solidFill>
                <a:latin typeface="Calibri"/>
                <a:ea typeface="Calibri"/>
                <a:cs typeface="Calibri"/>
                <a:sym typeface="Calibri"/>
              </a:rPr>
              <a:t>Anote VW </a:t>
            </a:r>
            <a:r>
              <a:rPr lang="es" sz="2800" b="0" i="1" u="none" strike="noStrike" cap="none">
                <a:solidFill>
                  <a:srgbClr val="18579B"/>
                </a:solidFill>
                <a:latin typeface="Calibri"/>
                <a:ea typeface="Calibri"/>
                <a:cs typeface="Calibri"/>
                <a:sym typeface="Calibri"/>
              </a:rPr>
              <a:t>en el </a:t>
            </a:r>
            <a:r>
              <a:rPr lang="es" sz="2800" b="0" i="1" u="none" strike="noStrike" cap="none">
                <a:solidFill>
                  <a:srgbClr val="FF0000"/>
                </a:solidFill>
                <a:latin typeface="Calibri"/>
                <a:ea typeface="Calibri"/>
                <a:cs typeface="Calibri"/>
                <a:sym typeface="Calibri"/>
              </a:rPr>
              <a:t>frente de la hoja de puntaje </a:t>
            </a:r>
            <a:r>
              <a:rPr lang="es" sz="2800" b="0" i="1" u="none" strike="noStrike" cap="none">
                <a:solidFill>
                  <a:srgbClr val="18579B"/>
                </a:solidFill>
                <a:latin typeface="Calibri"/>
                <a:ea typeface="Calibri"/>
                <a:cs typeface="Calibri"/>
                <a:sym typeface="Calibri"/>
              </a:rPr>
              <a:t>y anote en la </a:t>
            </a:r>
            <a:r>
              <a:rPr lang="es" sz="2800" b="0" i="1" u="none" strike="noStrike" cap="none">
                <a:solidFill>
                  <a:srgbClr val="FF0000"/>
                </a:solidFill>
                <a:latin typeface="Calibri"/>
                <a:ea typeface="Calibri"/>
                <a:cs typeface="Calibri"/>
                <a:sym typeface="Calibri"/>
              </a:rPr>
              <a:t>parte posterior de la hoja de puntaje </a:t>
            </a:r>
            <a:r>
              <a:rPr lang="es" sz="2800" b="0" i="1" u="none" strike="noStrike" cap="none">
                <a:solidFill>
                  <a:srgbClr val="18579B"/>
                </a:solidFill>
                <a:latin typeface="Calibri"/>
                <a:ea typeface="Calibri"/>
                <a:cs typeface="Calibri"/>
                <a:sym typeface="Calibri"/>
              </a:rPr>
              <a:t>(similar a un TW o TF)</a:t>
            </a:r>
            <a:endParaRPr/>
          </a:p>
          <a:p>
            <a:pPr marL="903288" marR="0" lvl="0" indent="-641350" algn="l" rtl="0">
              <a:lnSpc>
                <a:spcPct val="100000"/>
              </a:lnSpc>
              <a:spcBef>
                <a:spcPts val="0"/>
              </a:spcBef>
              <a:spcAft>
                <a:spcPts val="0"/>
              </a:spcAft>
              <a:buClr>
                <a:srgbClr val="18579B"/>
              </a:buClr>
              <a:buSzPts val="2800"/>
              <a:buFont typeface="Arial"/>
              <a:buNone/>
            </a:pPr>
            <a:endParaRPr sz="2800" b="0" i="1" u="none" strike="noStrike" cap="none">
              <a:solidFill>
                <a:srgbClr val="000000"/>
              </a:solidFill>
              <a:latin typeface="Calibri"/>
              <a:ea typeface="Calibri"/>
              <a:cs typeface="Calibri"/>
              <a:sym typeface="Calibri"/>
            </a:endParaRPr>
          </a:p>
          <a:p>
            <a:pPr marL="903288" marR="0" lvl="0" indent="-641350" algn="l" rtl="0">
              <a:lnSpc>
                <a:spcPct val="100000"/>
              </a:lnSpc>
              <a:spcBef>
                <a:spcPts val="0"/>
              </a:spcBef>
              <a:spcAft>
                <a:spcPts val="0"/>
              </a:spcAft>
              <a:buClr>
                <a:srgbClr val="18579B"/>
              </a:buClr>
              <a:buSzPts val="2800"/>
              <a:buFont typeface="Arial"/>
              <a:buNone/>
            </a:pPr>
            <a:endParaRPr sz="2800" b="0" i="0" u="none" strike="noStrike" cap="none">
              <a:solidFill>
                <a:srgbClr val="000000"/>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682" name="Google Shape;1682;p21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216</a:t>
            </a:fld>
            <a:endParaRPr/>
          </a:p>
        </p:txBody>
      </p:sp>
    </p:spTree>
    <p:extLst>
      <p:ext uri="{BB962C8B-B14F-4D97-AF65-F5344CB8AC3E}">
        <p14:creationId xmlns:p14="http://schemas.microsoft.com/office/powerpoint/2010/main" val="7047504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217"/>
          <p:cNvSpPr txBox="1"/>
          <p:nvPr/>
        </p:nvSpPr>
        <p:spPr>
          <a:xfrm>
            <a:off x="773855" y="80998"/>
            <a:ext cx="10464800" cy="24929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Grabación de advertencias verbales</a:t>
            </a:r>
            <a:endParaRPr sz="44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84138" marR="0" lvl="0" indent="0" algn="l" rtl="0">
              <a:lnSpc>
                <a:spcPct val="100000"/>
              </a:lnSpc>
              <a:spcBef>
                <a:spcPts val="0"/>
              </a:spcBef>
              <a:spcAft>
                <a:spcPts val="0"/>
              </a:spcAft>
              <a:buClr>
                <a:srgbClr val="18579B"/>
              </a:buClr>
              <a:buSzPts val="3600"/>
              <a:buFont typeface="Source Sans Pro"/>
              <a:buNone/>
            </a:pPr>
            <a:endParaRPr sz="3600" b="0" i="1" u="none" strike="noStrike" cap="none">
              <a:solidFill>
                <a:srgbClr val="000000"/>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pic>
        <p:nvPicPr>
          <p:cNvPr id="1688" name="Google Shape;1688;p217"/>
          <p:cNvPicPr preferRelativeResize="0"/>
          <p:nvPr/>
        </p:nvPicPr>
        <p:blipFill rotWithShape="1">
          <a:blip r:embed="rId3">
            <a:alphaModFix/>
          </a:blip>
          <a:srcRect/>
          <a:stretch/>
        </p:blipFill>
        <p:spPr>
          <a:xfrm>
            <a:off x="1698484" y="1052964"/>
            <a:ext cx="8621174" cy="5724038"/>
          </a:xfrm>
          <a:prstGeom prst="rect">
            <a:avLst/>
          </a:prstGeom>
          <a:noFill/>
          <a:ln>
            <a:noFill/>
          </a:ln>
        </p:spPr>
      </p:pic>
      <p:sp>
        <p:nvSpPr>
          <p:cNvPr id="1689" name="Google Shape;1689;p21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217</a:t>
            </a:fld>
            <a:endParaRPr/>
          </a:p>
        </p:txBody>
      </p:sp>
    </p:spTree>
    <p:extLst>
      <p:ext uri="{BB962C8B-B14F-4D97-AF65-F5344CB8AC3E}">
        <p14:creationId xmlns:p14="http://schemas.microsoft.com/office/powerpoint/2010/main" val="40815438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18"/>
          <p:cNvSpPr txBox="1"/>
          <p:nvPr/>
        </p:nvSpPr>
        <p:spPr>
          <a:xfrm>
            <a:off x="773855" y="183499"/>
            <a:ext cx="10464800" cy="692497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Advertencias Técnicas</a:t>
            </a:r>
            <a:r>
              <a:rPr lang="es" sz="4400" b="1" i="0" u="none" strike="noStrike" cap="none">
                <a:solidFill>
                  <a:srgbClr val="18579B"/>
                </a:solidFill>
                <a:latin typeface="Calibri"/>
                <a:ea typeface="Calibri"/>
                <a:cs typeface="Calibri"/>
                <a:sym typeface="Calibri"/>
              </a:rPr>
              <a:t> </a:t>
            </a: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Las advertencias técnicas (TW) se evaluarán </a:t>
            </a:r>
            <a:r>
              <a:rPr lang="es" sz="3600" b="0" i="0" u="none" strike="noStrike" cap="none">
                <a:solidFill>
                  <a:srgbClr val="FF0000"/>
                </a:solidFill>
                <a:latin typeface="Calibri"/>
                <a:ea typeface="Calibri"/>
                <a:cs typeface="Calibri"/>
                <a:sym typeface="Calibri"/>
              </a:rPr>
              <a:t>una vez finalizado el rally.</a:t>
            </a:r>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Una </a:t>
            </a:r>
            <a:r>
              <a:rPr lang="es" sz="3600" b="0" i="1" u="none" strike="noStrike" cap="none">
                <a:solidFill>
                  <a:srgbClr val="18579B"/>
                </a:solidFill>
                <a:latin typeface="Calibri"/>
                <a:ea typeface="Calibri"/>
                <a:cs typeface="Calibri"/>
                <a:sym typeface="Calibri"/>
              </a:rPr>
              <a:t>advertencia técnica (TW)</a:t>
            </a: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normalmente </a:t>
            </a:r>
            <a:r>
              <a:rPr lang="es" sz="3600" b="0" i="0" u="none" strike="noStrike" cap="none">
                <a:solidFill>
                  <a:srgbClr val="18579B"/>
                </a:solidFill>
                <a:latin typeface="Calibri"/>
                <a:ea typeface="Calibri"/>
                <a:cs typeface="Calibri"/>
                <a:sym typeface="Calibri"/>
              </a:rPr>
              <a:t>precede a una </a:t>
            </a:r>
            <a:r>
              <a:rPr lang="es" sz="3600" b="0" i="1" u="none" strike="noStrike" cap="none">
                <a:solidFill>
                  <a:srgbClr val="18579B"/>
                </a:solidFill>
                <a:latin typeface="Calibri"/>
                <a:ea typeface="Calibri"/>
                <a:cs typeface="Calibri"/>
                <a:sym typeface="Calibri"/>
              </a:rPr>
              <a:t>falta técnica (TF)</a:t>
            </a:r>
            <a:endParaRPr sz="3600" b="0" i="1" u="none" strike="noStrike" cap="none">
              <a:solidFill>
                <a:srgbClr val="000000"/>
              </a:solidFill>
              <a:latin typeface="Calibri"/>
              <a:ea typeface="Calibri"/>
              <a:cs typeface="Calibri"/>
              <a:sym typeface="Calibri"/>
            </a:endParaRPr>
          </a:p>
          <a:p>
            <a:pPr marL="903288" marR="0" lvl="0" indent="-6921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Una segunda advertencia técnica en un partido </a:t>
            </a:r>
            <a:r>
              <a:rPr lang="es" sz="3600" b="0" i="0" u="none" strike="noStrike" cap="none">
                <a:solidFill>
                  <a:srgbClr val="FF0000"/>
                </a:solidFill>
                <a:latin typeface="Calibri"/>
                <a:ea typeface="Calibri"/>
                <a:cs typeface="Calibri"/>
                <a:sym typeface="Calibri"/>
              </a:rPr>
              <a:t>(por cualquier compañero por cualquier motivo) </a:t>
            </a:r>
            <a:r>
              <a:rPr lang="es" sz="3600" b="0" i="0" u="none" strike="noStrike" cap="none">
                <a:solidFill>
                  <a:srgbClr val="18579B"/>
                </a:solidFill>
                <a:latin typeface="Calibri"/>
                <a:ea typeface="Calibri"/>
                <a:cs typeface="Calibri"/>
                <a:sym typeface="Calibri"/>
              </a:rPr>
              <a:t>justifica un TF TW+TW = TF</a:t>
            </a:r>
            <a:endParaRPr/>
          </a:p>
          <a:p>
            <a:pPr marL="84138" marR="0" lvl="0"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1 + 1 = 2 huelgas</a:t>
            </a:r>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695" name="Google Shape;1695;p21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218</a:t>
            </a:fld>
            <a:endParaRPr/>
          </a:p>
        </p:txBody>
      </p:sp>
    </p:spTree>
    <p:extLst>
      <p:ext uri="{BB962C8B-B14F-4D97-AF65-F5344CB8AC3E}">
        <p14:creationId xmlns:p14="http://schemas.microsoft.com/office/powerpoint/2010/main" val="16325158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19"/>
          <p:cNvSpPr txBox="1"/>
          <p:nvPr/>
        </p:nvSpPr>
        <p:spPr>
          <a:xfrm>
            <a:off x="574767" y="304800"/>
            <a:ext cx="11312434" cy="470898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Advertencias Técnicas</a:t>
            </a:r>
            <a:r>
              <a:rPr lang="es" sz="4400" b="1" i="0" u="none" strike="noStrike" cap="none">
                <a:solidFill>
                  <a:srgbClr val="18579B"/>
                </a:solidFill>
                <a:latin typeface="Calibri"/>
                <a:ea typeface="Calibri"/>
                <a:cs typeface="Calibri"/>
                <a:sym typeface="Calibri"/>
              </a:rPr>
              <a:t> </a:t>
            </a:r>
            <a:r>
              <a:rPr lang="es" sz="2800" b="1" i="0" u="none" strike="noStrike" cap="none">
                <a:solidFill>
                  <a:srgbClr val="18579B"/>
                </a:solidFill>
                <a:latin typeface="Calibri"/>
                <a:ea typeface="Calibri"/>
                <a:cs typeface="Calibri"/>
                <a:sym typeface="Calibri"/>
              </a:rPr>
              <a:t>(continuación)</a:t>
            </a:r>
            <a:endParaRPr sz="28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800"/>
              <a:buFont typeface="Source Sans Pro"/>
              <a:buNone/>
            </a:pPr>
            <a:endParaRPr sz="28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Después de la amonestación técnica, </a:t>
            </a:r>
            <a:r>
              <a:rPr lang="es" sz="3600" b="0" i="0" u="none" strike="noStrike" cap="none">
                <a:solidFill>
                  <a:srgbClr val="FF0000"/>
                </a:solidFill>
                <a:latin typeface="Calibri"/>
                <a:ea typeface="Calibri"/>
                <a:cs typeface="Calibri"/>
                <a:sym typeface="Calibri"/>
              </a:rPr>
              <a:t>en el acta </a:t>
            </a:r>
            <a:r>
              <a:rPr lang="es" sz="3600" b="0" i="0" u="none" strike="noStrike" cap="none">
                <a:solidFill>
                  <a:srgbClr val="18579B"/>
                </a:solidFill>
                <a:latin typeface="Calibri"/>
                <a:ea typeface="Calibri"/>
                <a:cs typeface="Calibri"/>
                <a:sym typeface="Calibri"/>
              </a:rPr>
              <a:t>:</a:t>
            </a:r>
            <a:endParaRPr sz="3600" b="0" i="0" u="none" strike="noStrike" cap="none">
              <a:solidFill>
                <a:srgbClr val="000000"/>
              </a:solidFill>
              <a:latin typeface="Calibri"/>
              <a:ea typeface="Calibri"/>
              <a:cs typeface="Calibri"/>
              <a:sym typeface="Calibri"/>
            </a:endParaRPr>
          </a:p>
          <a:p>
            <a:pPr marL="2159000" marR="0" lvl="2" indent="-423862" algn="l" rtl="0">
              <a:lnSpc>
                <a:spcPct val="100000"/>
              </a:lnSpc>
              <a:spcBef>
                <a:spcPts val="0"/>
              </a:spcBef>
              <a:spcAft>
                <a:spcPts val="0"/>
              </a:spcAft>
              <a:buClr>
                <a:srgbClr val="18579B"/>
              </a:buClr>
              <a:buSzPts val="2000"/>
              <a:buFont typeface="Noto Sans Symbols"/>
              <a:buNone/>
            </a:pPr>
            <a:endParaRPr sz="2000" b="0" i="0" u="none" strike="noStrike" cap="none">
              <a:solidFill>
                <a:srgbClr val="000000"/>
              </a:solidFill>
              <a:latin typeface="Calibri"/>
              <a:ea typeface="Calibri"/>
              <a:cs typeface="Calibri"/>
              <a:sym typeface="Calibri"/>
            </a:endParaRPr>
          </a:p>
          <a:p>
            <a:pPr marL="2159000" marR="0" lvl="2" indent="-550862" algn="l" rtl="0">
              <a:lnSpc>
                <a:spcPct val="100000"/>
              </a:lnSpc>
              <a:spcBef>
                <a:spcPts val="0"/>
              </a:spcBef>
              <a:spcAft>
                <a:spcPts val="0"/>
              </a:spcAft>
              <a:buClr>
                <a:srgbClr val="18579B"/>
              </a:buClr>
              <a:buSzPts val="3600"/>
              <a:buFont typeface="Noto Sans Symbols"/>
              <a:buChar char="▪"/>
            </a:pPr>
            <a:r>
              <a:rPr lang="es" sz="3600" b="0" i="0" u="none" strike="noStrike" cap="none">
                <a:solidFill>
                  <a:srgbClr val="18579B"/>
                </a:solidFill>
                <a:latin typeface="Calibri"/>
                <a:ea typeface="Calibri"/>
                <a:cs typeface="Calibri"/>
                <a:sym typeface="Calibri"/>
              </a:rPr>
              <a:t>Coloque un </a:t>
            </a:r>
            <a:r>
              <a:rPr lang="es" sz="3600" b="0" i="0" u="none" strike="noStrike" cap="none">
                <a:solidFill>
                  <a:srgbClr val="FF0000"/>
                </a:solidFill>
                <a:latin typeface="Calibri"/>
                <a:ea typeface="Calibri"/>
                <a:cs typeface="Calibri"/>
                <a:sym typeface="Calibri"/>
              </a:rPr>
              <a:t>"TW" </a:t>
            </a:r>
            <a:r>
              <a:rPr lang="es" sz="3600" b="0" i="0" u="none" strike="noStrike" cap="none">
                <a:solidFill>
                  <a:srgbClr val="18579B"/>
                </a:solidFill>
                <a:latin typeface="Calibri"/>
                <a:ea typeface="Calibri"/>
                <a:cs typeface="Calibri"/>
                <a:sym typeface="Calibri"/>
              </a:rPr>
              <a:t>en el cuadro TW/TF al lado de los cuadros T/O.</a:t>
            </a:r>
            <a:r>
              <a:rPr lang="es" sz="2000" b="0" i="0" u="none" strike="noStrike" cap="none">
                <a:solidFill>
                  <a:srgbClr val="18579B"/>
                </a:solidFill>
                <a:latin typeface="Calibri"/>
                <a:ea typeface="Calibri"/>
                <a:cs typeface="Calibri"/>
                <a:sym typeface="Calibri"/>
              </a:rPr>
              <a:t>  </a:t>
            </a:r>
            <a:endParaRPr/>
          </a:p>
          <a:p>
            <a:pPr marL="719138" marR="0" lvl="2" indent="-592138" algn="l" rtl="0">
              <a:lnSpc>
                <a:spcPct val="100000"/>
              </a:lnSpc>
              <a:spcBef>
                <a:spcPts val="0"/>
              </a:spcBef>
              <a:spcAft>
                <a:spcPts val="0"/>
              </a:spcAft>
              <a:buClr>
                <a:srgbClr val="18579B"/>
              </a:buClr>
              <a:buSzPts val="2000"/>
              <a:buFont typeface="Noto Sans Symbols"/>
              <a:buNone/>
            </a:pPr>
            <a:endParaRPr sz="2000" b="0" i="0" u="none" strike="noStrike" cap="none">
              <a:solidFill>
                <a:srgbClr val="000000"/>
              </a:solidFill>
              <a:latin typeface="Calibri"/>
              <a:ea typeface="Calibri"/>
              <a:cs typeface="Calibri"/>
              <a:sym typeface="Calibri"/>
            </a:endParaRPr>
          </a:p>
          <a:p>
            <a:pPr marL="2243138" marR="0" lvl="2" indent="-635000" algn="l" rtl="0">
              <a:lnSpc>
                <a:spcPct val="100000"/>
              </a:lnSpc>
              <a:spcBef>
                <a:spcPts val="0"/>
              </a:spcBef>
              <a:spcAft>
                <a:spcPts val="0"/>
              </a:spcAft>
              <a:buClr>
                <a:srgbClr val="18579B"/>
              </a:buClr>
              <a:buSzPts val="3600"/>
              <a:buFont typeface="Noto Sans Symbols"/>
              <a:buChar char="▪"/>
            </a:pP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Registre los detalles </a:t>
            </a:r>
            <a:r>
              <a:rPr lang="es" sz="3600" b="0" i="0" u="none" strike="noStrike" cap="none">
                <a:solidFill>
                  <a:srgbClr val="18579B"/>
                </a:solidFill>
                <a:latin typeface="Calibri"/>
                <a:ea typeface="Calibri"/>
                <a:cs typeface="Calibri"/>
                <a:sym typeface="Calibri"/>
              </a:rPr>
              <a:t>en la parte posterior de la hoja de puntaje</a:t>
            </a:r>
            <a:endParaRPr sz="3600" b="0" i="0" u="none" strike="noStrike" cap="none">
              <a:solidFill>
                <a:srgbClr val="000000"/>
              </a:solidFill>
              <a:latin typeface="Calibri"/>
              <a:ea typeface="Calibri"/>
              <a:cs typeface="Calibri"/>
              <a:sym typeface="Calibri"/>
            </a:endParaRPr>
          </a:p>
          <a:p>
            <a:pPr marL="1608138" marR="0" lvl="2" indent="0" algn="l" rtl="0">
              <a:lnSpc>
                <a:spcPct val="100000"/>
              </a:lnSpc>
              <a:spcBef>
                <a:spcPts val="0"/>
              </a:spcBef>
              <a:spcAft>
                <a:spcPts val="0"/>
              </a:spcAft>
              <a:buClr>
                <a:srgbClr val="FF0000"/>
              </a:buClr>
              <a:buSzPts val="2400"/>
              <a:buFont typeface="Calibri"/>
              <a:buNone/>
            </a:pPr>
            <a:r>
              <a:rPr lang="es" sz="2400" b="0" i="0" u="none" strike="noStrike" cap="none">
                <a:solidFill>
                  <a:srgbClr val="FF0000"/>
                </a:solidFill>
                <a:latin typeface="Calibri"/>
                <a:ea typeface="Calibri"/>
                <a:cs typeface="Calibri"/>
                <a:sym typeface="Calibri"/>
              </a:rPr>
              <a:t>(No quite el clip del servidor)</a:t>
            </a:r>
            <a:endParaRPr sz="2400" b="0" i="0" u="none" strike="noStrike" cap="none">
              <a:solidFill>
                <a:srgbClr val="FF0000"/>
              </a:solidFill>
              <a:latin typeface="Calibri"/>
              <a:ea typeface="Calibri"/>
              <a:cs typeface="Calibri"/>
              <a:sym typeface="Calibri"/>
            </a:endParaRPr>
          </a:p>
        </p:txBody>
      </p:sp>
      <p:sp>
        <p:nvSpPr>
          <p:cNvPr id="1701" name="Google Shape;1701;p21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219</a:t>
            </a:fld>
            <a:endParaRPr/>
          </a:p>
        </p:txBody>
      </p:sp>
    </p:spTree>
    <p:extLst>
      <p:ext uri="{BB962C8B-B14F-4D97-AF65-F5344CB8AC3E}">
        <p14:creationId xmlns:p14="http://schemas.microsoft.com/office/powerpoint/2010/main" val="53028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a:t>
            </a:fld>
            <a:endParaRPr/>
          </a:p>
        </p:txBody>
      </p:sp>
      <p:sp>
        <p:nvSpPr>
          <p:cNvPr id="199" name="Google Shape;199;p22"/>
          <p:cNvSpPr txBox="1"/>
          <p:nvPr/>
        </p:nvSpPr>
        <p:spPr>
          <a:xfrm>
            <a:off x="863125" y="300697"/>
            <a:ext cx="10375529" cy="6017032"/>
          </a:xfrm>
          <a:prstGeom prst="rect">
            <a:avLst/>
          </a:prstGeom>
          <a:noFill/>
          <a:ln>
            <a:noFill/>
          </a:ln>
        </p:spPr>
        <p:txBody>
          <a:bodyPr spcFirstLastPara="1" wrap="square" lIns="91425" tIns="45700" rIns="91425" bIns="45700" anchor="t" anchorCtr="0">
            <a:spAutoFit/>
          </a:bodyPr>
          <a:lstStyle/>
          <a:p>
            <a:pPr marL="3175" marR="0" lvl="0" indent="-3175" algn="ctr"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Cambios clave en las reglas clave de 2023</a:t>
            </a:r>
            <a:endParaRPr/>
          </a:p>
          <a:p>
            <a:pPr marL="3175" marR="0" lvl="0" indent="-3175" algn="ctr"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457200" marR="0" lvl="0" indent="0" algn="l" rtl="0">
              <a:lnSpc>
                <a:spcPct val="100000"/>
              </a:lnSpc>
              <a:spcBef>
                <a:spcPts val="563"/>
              </a:spcBef>
              <a:spcAft>
                <a:spcPts val="0"/>
              </a:spcAft>
              <a:buClr>
                <a:srgbClr val="18579B"/>
              </a:buClr>
              <a:buSzPts val="2800"/>
              <a:buFont typeface="Calibri"/>
              <a:buNone/>
            </a:pPr>
            <a:r>
              <a:rPr lang="es" sz="2800" b="1" i="0" u="none" strike="noStrike" cap="none">
                <a:solidFill>
                  <a:srgbClr val="18579B"/>
                </a:solidFill>
                <a:latin typeface="Calibri"/>
                <a:ea typeface="Calibri"/>
                <a:cs typeface="Calibri"/>
                <a:sym typeface="Calibri"/>
              </a:rPr>
              <a:t>Tiempo de espera del equipo </a:t>
            </a:r>
            <a:r>
              <a:rPr lang="es" sz="2400" b="0" i="0" u="none" strike="noStrike" cap="none">
                <a:solidFill>
                  <a:srgbClr val="18579B"/>
                </a:solidFill>
                <a:latin typeface="Calibri"/>
                <a:ea typeface="Calibri"/>
                <a:cs typeface="Calibri"/>
                <a:sym typeface="Calibri"/>
              </a:rPr>
              <a:t>(10.D)</a:t>
            </a:r>
            <a:endParaRPr sz="2400" b="0" i="0" u="none" strike="noStrike" cap="none">
              <a:solidFill>
                <a:srgbClr val="18579B"/>
              </a:solidFill>
              <a:latin typeface="Calibri"/>
              <a:ea typeface="Calibri"/>
              <a:cs typeface="Calibri"/>
              <a:sym typeface="Calibri"/>
            </a:endParaRPr>
          </a:p>
          <a:p>
            <a:pPr marL="457200" marR="0" lvl="0" indent="0" algn="l" rtl="0">
              <a:lnSpc>
                <a:spcPct val="100000"/>
              </a:lnSpc>
              <a:spcBef>
                <a:spcPts val="563"/>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490538" marR="0" lvl="1" indent="-457200" algn="l" rtl="0">
              <a:lnSpc>
                <a:spcPct val="100000"/>
              </a:lnSpc>
              <a:spcBef>
                <a:spcPts val="60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Se puede tomar un tiempo muerto de equipo sin que un jugador necesite usar un</a:t>
            </a:r>
            <a:endParaRPr/>
          </a:p>
          <a:p>
            <a:pPr marL="33338" marR="0" lvl="1" indent="0" algn="l" rtl="0">
              <a:lnSpc>
                <a:spcPct val="100000"/>
              </a:lnSpc>
              <a:spcBef>
                <a:spcPts val="600"/>
              </a:spcBef>
              <a:spcAft>
                <a:spcPts val="0"/>
              </a:spcAft>
              <a:buClr>
                <a:srgbClr val="18579B"/>
              </a:buClr>
              <a:buSzPts val="2400"/>
              <a:buFont typeface="Calibri"/>
              <a:buNone/>
            </a:pPr>
            <a:r>
              <a:rPr lang="es" sz="2400" b="0" i="0" u="none" strike="noStrike" cap="none">
                <a:solidFill>
                  <a:srgbClr val="18579B"/>
                </a:solidFill>
                <a:latin typeface="Calibri"/>
                <a:ea typeface="Calibri"/>
                <a:cs typeface="Calibri"/>
                <a:sym typeface="Calibri"/>
              </a:rPr>
              <a:t>tiempo fuera regular y el tiempo permitido puede ser de “una duración razonable”.</a:t>
            </a:r>
            <a:endParaRPr/>
          </a:p>
          <a:p>
            <a:pPr marL="33338" marR="0" lvl="1" indent="0" algn="l" rtl="0">
              <a:lnSpc>
                <a:spcPct val="100000"/>
              </a:lnSpc>
              <a:spcBef>
                <a:spcPts val="600"/>
              </a:spcBef>
              <a:spcAft>
                <a:spcPts val="0"/>
              </a:spcAft>
              <a:buClr>
                <a:srgbClr val="000000"/>
              </a:buClr>
              <a:buSzPts val="800"/>
              <a:buFont typeface="Source Sans Pro"/>
              <a:buNone/>
            </a:pPr>
            <a:endParaRPr sz="800" b="0" i="0" u="none" strike="noStrike" cap="none">
              <a:solidFill>
                <a:srgbClr val="18579B"/>
              </a:solidFill>
              <a:latin typeface="Arial"/>
              <a:ea typeface="Arial"/>
              <a:cs typeface="Arial"/>
              <a:sym typeface="Arial"/>
            </a:endParaRPr>
          </a:p>
          <a:p>
            <a:pPr marL="84138" marR="0" lvl="0" indent="0" algn="l" rtl="0">
              <a:lnSpc>
                <a:spcPct val="100000"/>
              </a:lnSpc>
              <a:spcBef>
                <a:spcPts val="600"/>
              </a:spcBef>
              <a:spcAft>
                <a:spcPts val="0"/>
              </a:spcAft>
              <a:buClr>
                <a:srgbClr val="18579B"/>
              </a:buClr>
              <a:buSzPts val="2800"/>
              <a:buFont typeface="Calibri"/>
              <a:buNone/>
            </a:pPr>
            <a:r>
              <a:rPr lang="es" sz="2800" b="1" i="0" u="none" strike="noStrike" cap="none">
                <a:solidFill>
                  <a:srgbClr val="18579B"/>
                </a:solidFill>
                <a:latin typeface="Calibri"/>
                <a:ea typeface="Calibri"/>
                <a:cs typeface="Calibri"/>
                <a:sym typeface="Calibri"/>
              </a:rPr>
              <a:t>Vestir</a:t>
            </a:r>
            <a:r>
              <a:rPr lang="es" sz="2800" b="0" i="0" u="none" strike="noStrike" cap="none">
                <a:solidFill>
                  <a:srgbClr val="18579B"/>
                </a:solidFill>
                <a:latin typeface="Calibri"/>
                <a:ea typeface="Calibri"/>
                <a:cs typeface="Calibri"/>
                <a:sym typeface="Calibri"/>
              </a:rPr>
              <a:t> </a:t>
            </a:r>
            <a:r>
              <a:rPr lang="es" sz="2400" b="0" i="0" u="none" strike="noStrike" cap="none">
                <a:solidFill>
                  <a:srgbClr val="18579B"/>
                </a:solidFill>
                <a:latin typeface="Calibri"/>
                <a:ea typeface="Calibri"/>
                <a:cs typeface="Calibri"/>
                <a:sym typeface="Calibri"/>
              </a:rPr>
              <a:t>(2.G.1 y 2.G.4)</a:t>
            </a:r>
            <a:endParaRPr/>
          </a:p>
          <a:p>
            <a:pPr marL="84138" marR="0" lvl="0" indent="0" algn="l" rtl="0">
              <a:lnSpc>
                <a:spcPct val="100000"/>
              </a:lnSpc>
              <a:spcBef>
                <a:spcPts val="600"/>
              </a:spcBef>
              <a:spcAft>
                <a:spcPts val="0"/>
              </a:spcAft>
              <a:buClr>
                <a:srgbClr val="000000"/>
              </a:buClr>
              <a:buSzPts val="800"/>
              <a:buFont typeface="Source Sans Pro"/>
              <a:buNone/>
            </a:pPr>
            <a:endParaRPr sz="800" b="0" i="0" u="none" strike="noStrike" cap="none">
              <a:solidFill>
                <a:srgbClr val="000000"/>
              </a:solidFill>
              <a:latin typeface="Source Sans Pro"/>
              <a:ea typeface="Source Sans Pro"/>
              <a:cs typeface="Source Sans Pro"/>
              <a:sym typeface="Source Sans Pro"/>
            </a:endParaRPr>
          </a:p>
          <a:p>
            <a:pPr marL="33338" marR="0" lvl="0" indent="-152400" algn="l" rtl="0">
              <a:lnSpc>
                <a:spcPct val="100000"/>
              </a:lnSpc>
              <a:spcBef>
                <a:spcPts val="60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Se le puede pedir a un jugador que se cambie de ropa si el color "se aproxima</a:t>
            </a:r>
            <a:endParaRPr/>
          </a:p>
          <a:p>
            <a:pPr marL="33338" marR="0" lvl="0" indent="0" algn="l" rtl="0">
              <a:lnSpc>
                <a:spcPct val="100000"/>
              </a:lnSpc>
              <a:spcBef>
                <a:spcPts val="600"/>
              </a:spcBef>
              <a:spcAft>
                <a:spcPts val="0"/>
              </a:spcAft>
              <a:buClr>
                <a:srgbClr val="18579B"/>
              </a:buClr>
              <a:buSzPts val="2400"/>
              <a:buFont typeface="Calibri"/>
              <a:buNone/>
            </a:pPr>
            <a:r>
              <a:rPr lang="es" sz="2400" b="0" i="0" u="none" strike="noStrike" cap="none">
                <a:solidFill>
                  <a:srgbClr val="18579B"/>
                </a:solidFill>
                <a:latin typeface="Calibri"/>
                <a:ea typeface="Calibri"/>
                <a:cs typeface="Calibri"/>
                <a:sym typeface="Calibri"/>
              </a:rPr>
              <a:t>el color de la pelota”.</a:t>
            </a:r>
            <a:endParaRPr sz="2400" b="0" i="0" u="none" strike="noStrike" cap="none">
              <a:solidFill>
                <a:srgbClr val="18579B"/>
              </a:solidFill>
              <a:latin typeface="Arial"/>
              <a:ea typeface="Arial"/>
              <a:cs typeface="Arial"/>
              <a:sym typeface="Arial"/>
            </a:endParaRPr>
          </a:p>
          <a:p>
            <a:pPr marL="33338" marR="0" lvl="0" indent="-152400" algn="l" rtl="0">
              <a:lnSpc>
                <a:spcPct val="100000"/>
              </a:lnSpc>
              <a:spcBef>
                <a:spcPts val="60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El Director del Torneo (TD) tiene la autoridad para hacer cumplir los cambios de vestimenta</a:t>
            </a:r>
            <a:endParaRPr/>
          </a:p>
          <a:p>
            <a:pPr marL="33338" marR="0" lvl="0" indent="0" algn="l" rtl="0">
              <a:lnSpc>
                <a:spcPct val="100000"/>
              </a:lnSpc>
              <a:spcBef>
                <a:spcPts val="600"/>
              </a:spcBef>
              <a:spcAft>
                <a:spcPts val="0"/>
              </a:spcAft>
              <a:buClr>
                <a:srgbClr val="18579B"/>
              </a:buClr>
              <a:buSzPts val="2400"/>
              <a:buFont typeface="Calibri"/>
              <a:buNone/>
            </a:pPr>
            <a:r>
              <a:rPr lang="es" sz="2400" b="0" i="0" u="none" strike="noStrike" cap="none">
                <a:solidFill>
                  <a:srgbClr val="18579B"/>
                </a:solidFill>
                <a:latin typeface="Calibri"/>
                <a:ea typeface="Calibri"/>
                <a:cs typeface="Calibri"/>
                <a:sym typeface="Calibri"/>
              </a:rPr>
              <a:t>y los jugadores pueden usar un tiempo muerto no cobrable para cumplir.</a:t>
            </a:r>
            <a:endParaRPr sz="2400" b="0" i="0" u="none" strike="noStrike" cap="none">
              <a:solidFill>
                <a:srgbClr val="18579B"/>
              </a:solidFill>
              <a:latin typeface="Arial"/>
              <a:ea typeface="Arial"/>
              <a:cs typeface="Arial"/>
              <a:sym typeface="Arial"/>
            </a:endParaRPr>
          </a:p>
          <a:p>
            <a:pPr marL="33338" marR="0" lvl="0" indent="-152400" algn="l" rtl="0">
              <a:lnSpc>
                <a:spcPct val="100000"/>
              </a:lnSpc>
              <a:spcBef>
                <a:spcPts val="60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Un jugador que se niega a cumplir, el TD puede declarar la pérdida del partido.</a:t>
            </a:r>
            <a:endParaRPr sz="2400" b="0" i="0" u="none" strike="noStrike" cap="none">
              <a:solidFill>
                <a:srgbClr val="18579B"/>
              </a:solidFill>
              <a:latin typeface="Arial"/>
              <a:ea typeface="Arial"/>
              <a:cs typeface="Arial"/>
              <a:sym typeface="Arial"/>
            </a:endParaRPr>
          </a:p>
          <a:p>
            <a:pPr marL="490538" marR="0" lvl="1" indent="-406400" algn="l" rtl="0">
              <a:lnSpc>
                <a:spcPct val="100000"/>
              </a:lnSpc>
              <a:spcBef>
                <a:spcPts val="600"/>
              </a:spcBef>
              <a:spcAft>
                <a:spcPts val="0"/>
              </a:spcAft>
              <a:buClr>
                <a:srgbClr val="000000"/>
              </a:buClr>
              <a:buSzPts val="800"/>
              <a:buFont typeface="Arial"/>
              <a:buNone/>
            </a:pPr>
            <a:endParaRPr sz="800" b="0" i="0" u="none" strike="noStrike" cap="none">
              <a:solidFill>
                <a:srgbClr val="18579B"/>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220"/>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 sz="4400" b="1">
                <a:solidFill>
                  <a:srgbClr val="18579B"/>
                </a:solidFill>
                <a:latin typeface="Calibri"/>
                <a:ea typeface="Calibri"/>
                <a:cs typeface="Calibri"/>
                <a:sym typeface="Calibri"/>
              </a:rPr>
              <a:t>Grabación de Advertencias Técnicas</a:t>
            </a:r>
            <a:endParaRPr/>
          </a:p>
          <a:p>
            <a:pPr marL="0" lvl="2" indent="457200" algn="ctr" rtl="0">
              <a:lnSpc>
                <a:spcPct val="100000"/>
              </a:lnSpc>
              <a:spcBef>
                <a:spcPts val="600"/>
              </a:spcBef>
              <a:spcAft>
                <a:spcPts val="0"/>
              </a:spcAft>
              <a:buClr>
                <a:srgbClr val="18579B"/>
              </a:buClr>
              <a:buSzPts val="2000"/>
              <a:buNone/>
            </a:pPr>
            <a:endParaRPr sz="2000">
              <a:solidFill>
                <a:srgbClr val="18579B"/>
              </a:solidFill>
              <a:latin typeface="Calibri"/>
              <a:ea typeface="Calibri"/>
              <a:cs typeface="Calibri"/>
              <a:sym typeface="Calibri"/>
            </a:endParaRPr>
          </a:p>
        </p:txBody>
      </p:sp>
      <p:sp>
        <p:nvSpPr>
          <p:cNvPr id="1707" name="Google Shape;1707;p220"/>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08" name="Google Shape;1708;p220"/>
          <p:cNvPicPr preferRelativeResize="0"/>
          <p:nvPr/>
        </p:nvPicPr>
        <p:blipFill rotWithShape="1">
          <a:blip r:embed="rId3">
            <a:alphaModFix/>
          </a:blip>
          <a:srcRect/>
          <a:stretch/>
        </p:blipFill>
        <p:spPr>
          <a:xfrm>
            <a:off x="1802674" y="933443"/>
            <a:ext cx="8523835" cy="5738722"/>
          </a:xfrm>
          <a:prstGeom prst="rect">
            <a:avLst/>
          </a:prstGeom>
          <a:noFill/>
          <a:ln>
            <a:noFill/>
          </a:ln>
        </p:spPr>
      </p:pic>
      <p:sp>
        <p:nvSpPr>
          <p:cNvPr id="1709" name="Google Shape;1709;p22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220</a:t>
            </a:fld>
            <a:endParaRPr/>
          </a:p>
        </p:txBody>
      </p:sp>
    </p:spTree>
    <p:extLst>
      <p:ext uri="{BB962C8B-B14F-4D97-AF65-F5344CB8AC3E}">
        <p14:creationId xmlns:p14="http://schemas.microsoft.com/office/powerpoint/2010/main" val="20698465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21"/>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 sz="4400" b="1">
                <a:solidFill>
                  <a:srgbClr val="18579B"/>
                </a:solidFill>
                <a:latin typeface="Calibri"/>
                <a:ea typeface="Calibri"/>
                <a:cs typeface="Calibri"/>
                <a:sym typeface="Calibri"/>
              </a:rPr>
              <a:t>Grabación de Advertencias Técnicas</a:t>
            </a:r>
            <a:endParaRPr/>
          </a:p>
          <a:p>
            <a:pPr marL="0" lvl="2" indent="457200" algn="ctr" rtl="0">
              <a:lnSpc>
                <a:spcPct val="100000"/>
              </a:lnSpc>
              <a:spcBef>
                <a:spcPts val="600"/>
              </a:spcBef>
              <a:spcAft>
                <a:spcPts val="0"/>
              </a:spcAft>
              <a:buClr>
                <a:srgbClr val="18579B"/>
              </a:buClr>
              <a:buSzPts val="2000"/>
              <a:buNone/>
            </a:pPr>
            <a:endParaRPr sz="2000">
              <a:solidFill>
                <a:srgbClr val="18579B"/>
              </a:solidFill>
              <a:latin typeface="Calibri"/>
              <a:ea typeface="Calibri"/>
              <a:cs typeface="Calibri"/>
              <a:sym typeface="Calibri"/>
            </a:endParaRPr>
          </a:p>
        </p:txBody>
      </p:sp>
      <p:sp>
        <p:nvSpPr>
          <p:cNvPr id="1715" name="Google Shape;1715;p221"/>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pic>
        <p:nvPicPr>
          <p:cNvPr id="1716" name="Google Shape;1716;p221" descr="Text&#10;&#10;Description automatically generated"/>
          <p:cNvPicPr preferRelativeResize="0"/>
          <p:nvPr/>
        </p:nvPicPr>
        <p:blipFill rotWithShape="1">
          <a:blip r:embed="rId3">
            <a:alphaModFix/>
          </a:blip>
          <a:srcRect/>
          <a:stretch/>
        </p:blipFill>
        <p:spPr>
          <a:xfrm>
            <a:off x="2361290" y="1210543"/>
            <a:ext cx="7965219" cy="5376523"/>
          </a:xfrm>
          <a:prstGeom prst="rect">
            <a:avLst/>
          </a:prstGeom>
          <a:noFill/>
          <a:ln>
            <a:noFill/>
          </a:ln>
        </p:spPr>
      </p:pic>
      <p:sp>
        <p:nvSpPr>
          <p:cNvPr id="1717" name="Google Shape;1717;p22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221</a:t>
            </a:fld>
            <a:endParaRPr/>
          </a:p>
        </p:txBody>
      </p:sp>
    </p:spTree>
    <p:extLst>
      <p:ext uri="{BB962C8B-B14F-4D97-AF65-F5344CB8AC3E}">
        <p14:creationId xmlns:p14="http://schemas.microsoft.com/office/powerpoint/2010/main" val="34773762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222"/>
          <p:cNvSpPr txBox="1">
            <a:spLocks noGrp="1"/>
          </p:cNvSpPr>
          <p:nvPr>
            <p:ph type="body" idx="1"/>
          </p:nvPr>
        </p:nvSpPr>
        <p:spPr>
          <a:xfrm>
            <a:off x="1354667" y="270934"/>
            <a:ext cx="9465733" cy="6045200"/>
          </a:xfrm>
          <a:prstGeom prst="rect">
            <a:avLst/>
          </a:prstGeom>
          <a:noFill/>
          <a:ln>
            <a:noFill/>
          </a:ln>
        </p:spPr>
        <p:txBody>
          <a:bodyPr spcFirstLastPara="1" wrap="square" lIns="45700" tIns="45700" rIns="45700" bIns="45700" anchor="t" anchorCtr="0">
            <a:normAutofit/>
          </a:bodyPr>
          <a:lstStyle/>
          <a:p>
            <a:pPr marL="0" lvl="2" indent="457200" algn="ctr" rtl="0">
              <a:lnSpc>
                <a:spcPct val="100000"/>
              </a:lnSpc>
              <a:spcBef>
                <a:spcPts val="0"/>
              </a:spcBef>
              <a:spcAft>
                <a:spcPts val="0"/>
              </a:spcAft>
              <a:buClr>
                <a:srgbClr val="18579B"/>
              </a:buClr>
              <a:buSzPts val="4400"/>
              <a:buNone/>
            </a:pPr>
            <a:r>
              <a:rPr lang="es" sz="4400" b="1">
                <a:solidFill>
                  <a:srgbClr val="18579B"/>
                </a:solidFill>
                <a:latin typeface="Calibri"/>
                <a:ea typeface="Calibri"/>
                <a:cs typeface="Calibri"/>
                <a:sym typeface="Calibri"/>
              </a:rPr>
              <a:t>Advertencias técnicas </a:t>
            </a:r>
            <a:r>
              <a:rPr lang="es" sz="2800" b="1">
                <a:latin typeface="Calibri"/>
                <a:ea typeface="Calibri"/>
                <a:cs typeface="Calibri"/>
                <a:sym typeface="Calibri"/>
              </a:rPr>
              <a:t>(continuación)</a:t>
            </a:r>
            <a:endParaRPr/>
          </a:p>
          <a:p>
            <a:pPr marL="0" lvl="2" indent="457200" algn="l" rtl="0">
              <a:lnSpc>
                <a:spcPct val="100000"/>
              </a:lnSpc>
              <a:spcBef>
                <a:spcPts val="600"/>
              </a:spcBef>
              <a:spcAft>
                <a:spcPts val="0"/>
              </a:spcAft>
              <a:buClr>
                <a:srgbClr val="18579B"/>
              </a:buClr>
              <a:buSzPts val="2000"/>
              <a:buNone/>
            </a:pPr>
            <a:endParaRPr sz="2000">
              <a:latin typeface="Calibri"/>
              <a:ea typeface="Calibri"/>
              <a:cs typeface="Calibri"/>
              <a:sym typeface="Calibri"/>
            </a:endParaRPr>
          </a:p>
          <a:p>
            <a:pPr marL="0" lvl="2" indent="0" algn="l" rtl="0">
              <a:lnSpc>
                <a:spcPct val="100000"/>
              </a:lnSpc>
              <a:spcBef>
                <a:spcPts val="600"/>
              </a:spcBef>
              <a:spcAft>
                <a:spcPts val="0"/>
              </a:spcAft>
              <a:buClr>
                <a:srgbClr val="18579B"/>
              </a:buClr>
              <a:buSzPts val="3600"/>
              <a:buNone/>
            </a:pPr>
            <a:r>
              <a:rPr lang="es" sz="3600" b="1" i="1">
                <a:latin typeface="Calibri"/>
                <a:ea typeface="Calibri"/>
                <a:cs typeface="Calibri"/>
                <a:sym typeface="Calibri"/>
              </a:rPr>
              <a:t>Después de documentar TW:</a:t>
            </a:r>
            <a:endParaRPr sz="2000" b="1" i="1">
              <a:latin typeface="Calibri"/>
              <a:ea typeface="Calibri"/>
              <a:cs typeface="Calibri"/>
              <a:sym typeface="Calibri"/>
            </a:endParaRPr>
          </a:p>
          <a:p>
            <a:pPr marL="903288" lvl="3" indent="-719138" algn="l" rtl="0">
              <a:lnSpc>
                <a:spcPct val="100000"/>
              </a:lnSpc>
              <a:spcBef>
                <a:spcPts val="600"/>
              </a:spcBef>
              <a:spcAft>
                <a:spcPts val="0"/>
              </a:spcAft>
              <a:buClr>
                <a:srgbClr val="18579B"/>
              </a:buClr>
              <a:buSzPts val="3600"/>
              <a:buFont typeface="Arial"/>
              <a:buChar char="•"/>
            </a:pPr>
            <a:r>
              <a:rPr lang="es" sz="3600">
                <a:latin typeface="Calibri"/>
                <a:ea typeface="Calibri"/>
                <a:cs typeface="Calibri"/>
                <a:sym typeface="Calibri"/>
              </a:rPr>
              <a:t>Anunciar </a:t>
            </a:r>
            <a:r>
              <a:rPr lang="es" sz="3600">
                <a:solidFill>
                  <a:srgbClr val="FF0000"/>
                </a:solidFill>
                <a:latin typeface="Calibri"/>
                <a:ea typeface="Calibri"/>
                <a:cs typeface="Calibri"/>
                <a:sym typeface="Calibri"/>
              </a:rPr>
              <a:t>"15 segundos"</a:t>
            </a:r>
            <a:endParaRPr sz="3600">
              <a:solidFill>
                <a:srgbClr val="FF0000"/>
              </a:solidFill>
              <a:latin typeface="Calibri"/>
              <a:ea typeface="Calibri"/>
              <a:cs typeface="Calibri"/>
              <a:sym typeface="Calibri"/>
            </a:endParaRPr>
          </a:p>
          <a:p>
            <a:pPr marL="903288" lvl="3" indent="-592138" algn="l" rtl="0">
              <a:lnSpc>
                <a:spcPct val="100000"/>
              </a:lnSpc>
              <a:spcBef>
                <a:spcPts val="600"/>
              </a:spcBef>
              <a:spcAft>
                <a:spcPts val="0"/>
              </a:spcAft>
              <a:buClr>
                <a:srgbClr val="18579B"/>
              </a:buClr>
              <a:buSzPts val="2000"/>
              <a:buFont typeface="Arial"/>
              <a:buNone/>
            </a:pPr>
            <a:endParaRPr sz="2000">
              <a:latin typeface="Calibri"/>
              <a:ea typeface="Calibri"/>
              <a:cs typeface="Calibri"/>
              <a:sym typeface="Calibri"/>
            </a:endParaRPr>
          </a:p>
          <a:p>
            <a:pPr marL="903288" lvl="3" indent="-719138" algn="l" rtl="0">
              <a:lnSpc>
                <a:spcPct val="100000"/>
              </a:lnSpc>
              <a:spcBef>
                <a:spcPts val="600"/>
              </a:spcBef>
              <a:spcAft>
                <a:spcPts val="0"/>
              </a:spcAft>
              <a:buClr>
                <a:srgbClr val="18579B"/>
              </a:buClr>
              <a:buSzPts val="3600"/>
              <a:buFont typeface="Arial"/>
              <a:buChar char="•"/>
            </a:pPr>
            <a:r>
              <a:rPr lang="es" sz="3600">
                <a:latin typeface="Calibri"/>
                <a:ea typeface="Calibri"/>
                <a:cs typeface="Calibri"/>
                <a:sym typeface="Calibri"/>
              </a:rPr>
              <a:t>Comprobar </a:t>
            </a:r>
            <a:r>
              <a:rPr lang="es" sz="3600">
                <a:solidFill>
                  <a:srgbClr val="FF0000"/>
                </a:solidFill>
                <a:latin typeface="Calibri"/>
                <a:ea typeface="Calibri"/>
                <a:cs typeface="Calibri"/>
                <a:sym typeface="Calibri"/>
              </a:rPr>
              <a:t>la preparación del juez de línea </a:t>
            </a:r>
            <a:r>
              <a:rPr lang="es" sz="3600">
                <a:latin typeface="Calibri"/>
                <a:ea typeface="Calibri"/>
                <a:cs typeface="Calibri"/>
                <a:sym typeface="Calibri"/>
              </a:rPr>
              <a:t>, si se utiliza</a:t>
            </a:r>
            <a:endParaRPr sz="3600">
              <a:latin typeface="Calibri"/>
              <a:ea typeface="Calibri"/>
              <a:cs typeface="Calibri"/>
              <a:sym typeface="Calibri"/>
            </a:endParaRPr>
          </a:p>
          <a:p>
            <a:pPr marL="903288" lvl="3" indent="-592138" algn="l" rtl="0">
              <a:lnSpc>
                <a:spcPct val="100000"/>
              </a:lnSpc>
              <a:spcBef>
                <a:spcPts val="600"/>
              </a:spcBef>
              <a:spcAft>
                <a:spcPts val="0"/>
              </a:spcAft>
              <a:buClr>
                <a:srgbClr val="18579B"/>
              </a:buClr>
              <a:buSzPts val="2000"/>
              <a:buFont typeface="Arial"/>
              <a:buNone/>
            </a:pPr>
            <a:endParaRPr sz="2000">
              <a:latin typeface="Calibri"/>
              <a:ea typeface="Calibri"/>
              <a:cs typeface="Calibri"/>
              <a:sym typeface="Calibri"/>
            </a:endParaRPr>
          </a:p>
          <a:p>
            <a:pPr marL="903288" lvl="3" indent="-719138" algn="l" rtl="0">
              <a:lnSpc>
                <a:spcPct val="100000"/>
              </a:lnSpc>
              <a:spcBef>
                <a:spcPts val="600"/>
              </a:spcBef>
              <a:spcAft>
                <a:spcPts val="0"/>
              </a:spcAft>
              <a:buClr>
                <a:srgbClr val="18579B"/>
              </a:buClr>
              <a:buSzPts val="3600"/>
              <a:buFont typeface="Arial"/>
              <a:buChar char="•"/>
            </a:pPr>
            <a:r>
              <a:rPr lang="es" sz="3600">
                <a:latin typeface="Calibri"/>
                <a:ea typeface="Calibri"/>
                <a:cs typeface="Calibri"/>
                <a:sym typeface="Calibri"/>
              </a:rPr>
              <a:t>Después de 15 segundos </a:t>
            </a:r>
            <a:r>
              <a:rPr lang="es" sz="3600"/>
              <a:t>, llame a </a:t>
            </a:r>
            <a:r>
              <a:rPr lang="es" sz="3600">
                <a:solidFill>
                  <a:srgbClr val="FF0000"/>
                </a:solidFill>
              </a:rPr>
              <a:t>"Tiempo de entrada"</a:t>
            </a:r>
            <a:endParaRPr/>
          </a:p>
          <a:p>
            <a:pPr marL="903288" lvl="3" indent="-592138" algn="l" rtl="0">
              <a:lnSpc>
                <a:spcPct val="100000"/>
              </a:lnSpc>
              <a:spcBef>
                <a:spcPts val="600"/>
              </a:spcBef>
              <a:spcAft>
                <a:spcPts val="0"/>
              </a:spcAft>
              <a:buClr>
                <a:srgbClr val="18579B"/>
              </a:buClr>
              <a:buSzPts val="2000"/>
              <a:buFont typeface="Arial"/>
              <a:buNone/>
            </a:pPr>
            <a:endParaRPr sz="2000"/>
          </a:p>
          <a:p>
            <a:pPr marL="903288" lvl="3" indent="-719138" algn="l" rtl="0">
              <a:lnSpc>
                <a:spcPct val="100000"/>
              </a:lnSpc>
              <a:spcBef>
                <a:spcPts val="600"/>
              </a:spcBef>
              <a:spcAft>
                <a:spcPts val="0"/>
              </a:spcAft>
              <a:buClr>
                <a:srgbClr val="FF0000"/>
              </a:buClr>
              <a:buSzPts val="3600"/>
              <a:buFont typeface="Arial"/>
              <a:buChar char="•"/>
            </a:pPr>
            <a:r>
              <a:rPr lang="es" sz="3600">
                <a:solidFill>
                  <a:srgbClr val="FF0000"/>
                </a:solidFill>
                <a:latin typeface="Calibri"/>
                <a:ea typeface="Calibri"/>
                <a:cs typeface="Calibri"/>
                <a:sym typeface="Calibri"/>
              </a:rPr>
              <a:t>Puntuación de llamada </a:t>
            </a:r>
            <a:r>
              <a:rPr lang="es" sz="3600">
                <a:latin typeface="Calibri"/>
                <a:ea typeface="Calibri"/>
                <a:cs typeface="Calibri"/>
                <a:sym typeface="Calibri"/>
              </a:rPr>
              <a:t>y comienzo </a:t>
            </a:r>
            <a:r>
              <a:rPr lang="es" sz="3600">
                <a:solidFill>
                  <a:srgbClr val="FF0000"/>
                </a:solidFill>
                <a:latin typeface="Calibri"/>
                <a:ea typeface="Calibri"/>
                <a:cs typeface="Calibri"/>
                <a:sym typeface="Calibri"/>
              </a:rPr>
              <a:t>de conteo de 10 segundos</a:t>
            </a:r>
            <a:endParaRPr/>
          </a:p>
        </p:txBody>
      </p:sp>
      <p:sp>
        <p:nvSpPr>
          <p:cNvPr id="1723" name="Google Shape;1723;p222"/>
          <p:cNvSpPr txBox="1"/>
          <p:nvPr/>
        </p:nvSpPr>
        <p:spPr>
          <a:xfrm>
            <a:off x="1865491" y="5068526"/>
            <a:ext cx="8283438"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sp>
        <p:nvSpPr>
          <p:cNvPr id="1724" name="Google Shape;1724;p22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222</a:t>
            </a:fld>
            <a:endParaRPr/>
          </a:p>
        </p:txBody>
      </p:sp>
    </p:spTree>
    <p:extLst>
      <p:ext uri="{BB962C8B-B14F-4D97-AF65-F5344CB8AC3E}">
        <p14:creationId xmlns:p14="http://schemas.microsoft.com/office/powerpoint/2010/main" val="2244378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223"/>
          <p:cNvSpPr txBox="1">
            <a:spLocks noGrp="1"/>
          </p:cNvSpPr>
          <p:nvPr>
            <p:ph type="body" idx="1"/>
          </p:nvPr>
        </p:nvSpPr>
        <p:spPr>
          <a:xfrm>
            <a:off x="1219200" y="372534"/>
            <a:ext cx="9753600" cy="6084112"/>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 sz="4400" b="1" i="1">
                <a:solidFill>
                  <a:srgbClr val="18579B"/>
                </a:solidFill>
                <a:latin typeface="Calibri"/>
                <a:ea typeface="Calibri"/>
                <a:cs typeface="Calibri"/>
                <a:sym typeface="Calibri"/>
              </a:rPr>
              <a:t>faltas técnicas</a:t>
            </a:r>
            <a:endParaRPr/>
          </a:p>
          <a:p>
            <a:pPr marL="349250" lvl="0" indent="-349250" algn="l" rtl="0">
              <a:lnSpc>
                <a:spcPct val="100000"/>
              </a:lnSpc>
              <a:spcBef>
                <a:spcPts val="2000"/>
              </a:spcBef>
              <a:spcAft>
                <a:spcPts val="0"/>
              </a:spcAft>
              <a:buSzPts val="3960"/>
              <a:buFont typeface="Calibri"/>
              <a:buNone/>
            </a:pPr>
            <a:r>
              <a:rPr lang="es" sz="3600" b="1">
                <a:latin typeface="Calibri"/>
                <a:ea typeface="Calibri"/>
                <a:cs typeface="Calibri"/>
                <a:sym typeface="Calibri"/>
              </a:rPr>
              <a:t>Las faltas técnicas (TF) están garantizadas para:</a:t>
            </a:r>
            <a:endParaRPr/>
          </a:p>
          <a:p>
            <a:pPr marL="903288" lvl="0" indent="-719138" algn="l" rtl="0">
              <a:lnSpc>
                <a:spcPct val="90000"/>
              </a:lnSpc>
              <a:spcBef>
                <a:spcPts val="2000"/>
              </a:spcBef>
              <a:spcAft>
                <a:spcPts val="0"/>
              </a:spcAft>
              <a:buClr>
                <a:srgbClr val="18579B"/>
              </a:buClr>
              <a:buSzPts val="3600"/>
              <a:buFont typeface="Calibri"/>
              <a:buChar char="•"/>
            </a:pPr>
            <a:r>
              <a:rPr lang="es" sz="3600">
                <a:solidFill>
                  <a:srgbClr val="FF0000"/>
                </a:solidFill>
                <a:latin typeface="Calibri"/>
                <a:ea typeface="Calibri"/>
                <a:cs typeface="Calibri"/>
                <a:sym typeface="Calibri"/>
              </a:rPr>
              <a:t>Lanzar paleta </a:t>
            </a:r>
            <a:endParaRPr/>
          </a:p>
          <a:p>
            <a:pPr marL="903288" lvl="0" indent="-719138" algn="l" rtl="0">
              <a:lnSpc>
                <a:spcPct val="90000"/>
              </a:lnSpc>
              <a:spcBef>
                <a:spcPts val="2000"/>
              </a:spcBef>
              <a:spcAft>
                <a:spcPts val="0"/>
              </a:spcAft>
              <a:buClr>
                <a:srgbClr val="FF0000"/>
              </a:buClr>
              <a:buSzPts val="3600"/>
              <a:buFont typeface="Calibri"/>
              <a:buChar char="•"/>
            </a:pPr>
            <a:r>
              <a:rPr lang="es" sz="3600">
                <a:solidFill>
                  <a:srgbClr val="FF0000"/>
                </a:solidFill>
                <a:latin typeface="Calibri"/>
                <a:ea typeface="Calibri"/>
                <a:cs typeface="Calibri"/>
                <a:sym typeface="Calibri"/>
              </a:rPr>
              <a:t>Extremadamente </a:t>
            </a:r>
            <a:r>
              <a:rPr lang="es" sz="3600">
                <a:latin typeface="Calibri"/>
                <a:ea typeface="Calibri"/>
                <a:cs typeface="Calibri"/>
                <a:sym typeface="Calibri"/>
              </a:rPr>
              <a:t>Objetable </a:t>
            </a:r>
            <a:r>
              <a:rPr lang="es" sz="3600">
                <a:solidFill>
                  <a:srgbClr val="FF0000"/>
                </a:solidFill>
                <a:latin typeface="Calibri"/>
                <a:ea typeface="Calibri"/>
                <a:cs typeface="Calibri"/>
                <a:sym typeface="Calibri"/>
              </a:rPr>
              <a:t>o Blasfemia</a:t>
            </a:r>
            <a:endParaRPr/>
          </a:p>
          <a:p>
            <a:pPr marL="903288" lvl="0" indent="-719138" algn="l" rtl="0">
              <a:lnSpc>
                <a:spcPct val="90000"/>
              </a:lnSpc>
              <a:spcBef>
                <a:spcPts val="2000"/>
              </a:spcBef>
              <a:spcAft>
                <a:spcPts val="0"/>
              </a:spcAft>
              <a:buClr>
                <a:srgbClr val="FF0000"/>
              </a:buClr>
              <a:buSzPts val="3600"/>
              <a:buFont typeface="Calibri"/>
              <a:buChar char="•"/>
            </a:pPr>
            <a:r>
              <a:rPr lang="es" sz="3600">
                <a:solidFill>
                  <a:srgbClr val="FF0000"/>
                </a:solidFill>
                <a:latin typeface="Calibri"/>
                <a:ea typeface="Calibri"/>
                <a:cs typeface="Calibri"/>
                <a:sym typeface="Calibri"/>
              </a:rPr>
              <a:t>Amenazas </a:t>
            </a:r>
            <a:r>
              <a:rPr lang="es" sz="3600">
                <a:solidFill>
                  <a:srgbClr val="18579B"/>
                </a:solidFill>
                <a:latin typeface="Calibri"/>
                <a:ea typeface="Calibri"/>
                <a:cs typeface="Calibri"/>
                <a:sym typeface="Calibri"/>
              </a:rPr>
              <a:t>a cualquier persona.</a:t>
            </a:r>
            <a:endParaRPr sz="3600">
              <a:solidFill>
                <a:srgbClr val="18579B"/>
              </a:solidFill>
              <a:latin typeface="Calibri"/>
              <a:ea typeface="Calibri"/>
              <a:cs typeface="Calibri"/>
              <a:sym typeface="Calibri"/>
            </a:endParaRPr>
          </a:p>
          <a:p>
            <a:pPr marL="903288" lvl="0" indent="-719138" algn="l" rtl="0">
              <a:lnSpc>
                <a:spcPct val="90000"/>
              </a:lnSpc>
              <a:spcBef>
                <a:spcPts val="2000"/>
              </a:spcBef>
              <a:spcAft>
                <a:spcPts val="0"/>
              </a:spcAft>
              <a:buClr>
                <a:srgbClr val="FF0000"/>
              </a:buClr>
              <a:buSzPts val="3600"/>
              <a:buFont typeface="Calibri"/>
              <a:buChar char="•"/>
            </a:pPr>
            <a:r>
              <a:rPr lang="es" sz="3600">
                <a:solidFill>
                  <a:srgbClr val="FF0000"/>
                </a:solidFill>
                <a:latin typeface="Calibri"/>
                <a:ea typeface="Calibri"/>
                <a:cs typeface="Calibri"/>
                <a:sym typeface="Calibri"/>
              </a:rPr>
              <a:t>Desafío de referencia perdedora </a:t>
            </a:r>
            <a:r>
              <a:rPr lang="es" sz="3600">
                <a:latin typeface="Calibri"/>
                <a:ea typeface="Calibri"/>
                <a:cs typeface="Calibri"/>
                <a:sym typeface="Calibri"/>
              </a:rPr>
              <a:t>cuando </a:t>
            </a:r>
            <a:r>
              <a:rPr lang="es" sz="3600">
                <a:solidFill>
                  <a:srgbClr val="FF0000"/>
                </a:solidFill>
                <a:latin typeface="Calibri"/>
                <a:ea typeface="Calibri"/>
                <a:cs typeface="Calibri"/>
                <a:sym typeface="Calibri"/>
              </a:rPr>
              <a:t>no hay tiempos muertos </a:t>
            </a:r>
            <a:r>
              <a:rPr lang="es" sz="3600">
                <a:latin typeface="Calibri"/>
                <a:ea typeface="Calibri"/>
                <a:cs typeface="Calibri"/>
                <a:sym typeface="Calibri"/>
              </a:rPr>
              <a:t>disponibles</a:t>
            </a:r>
            <a:endParaRPr/>
          </a:p>
          <a:p>
            <a:pPr marL="903288" lvl="0" indent="-719138" algn="l" rtl="0">
              <a:lnSpc>
                <a:spcPct val="90000"/>
              </a:lnSpc>
              <a:spcBef>
                <a:spcPts val="2000"/>
              </a:spcBef>
              <a:spcAft>
                <a:spcPts val="0"/>
              </a:spcAft>
              <a:buClr>
                <a:srgbClr val="18579B"/>
              </a:buClr>
              <a:buSzPts val="3600"/>
              <a:buFont typeface="Calibri"/>
              <a:buChar char="•"/>
            </a:pPr>
            <a:r>
              <a:rPr lang="es" sz="3600">
                <a:latin typeface="Calibri"/>
                <a:ea typeface="Calibri"/>
                <a:cs typeface="Calibri"/>
                <a:sym typeface="Calibri"/>
              </a:rPr>
              <a:t>Comportamiento </a:t>
            </a:r>
            <a:endParaRPr sz="3600">
              <a:latin typeface="Calibri"/>
              <a:ea typeface="Calibri"/>
              <a:cs typeface="Calibri"/>
              <a:sym typeface="Calibri"/>
            </a:endParaRPr>
          </a:p>
        </p:txBody>
      </p:sp>
      <p:sp>
        <p:nvSpPr>
          <p:cNvPr id="1730" name="Google Shape;1730;p223"/>
          <p:cNvSpPr txBox="1"/>
          <p:nvPr/>
        </p:nvSpPr>
        <p:spPr>
          <a:xfrm>
            <a:off x="1293404" y="5669554"/>
            <a:ext cx="8283438" cy="7078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endParaRPr sz="4000" b="0" i="0" u="none" strike="noStrike" cap="none">
              <a:solidFill>
                <a:srgbClr val="000000"/>
              </a:solidFill>
              <a:latin typeface="Calibri"/>
              <a:ea typeface="Calibri"/>
              <a:cs typeface="Calibri"/>
              <a:sym typeface="Calibri"/>
            </a:endParaRPr>
          </a:p>
        </p:txBody>
      </p:sp>
      <p:sp>
        <p:nvSpPr>
          <p:cNvPr id="1731" name="Google Shape;1731;p22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223</a:t>
            </a:fld>
            <a:endParaRPr/>
          </a:p>
        </p:txBody>
      </p:sp>
    </p:spTree>
    <p:extLst>
      <p:ext uri="{BB962C8B-B14F-4D97-AF65-F5344CB8AC3E}">
        <p14:creationId xmlns:p14="http://schemas.microsoft.com/office/powerpoint/2010/main" val="42423162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224"/>
          <p:cNvSpPr txBox="1">
            <a:spLocks noGrp="1"/>
          </p:cNvSpPr>
          <p:nvPr>
            <p:ph type="body" idx="1"/>
          </p:nvPr>
        </p:nvSpPr>
        <p:spPr>
          <a:xfrm>
            <a:off x="1219200" y="457200"/>
            <a:ext cx="10437264"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 sz="4400" b="1" i="1">
                <a:solidFill>
                  <a:srgbClr val="18579B"/>
                </a:solidFill>
                <a:latin typeface="Calibri"/>
                <a:ea typeface="Calibri"/>
                <a:cs typeface="Calibri"/>
                <a:sym typeface="Calibri"/>
              </a:rPr>
              <a:t>faltas técnicas</a:t>
            </a:r>
            <a:endParaRPr/>
          </a:p>
          <a:p>
            <a:pPr marL="349250" lvl="0" indent="-349250" algn="ctr" rtl="0">
              <a:lnSpc>
                <a:spcPct val="100000"/>
              </a:lnSpc>
              <a:spcBef>
                <a:spcPts val="2000"/>
              </a:spcBef>
              <a:spcAft>
                <a:spcPts val="0"/>
              </a:spcAft>
              <a:buSzPts val="4400"/>
              <a:buFont typeface="Calibri"/>
              <a:buNone/>
            </a:pPr>
            <a:endParaRPr sz="4000" b="1" i="1">
              <a:solidFill>
                <a:srgbClr val="18579B"/>
              </a:solidFill>
              <a:latin typeface="Calibri"/>
              <a:ea typeface="Calibri"/>
              <a:cs typeface="Calibri"/>
              <a:sym typeface="Calibri"/>
            </a:endParaRPr>
          </a:p>
          <a:p>
            <a:pPr marL="427038" lvl="0" indent="-342899" algn="l" rtl="0">
              <a:lnSpc>
                <a:spcPct val="100000"/>
              </a:lnSpc>
              <a:spcBef>
                <a:spcPts val="2000"/>
              </a:spcBef>
              <a:spcAft>
                <a:spcPts val="0"/>
              </a:spcAft>
              <a:buClr>
                <a:srgbClr val="18579B"/>
              </a:buClr>
              <a:buSzPts val="3600"/>
              <a:buFont typeface="Arial"/>
              <a:buChar char="•"/>
            </a:pPr>
            <a:r>
              <a:rPr lang="es" sz="3600" b="1" i="1">
                <a:latin typeface="Calibri"/>
                <a:ea typeface="Calibri"/>
                <a:cs typeface="Calibri"/>
                <a:sym typeface="Calibri"/>
              </a:rPr>
              <a:t>Las faltas técnicas se </a:t>
            </a:r>
            <a:r>
              <a:rPr lang="es" sz="3600" b="1" i="1"/>
              <a:t>evalúan después de que finaliza la jugada.</a:t>
            </a:r>
            <a:endParaRPr/>
          </a:p>
          <a:p>
            <a:pPr marL="427038" lvl="0" indent="-342899" algn="l" rtl="0">
              <a:lnSpc>
                <a:spcPct val="100000"/>
              </a:lnSpc>
              <a:spcBef>
                <a:spcPts val="2000"/>
              </a:spcBef>
              <a:spcAft>
                <a:spcPts val="0"/>
              </a:spcAft>
              <a:buClr>
                <a:srgbClr val="18579B"/>
              </a:buClr>
              <a:buSzPts val="3600"/>
              <a:buFont typeface="Arial"/>
              <a:buChar char="•"/>
            </a:pPr>
            <a:r>
              <a:rPr lang="es" sz="3600" b="1" i="1"/>
              <a:t>Cuando se emite una falta técnica:</a:t>
            </a:r>
            <a:endParaRPr/>
          </a:p>
          <a:p>
            <a:pPr marL="427038" lvl="0" indent="-253999" algn="l" rtl="0">
              <a:lnSpc>
                <a:spcPct val="100000"/>
              </a:lnSpc>
              <a:spcBef>
                <a:spcPts val="2000"/>
              </a:spcBef>
              <a:spcAft>
                <a:spcPts val="0"/>
              </a:spcAft>
              <a:buClr>
                <a:srgbClr val="18579B"/>
              </a:buClr>
              <a:buSzPts val="1400"/>
              <a:buFont typeface="Arial"/>
              <a:buNone/>
            </a:pPr>
            <a:endParaRPr sz="1400" b="1" i="1">
              <a:latin typeface="Calibri"/>
              <a:ea typeface="Calibri"/>
              <a:cs typeface="Calibri"/>
              <a:sym typeface="Calibri"/>
            </a:endParaRPr>
          </a:p>
          <a:p>
            <a:pPr marL="1792288" lvl="1" indent="-804863" algn="l" rtl="0">
              <a:lnSpc>
                <a:spcPct val="100000"/>
              </a:lnSpc>
              <a:spcBef>
                <a:spcPts val="600"/>
              </a:spcBef>
              <a:spcAft>
                <a:spcPts val="0"/>
              </a:spcAft>
              <a:buClr>
                <a:srgbClr val="FF0000"/>
              </a:buClr>
              <a:buSzPts val="3600"/>
              <a:buFont typeface="Courier New"/>
              <a:buChar char="o"/>
            </a:pPr>
            <a:r>
              <a:rPr lang="es" sz="3600" b="1">
                <a:solidFill>
                  <a:srgbClr val="FF0000"/>
                </a:solidFill>
                <a:latin typeface="Calibri"/>
                <a:ea typeface="Calibri"/>
                <a:cs typeface="Calibri"/>
                <a:sym typeface="Calibri"/>
              </a:rPr>
              <a:t>Reste </a:t>
            </a:r>
            <a:r>
              <a:rPr lang="es" sz="3600">
                <a:solidFill>
                  <a:srgbClr val="18579B"/>
                </a:solidFill>
                <a:latin typeface="Calibri"/>
                <a:ea typeface="Calibri"/>
                <a:cs typeface="Calibri"/>
                <a:sym typeface="Calibri"/>
              </a:rPr>
              <a:t>el </a:t>
            </a:r>
            <a:endParaRPr/>
          </a:p>
          <a:p>
            <a:pPr marL="987425" lvl="1" indent="0" algn="l" rtl="0">
              <a:lnSpc>
                <a:spcPct val="100000"/>
              </a:lnSpc>
              <a:spcBef>
                <a:spcPts val="600"/>
              </a:spcBef>
              <a:spcAft>
                <a:spcPts val="0"/>
              </a:spcAft>
              <a:buClr>
                <a:srgbClr val="FF0000"/>
              </a:buClr>
              <a:buSzPts val="2800"/>
              <a:buNone/>
            </a:pPr>
            <a:r>
              <a:rPr lang="es" sz="2800" i="1">
                <a:solidFill>
                  <a:srgbClr val="FF0000"/>
                </a:solidFill>
                <a:latin typeface="Calibri"/>
                <a:ea typeface="Calibri"/>
                <a:cs typeface="Calibri"/>
                <a:sym typeface="Calibri"/>
              </a:rPr>
              <a:t>(a menos que</a:t>
            </a:r>
            <a:r>
              <a:rPr lang="es" sz="2800" i="1">
                <a:solidFill>
                  <a:srgbClr val="FF0000"/>
                </a:solidFill>
              </a:rPr>
              <a:t> </a:t>
            </a:r>
            <a:r>
              <a:rPr lang="es" sz="2800" i="1">
                <a:solidFill>
                  <a:srgbClr val="FF0000"/>
                </a:solidFill>
                <a:latin typeface="Calibri"/>
                <a:ea typeface="Calibri"/>
                <a:cs typeface="Calibri"/>
                <a:sym typeface="Calibri"/>
              </a:rPr>
              <a:t>su puntaje es "0", si "0" agrega un punto al puntaje del equipo no infractor)</a:t>
            </a:r>
            <a:endParaRPr sz="2800" i="1">
              <a:solidFill>
                <a:srgbClr val="FF0000"/>
              </a:solidFill>
              <a:latin typeface="Calibri"/>
              <a:ea typeface="Calibri"/>
              <a:cs typeface="Calibri"/>
              <a:sym typeface="Calibri"/>
            </a:endParaRPr>
          </a:p>
        </p:txBody>
      </p:sp>
      <p:sp>
        <p:nvSpPr>
          <p:cNvPr id="1737" name="Google Shape;1737;p22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224</a:t>
            </a:fld>
            <a:endParaRPr/>
          </a:p>
        </p:txBody>
      </p:sp>
    </p:spTree>
    <p:extLst>
      <p:ext uri="{BB962C8B-B14F-4D97-AF65-F5344CB8AC3E}">
        <p14:creationId xmlns:p14="http://schemas.microsoft.com/office/powerpoint/2010/main" val="135421145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225"/>
          <p:cNvSpPr txBox="1">
            <a:spLocks noGrp="1"/>
          </p:cNvSpPr>
          <p:nvPr>
            <p:ph type="body" idx="1"/>
          </p:nvPr>
        </p:nvSpPr>
        <p:spPr>
          <a:xfrm>
            <a:off x="1295400" y="457200"/>
            <a:ext cx="9753600" cy="6183244"/>
          </a:xfrm>
          <a:prstGeom prst="rect">
            <a:avLst/>
          </a:prstGeom>
          <a:noFill/>
          <a:ln>
            <a:noFill/>
          </a:ln>
        </p:spPr>
        <p:txBody>
          <a:bodyPr spcFirstLastPara="1" wrap="square" lIns="45700" tIns="45700" rIns="45700" bIns="45700" anchor="t" anchorCtr="0">
            <a:normAutofit fontScale="92500" lnSpcReduction="10000"/>
          </a:bodyPr>
          <a:lstStyle/>
          <a:p>
            <a:pPr marL="349250" lvl="0" indent="-349250" algn="ctr" rtl="0">
              <a:lnSpc>
                <a:spcPct val="100000"/>
              </a:lnSpc>
              <a:spcBef>
                <a:spcPts val="0"/>
              </a:spcBef>
              <a:spcAft>
                <a:spcPts val="0"/>
              </a:spcAft>
              <a:buSzPct val="110000"/>
              <a:buFont typeface="Calibri"/>
              <a:buNone/>
            </a:pPr>
            <a:r>
              <a:rPr lang="es" sz="4400" b="1" i="1">
                <a:solidFill>
                  <a:srgbClr val="18579B"/>
                </a:solidFill>
                <a:latin typeface="Calibri"/>
                <a:ea typeface="Calibri"/>
                <a:cs typeface="Calibri"/>
                <a:sym typeface="Calibri"/>
              </a:rPr>
              <a:t>Marcar faltas técnicas </a:t>
            </a:r>
            <a:r>
              <a:rPr lang="es" sz="2800" b="1" i="1">
                <a:solidFill>
                  <a:srgbClr val="18579B"/>
                </a:solidFill>
                <a:latin typeface="Calibri"/>
                <a:ea typeface="Calibri"/>
                <a:cs typeface="Calibri"/>
                <a:sym typeface="Calibri"/>
              </a:rPr>
              <a:t>(continuación)</a:t>
            </a:r>
            <a:endParaRPr sz="2800" i="1">
              <a:latin typeface="Calibri"/>
              <a:ea typeface="Calibri"/>
              <a:cs typeface="Calibri"/>
              <a:sym typeface="Calibri"/>
            </a:endParaRPr>
          </a:p>
          <a:p>
            <a:pPr marL="804863" lvl="0" indent="-620713" algn="l" rtl="0">
              <a:lnSpc>
                <a:spcPct val="100000"/>
              </a:lnSpc>
              <a:spcBef>
                <a:spcPts val="2000"/>
              </a:spcBef>
              <a:spcAft>
                <a:spcPts val="0"/>
              </a:spcAft>
              <a:buClr>
                <a:srgbClr val="18579B"/>
              </a:buClr>
              <a:buSzPct val="100000"/>
              <a:buFont typeface="Calibri"/>
              <a:buChar char="•"/>
            </a:pPr>
            <a:r>
              <a:rPr lang="es" sz="3600">
                <a:latin typeface="Calibri"/>
                <a:ea typeface="Calibri"/>
                <a:cs typeface="Calibri"/>
                <a:sym typeface="Calibri"/>
              </a:rPr>
              <a:t>Cuando se comete una </a:t>
            </a:r>
            <a:r>
              <a:rPr lang="es" sz="3600">
                <a:solidFill>
                  <a:srgbClr val="FF0000"/>
                </a:solidFill>
              </a:rPr>
              <a:t>falta </a:t>
            </a:r>
            <a:r>
              <a:rPr lang="es" sz="3600">
                <a:solidFill>
                  <a:srgbClr val="FF0000"/>
                </a:solidFill>
                <a:latin typeface="Calibri"/>
                <a:ea typeface="Calibri"/>
                <a:cs typeface="Calibri"/>
                <a:sym typeface="Calibri"/>
              </a:rPr>
              <a:t>técnica </a:t>
            </a:r>
            <a:r>
              <a:rPr lang="es" sz="3600">
                <a:solidFill>
                  <a:srgbClr val="FF0000"/>
                </a:solidFill>
              </a:rPr>
              <a:t>y </a:t>
            </a:r>
            <a:r>
              <a:rPr lang="es" sz="3600">
                <a:solidFill>
                  <a:srgbClr val="FF0000"/>
                </a:solidFill>
                <a:latin typeface="Calibri"/>
                <a:ea typeface="Calibri"/>
                <a:cs typeface="Calibri"/>
                <a:sym typeface="Calibri"/>
              </a:rPr>
              <a:t>el equipo </a:t>
            </a:r>
            <a:r>
              <a:rPr lang="es" sz="3600">
                <a:latin typeface="Calibri"/>
                <a:ea typeface="Calibri"/>
                <a:cs typeface="Calibri"/>
                <a:sym typeface="Calibri"/>
              </a:rPr>
              <a:t>infractor tiene </a:t>
            </a:r>
            <a:r>
              <a:rPr lang="es" sz="3600">
                <a:solidFill>
                  <a:srgbClr val="FF0000"/>
                </a:solidFill>
                <a:latin typeface="Calibri"/>
                <a:ea typeface="Calibri"/>
                <a:cs typeface="Calibri"/>
                <a:sym typeface="Calibri"/>
              </a:rPr>
              <a:t>al menos </a:t>
            </a:r>
            <a:r>
              <a:rPr lang="es" sz="3600">
                <a:latin typeface="Calibri"/>
                <a:ea typeface="Calibri"/>
                <a:cs typeface="Calibri"/>
                <a:sym typeface="Calibri"/>
              </a:rPr>
              <a:t>un </a:t>
            </a:r>
            <a:endParaRPr sz="3600">
              <a:latin typeface="Calibri"/>
              <a:ea typeface="Calibri"/>
              <a:cs typeface="Calibri"/>
              <a:sym typeface="Calibri"/>
            </a:endParaRPr>
          </a:p>
          <a:p>
            <a:pPr marL="1255713" lvl="1" indent="-352425" algn="l" rtl="0">
              <a:lnSpc>
                <a:spcPct val="100000"/>
              </a:lnSpc>
              <a:spcBef>
                <a:spcPts val="600"/>
              </a:spcBef>
              <a:spcAft>
                <a:spcPts val="0"/>
              </a:spcAft>
              <a:buClr>
                <a:srgbClr val="18579B"/>
              </a:buClr>
              <a:buSzPct val="100000"/>
              <a:buFont typeface="Courier New"/>
              <a:buChar char="o"/>
            </a:pPr>
            <a:r>
              <a:rPr lang="es" sz="3600" b="1">
                <a:solidFill>
                  <a:srgbClr val="18579B"/>
                </a:solidFill>
              </a:rPr>
              <a:t>Reste </a:t>
            </a:r>
            <a:r>
              <a:rPr lang="es" sz="3600">
                <a:solidFill>
                  <a:srgbClr val="18579B"/>
                </a:solidFill>
              </a:rPr>
              <a:t>el punto del equipo infractor</a:t>
            </a:r>
            <a:endParaRPr/>
          </a:p>
          <a:p>
            <a:pPr marL="2060575" lvl="1" indent="-536575" algn="l" rtl="0">
              <a:lnSpc>
                <a:spcPct val="100000"/>
              </a:lnSpc>
              <a:spcBef>
                <a:spcPts val="600"/>
              </a:spcBef>
              <a:spcAft>
                <a:spcPts val="0"/>
              </a:spcAft>
              <a:buClr>
                <a:srgbClr val="FF0000"/>
              </a:buClr>
              <a:buSzPct val="100000"/>
              <a:buFont typeface="Noto Sans Symbols"/>
              <a:buChar char="▪"/>
            </a:pPr>
            <a:r>
              <a:rPr lang="es" sz="3200">
                <a:solidFill>
                  <a:srgbClr val="FF0000"/>
                </a:solidFill>
                <a:latin typeface="Calibri"/>
                <a:ea typeface="Calibri"/>
                <a:cs typeface="Calibri"/>
                <a:sym typeface="Calibri"/>
              </a:rPr>
              <a:t>Borrar el punto “/\” </a:t>
            </a:r>
            <a:r>
              <a:rPr lang="es" sz="3200">
                <a:solidFill>
                  <a:srgbClr val="18579B"/>
                </a:solidFill>
                <a:latin typeface="Calibri"/>
                <a:ea typeface="Calibri"/>
                <a:cs typeface="Calibri"/>
                <a:sym typeface="Calibri"/>
              </a:rPr>
              <a:t>del acta</a:t>
            </a:r>
            <a:endParaRPr sz="3200">
              <a:solidFill>
                <a:srgbClr val="18579B"/>
              </a:solidFill>
            </a:endParaRPr>
          </a:p>
          <a:p>
            <a:pPr marL="2060575" lvl="2" indent="-442594" algn="l" rtl="0">
              <a:lnSpc>
                <a:spcPct val="100000"/>
              </a:lnSpc>
              <a:spcBef>
                <a:spcPts val="600"/>
              </a:spcBef>
              <a:spcAft>
                <a:spcPts val="0"/>
              </a:spcAft>
              <a:buClr>
                <a:srgbClr val="18579B"/>
              </a:buClr>
              <a:buSzPct val="100000"/>
              <a:buFont typeface="Noto Sans Symbols"/>
              <a:buNone/>
            </a:pPr>
            <a:endParaRPr sz="1600">
              <a:solidFill>
                <a:srgbClr val="18579B"/>
              </a:solidFill>
              <a:latin typeface="Calibri"/>
              <a:ea typeface="Calibri"/>
              <a:cs typeface="Calibri"/>
              <a:sym typeface="Calibri"/>
            </a:endParaRPr>
          </a:p>
          <a:p>
            <a:pPr marL="2060575" lvl="2" indent="-536575" algn="l" rtl="0">
              <a:lnSpc>
                <a:spcPct val="100000"/>
              </a:lnSpc>
              <a:spcBef>
                <a:spcPts val="600"/>
              </a:spcBef>
              <a:spcAft>
                <a:spcPts val="0"/>
              </a:spcAft>
              <a:buClr>
                <a:srgbClr val="18579B"/>
              </a:buClr>
              <a:buSzPct val="100000"/>
              <a:buFont typeface="Noto Sans Symbols"/>
              <a:buChar char="▪"/>
            </a:pPr>
            <a:r>
              <a:rPr lang="es" sz="3200">
                <a:solidFill>
                  <a:srgbClr val="18579B"/>
                </a:solidFill>
                <a:latin typeface="Calibri"/>
                <a:ea typeface="Calibri"/>
                <a:cs typeface="Calibri"/>
                <a:sym typeface="Calibri"/>
              </a:rPr>
              <a:t>Coloque un </a:t>
            </a:r>
            <a:r>
              <a:rPr lang="es" sz="3200">
                <a:solidFill>
                  <a:srgbClr val="FF0000"/>
                </a:solidFill>
                <a:latin typeface="Calibri"/>
                <a:ea typeface="Calibri"/>
                <a:cs typeface="Calibri"/>
                <a:sym typeface="Calibri"/>
              </a:rPr>
              <a:t>"TF" </a:t>
            </a:r>
            <a:r>
              <a:rPr lang="es" sz="3200">
                <a:solidFill>
                  <a:srgbClr val="18579B"/>
                </a:solidFill>
                <a:latin typeface="Calibri"/>
                <a:ea typeface="Calibri"/>
                <a:cs typeface="Calibri"/>
                <a:sym typeface="Calibri"/>
              </a:rPr>
              <a:t>en el cuadro </a:t>
            </a:r>
            <a:r>
              <a:rPr lang="es" sz="3200">
                <a:solidFill>
                  <a:srgbClr val="FF0000"/>
                </a:solidFill>
              </a:rPr>
              <a:t>TW/ </a:t>
            </a:r>
            <a:r>
              <a:rPr lang="es" sz="3200">
                <a:solidFill>
                  <a:srgbClr val="FF0000"/>
                </a:solidFill>
                <a:latin typeface="Calibri"/>
                <a:ea typeface="Calibri"/>
                <a:cs typeface="Calibri"/>
                <a:sym typeface="Calibri"/>
              </a:rPr>
              <a:t>TF </a:t>
            </a:r>
            <a:r>
              <a:rPr lang="es" sz="3200">
                <a:solidFill>
                  <a:srgbClr val="18579B"/>
                </a:solidFill>
                <a:latin typeface="Calibri"/>
                <a:ea typeface="Calibri"/>
                <a:cs typeface="Calibri"/>
                <a:sym typeface="Calibri"/>
              </a:rPr>
              <a:t>para ese equipo</a:t>
            </a:r>
            <a:endParaRPr/>
          </a:p>
          <a:p>
            <a:pPr marL="2060575" lvl="2" indent="-442594" algn="l" rtl="0">
              <a:lnSpc>
                <a:spcPct val="100000"/>
              </a:lnSpc>
              <a:spcBef>
                <a:spcPts val="600"/>
              </a:spcBef>
              <a:spcAft>
                <a:spcPts val="0"/>
              </a:spcAft>
              <a:buClr>
                <a:srgbClr val="18579B"/>
              </a:buClr>
              <a:buSzPct val="100000"/>
              <a:buFont typeface="Noto Sans Symbols"/>
              <a:buNone/>
            </a:pPr>
            <a:endParaRPr sz="1600">
              <a:solidFill>
                <a:srgbClr val="18579B"/>
              </a:solidFill>
              <a:latin typeface="Calibri"/>
              <a:ea typeface="Calibri"/>
              <a:cs typeface="Calibri"/>
              <a:sym typeface="Calibri"/>
            </a:endParaRPr>
          </a:p>
          <a:p>
            <a:pPr marL="2060575" lvl="2" indent="-536575" algn="l" rtl="0">
              <a:lnSpc>
                <a:spcPct val="100000"/>
              </a:lnSpc>
              <a:spcBef>
                <a:spcPts val="600"/>
              </a:spcBef>
              <a:spcAft>
                <a:spcPts val="0"/>
              </a:spcAft>
              <a:buClr>
                <a:srgbClr val="18579B"/>
              </a:buClr>
              <a:buSzPct val="100000"/>
              <a:buFont typeface="Noto Sans Symbols"/>
              <a:buChar char="▪"/>
            </a:pPr>
            <a:r>
              <a:rPr lang="es" sz="3200">
                <a:solidFill>
                  <a:srgbClr val="18579B"/>
                </a:solidFill>
              </a:rPr>
              <a:t>Coloque </a:t>
            </a:r>
            <a:r>
              <a:rPr lang="es" sz="3200">
                <a:solidFill>
                  <a:srgbClr val="FF0000"/>
                </a:solidFill>
              </a:rPr>
              <a:t>otro "TF" </a:t>
            </a:r>
            <a:r>
              <a:rPr lang="es" sz="3200">
                <a:solidFill>
                  <a:srgbClr val="18579B"/>
                </a:solidFill>
              </a:rPr>
              <a:t>en el cuadro de puntuación a la izquierda de la diagonal eliminada</a:t>
            </a:r>
            <a:endParaRPr/>
          </a:p>
          <a:p>
            <a:pPr marL="2060575" lvl="2" indent="-536575" algn="l" rtl="0">
              <a:lnSpc>
                <a:spcPct val="100000"/>
              </a:lnSpc>
              <a:spcBef>
                <a:spcPts val="600"/>
              </a:spcBef>
              <a:spcAft>
                <a:spcPts val="0"/>
              </a:spcAft>
              <a:buClr>
                <a:srgbClr val="18579B"/>
              </a:buClr>
              <a:buSzPct val="100000"/>
              <a:buNone/>
            </a:pPr>
            <a:endParaRPr sz="1600">
              <a:solidFill>
                <a:srgbClr val="18579B"/>
              </a:solidFill>
              <a:latin typeface="Calibri"/>
              <a:ea typeface="Calibri"/>
              <a:cs typeface="Calibri"/>
              <a:sym typeface="Calibri"/>
            </a:endParaRPr>
          </a:p>
          <a:p>
            <a:pPr marL="2060575" lvl="3" indent="-536575" algn="l" rtl="0">
              <a:lnSpc>
                <a:spcPct val="100000"/>
              </a:lnSpc>
              <a:spcBef>
                <a:spcPts val="600"/>
              </a:spcBef>
              <a:spcAft>
                <a:spcPts val="0"/>
              </a:spcAft>
              <a:buClr>
                <a:srgbClr val="18579B"/>
              </a:buClr>
              <a:buSzPct val="100000"/>
              <a:buChar char="▪"/>
            </a:pPr>
            <a:r>
              <a:rPr lang="es" sz="3200">
                <a:solidFill>
                  <a:srgbClr val="18579B"/>
                </a:solidFill>
                <a:latin typeface="Calibri"/>
                <a:ea typeface="Calibri"/>
                <a:cs typeface="Calibri"/>
                <a:sym typeface="Calibri"/>
              </a:rPr>
              <a:t> </a:t>
            </a:r>
            <a:r>
              <a:rPr lang="es" sz="3200">
                <a:solidFill>
                  <a:srgbClr val="FF0000"/>
                </a:solidFill>
                <a:latin typeface="Calibri"/>
                <a:ea typeface="Calibri"/>
                <a:cs typeface="Calibri"/>
                <a:sym typeface="Calibri"/>
              </a:rPr>
              <a:t>Registre los detalles </a:t>
            </a:r>
            <a:r>
              <a:rPr lang="es" sz="3200">
                <a:solidFill>
                  <a:srgbClr val="18579B"/>
                </a:solidFill>
                <a:latin typeface="Calibri"/>
                <a:ea typeface="Calibri"/>
                <a:cs typeface="Calibri"/>
                <a:sym typeface="Calibri"/>
              </a:rPr>
              <a:t>en el reverso de la hoja de puntaje, </a:t>
            </a:r>
            <a:r>
              <a:rPr lang="es" sz="3000" i="1">
                <a:solidFill>
                  <a:srgbClr val="FF0000"/>
                </a:solidFill>
                <a:latin typeface="Calibri"/>
                <a:ea typeface="Calibri"/>
                <a:cs typeface="Calibri"/>
                <a:sym typeface="Calibri"/>
              </a:rPr>
              <a:t>similar a una advertencia técnica </a:t>
            </a:r>
            <a:r>
              <a:rPr lang="es" sz="3000" i="1">
                <a:solidFill>
                  <a:srgbClr val="FF0000"/>
                </a:solidFill>
              </a:rPr>
              <a:t>.</a:t>
            </a:r>
            <a:endParaRPr sz="3000" i="1">
              <a:solidFill>
                <a:srgbClr val="FF0000"/>
              </a:solidFill>
              <a:latin typeface="Calibri"/>
              <a:ea typeface="Calibri"/>
              <a:cs typeface="Calibri"/>
              <a:sym typeface="Calibri"/>
            </a:endParaRPr>
          </a:p>
        </p:txBody>
      </p:sp>
      <p:sp>
        <p:nvSpPr>
          <p:cNvPr id="1743" name="Google Shape;1743;p22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225</a:t>
            </a:fld>
            <a:endParaRPr/>
          </a:p>
        </p:txBody>
      </p:sp>
    </p:spTree>
    <p:extLst>
      <p:ext uri="{BB962C8B-B14F-4D97-AF65-F5344CB8AC3E}">
        <p14:creationId xmlns:p14="http://schemas.microsoft.com/office/powerpoint/2010/main" val="21532414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226"/>
          <p:cNvSpPr txBox="1">
            <a:spLocks noGrp="1"/>
          </p:cNvSpPr>
          <p:nvPr>
            <p:ph type="body" idx="1"/>
          </p:nvPr>
        </p:nvSpPr>
        <p:spPr>
          <a:xfrm>
            <a:off x="165463" y="117565"/>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 sz="4400" b="1" i="1">
                <a:solidFill>
                  <a:srgbClr val="18579B"/>
                </a:solidFill>
                <a:latin typeface="Calibri"/>
                <a:ea typeface="Calibri"/>
                <a:cs typeface="Calibri"/>
                <a:sym typeface="Calibri"/>
              </a:rPr>
              <a:t>Registrar una falta técnica – Deducir un punto</a:t>
            </a:r>
            <a:endParaRPr sz="2000" i="1">
              <a:latin typeface="Calibri"/>
              <a:ea typeface="Calibri"/>
              <a:cs typeface="Calibri"/>
              <a:sym typeface="Calibri"/>
            </a:endParaRPr>
          </a:p>
          <a:p>
            <a:pPr marL="0" lvl="0" indent="0" algn="ctr" rtl="0">
              <a:lnSpc>
                <a:spcPct val="100000"/>
              </a:lnSpc>
              <a:spcBef>
                <a:spcPts val="600"/>
              </a:spcBef>
              <a:spcAft>
                <a:spcPts val="0"/>
              </a:spcAft>
              <a:buClr>
                <a:srgbClr val="18579B"/>
              </a:buClr>
              <a:buSzPts val="3200"/>
              <a:buFont typeface="Calibri"/>
              <a:buNone/>
            </a:pPr>
            <a:r>
              <a:rPr lang="es" sz="3200">
                <a:solidFill>
                  <a:srgbClr val="18579B"/>
                </a:solidFill>
                <a:latin typeface="Calibri"/>
                <a:ea typeface="Calibri"/>
                <a:cs typeface="Calibri"/>
                <a:sym typeface="Calibri"/>
              </a:rPr>
              <a:t>Cuando el equipo infractor tiene al menos un punto – frente del acta</a:t>
            </a:r>
            <a:endParaRPr sz="3200">
              <a:solidFill>
                <a:srgbClr val="18579B"/>
              </a:solidFill>
              <a:latin typeface="Calibri"/>
              <a:ea typeface="Calibri"/>
              <a:cs typeface="Calibri"/>
              <a:sym typeface="Calibri"/>
            </a:endParaRPr>
          </a:p>
        </p:txBody>
      </p:sp>
      <p:pic>
        <p:nvPicPr>
          <p:cNvPr id="1749" name="Google Shape;1749;p226"/>
          <p:cNvPicPr preferRelativeResize="0"/>
          <p:nvPr/>
        </p:nvPicPr>
        <p:blipFill rotWithShape="1">
          <a:blip r:embed="rId3">
            <a:alphaModFix/>
          </a:blip>
          <a:srcRect/>
          <a:stretch/>
        </p:blipFill>
        <p:spPr>
          <a:xfrm>
            <a:off x="1846399" y="1393371"/>
            <a:ext cx="8257598" cy="5347064"/>
          </a:xfrm>
          <a:prstGeom prst="rect">
            <a:avLst/>
          </a:prstGeom>
          <a:noFill/>
          <a:ln>
            <a:noFill/>
          </a:ln>
        </p:spPr>
      </p:pic>
      <p:sp>
        <p:nvSpPr>
          <p:cNvPr id="1750" name="Google Shape;1750;p22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226</a:t>
            </a:fld>
            <a:endParaRPr/>
          </a:p>
        </p:txBody>
      </p:sp>
    </p:spTree>
    <p:extLst>
      <p:ext uri="{BB962C8B-B14F-4D97-AF65-F5344CB8AC3E}">
        <p14:creationId xmlns:p14="http://schemas.microsoft.com/office/powerpoint/2010/main" val="1063658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227"/>
          <p:cNvSpPr txBox="1">
            <a:spLocks noGrp="1"/>
          </p:cNvSpPr>
          <p:nvPr>
            <p:ph type="body" idx="1"/>
          </p:nvPr>
        </p:nvSpPr>
        <p:spPr>
          <a:xfrm>
            <a:off x="165463" y="-117566"/>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 sz="4400" b="1" i="1">
                <a:solidFill>
                  <a:srgbClr val="18579B"/>
                </a:solidFill>
                <a:latin typeface="Calibri"/>
                <a:ea typeface="Calibri"/>
                <a:cs typeface="Calibri"/>
                <a:sym typeface="Calibri"/>
              </a:rPr>
              <a:t>Grabar un </a:t>
            </a:r>
            <a:r>
              <a:rPr lang="es" sz="4400" b="1" i="1">
                <a:solidFill>
                  <a:srgbClr val="18579B"/>
                </a:solidFill>
              </a:rPr>
              <a:t>punto</a:t>
            </a:r>
            <a:endParaRPr/>
          </a:p>
          <a:p>
            <a:pPr marL="349250" lvl="0" indent="-349250" algn="ctr" rtl="0">
              <a:lnSpc>
                <a:spcPct val="100000"/>
              </a:lnSpc>
              <a:spcBef>
                <a:spcPts val="600"/>
              </a:spcBef>
              <a:spcAft>
                <a:spcPts val="0"/>
              </a:spcAft>
              <a:buSzPts val="3080"/>
              <a:buFont typeface="Calibri"/>
              <a:buNone/>
            </a:pPr>
            <a:r>
              <a:rPr lang="es" sz="2800" b="1" i="1">
                <a:solidFill>
                  <a:srgbClr val="18579B"/>
                </a:solidFill>
              </a:rPr>
              <a:t>Después de que se haya eliminado un punto de falta técnica</a:t>
            </a:r>
            <a:endParaRPr sz="2800" i="1">
              <a:latin typeface="Calibri"/>
              <a:ea typeface="Calibri"/>
              <a:cs typeface="Calibri"/>
              <a:sym typeface="Calibri"/>
            </a:endParaRPr>
          </a:p>
        </p:txBody>
      </p:sp>
      <p:pic>
        <p:nvPicPr>
          <p:cNvPr id="1756" name="Google Shape;1756;p227"/>
          <p:cNvPicPr preferRelativeResize="0"/>
          <p:nvPr/>
        </p:nvPicPr>
        <p:blipFill rotWithShape="1">
          <a:blip r:embed="rId3">
            <a:alphaModFix/>
          </a:blip>
          <a:srcRect/>
          <a:stretch/>
        </p:blipFill>
        <p:spPr>
          <a:xfrm>
            <a:off x="1982744" y="1123407"/>
            <a:ext cx="8618421" cy="5634446"/>
          </a:xfrm>
          <a:prstGeom prst="rect">
            <a:avLst/>
          </a:prstGeom>
          <a:noFill/>
          <a:ln>
            <a:noFill/>
          </a:ln>
        </p:spPr>
      </p:pic>
      <p:sp>
        <p:nvSpPr>
          <p:cNvPr id="1757" name="Google Shape;1757;p22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227</a:t>
            </a:fld>
            <a:endParaRPr/>
          </a:p>
        </p:txBody>
      </p:sp>
    </p:spTree>
    <p:extLst>
      <p:ext uri="{BB962C8B-B14F-4D97-AF65-F5344CB8AC3E}">
        <p14:creationId xmlns:p14="http://schemas.microsoft.com/office/powerpoint/2010/main" val="19986443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228"/>
          <p:cNvSpPr txBox="1">
            <a:spLocks noGrp="1"/>
          </p:cNvSpPr>
          <p:nvPr>
            <p:ph type="body" idx="1"/>
          </p:nvPr>
        </p:nvSpPr>
        <p:spPr>
          <a:xfrm>
            <a:off x="1295400" y="406401"/>
            <a:ext cx="9795934" cy="6183244"/>
          </a:xfrm>
          <a:prstGeom prst="rect">
            <a:avLst/>
          </a:prstGeom>
          <a:noFill/>
          <a:ln>
            <a:noFill/>
          </a:ln>
        </p:spPr>
        <p:txBody>
          <a:bodyPr spcFirstLastPara="1" wrap="square" lIns="45700" tIns="45700" rIns="45700" bIns="45700" anchor="t" anchorCtr="0">
            <a:normAutofit fontScale="92500" lnSpcReduction="10000"/>
          </a:bodyPr>
          <a:lstStyle/>
          <a:p>
            <a:pPr marL="349250" lvl="0" indent="-349250" algn="ctr" rtl="0">
              <a:lnSpc>
                <a:spcPct val="100000"/>
              </a:lnSpc>
              <a:spcBef>
                <a:spcPts val="0"/>
              </a:spcBef>
              <a:spcAft>
                <a:spcPts val="0"/>
              </a:spcAft>
              <a:buSzPct val="110000"/>
              <a:buFont typeface="Calibri"/>
              <a:buNone/>
            </a:pPr>
            <a:r>
              <a:rPr lang="es" sz="4400" b="1" i="1">
                <a:solidFill>
                  <a:srgbClr val="18579B"/>
                </a:solidFill>
                <a:latin typeface="Calibri"/>
                <a:ea typeface="Calibri"/>
                <a:cs typeface="Calibri"/>
                <a:sym typeface="Calibri"/>
              </a:rPr>
              <a:t>Marcar faltas técnicas </a:t>
            </a:r>
            <a:r>
              <a:rPr lang="es" sz="2800" b="1" i="1">
                <a:solidFill>
                  <a:srgbClr val="18579B"/>
                </a:solidFill>
                <a:latin typeface="Calibri"/>
                <a:ea typeface="Calibri"/>
                <a:cs typeface="Calibri"/>
                <a:sym typeface="Calibri"/>
              </a:rPr>
              <a:t>(continuación)</a:t>
            </a:r>
            <a:endParaRPr sz="2000">
              <a:solidFill>
                <a:srgbClr val="18579B"/>
              </a:solidFill>
              <a:latin typeface="Calibri"/>
              <a:ea typeface="Calibri"/>
              <a:cs typeface="Calibri"/>
              <a:sym typeface="Calibri"/>
            </a:endParaRPr>
          </a:p>
          <a:p>
            <a:pPr marL="903288" lvl="0" indent="-819150" algn="l" rtl="0">
              <a:lnSpc>
                <a:spcPct val="100000"/>
              </a:lnSpc>
              <a:spcBef>
                <a:spcPts val="2000"/>
              </a:spcBef>
              <a:spcAft>
                <a:spcPts val="0"/>
              </a:spcAft>
              <a:buClr>
                <a:srgbClr val="18579B"/>
              </a:buClr>
              <a:buSzPct val="100000"/>
              <a:buFont typeface="Calibri"/>
              <a:buChar char="•"/>
            </a:pPr>
            <a:r>
              <a:rPr lang="es" sz="3600">
                <a:solidFill>
                  <a:srgbClr val="18579B"/>
                </a:solidFill>
                <a:latin typeface="Calibri"/>
                <a:ea typeface="Calibri"/>
                <a:cs typeface="Calibri"/>
                <a:sym typeface="Calibri"/>
              </a:rPr>
              <a:t>Cuando se comete una </a:t>
            </a:r>
            <a:r>
              <a:rPr lang="es" sz="3600">
                <a:solidFill>
                  <a:srgbClr val="FF0000"/>
                </a:solidFill>
              </a:rPr>
              <a:t>falta </a:t>
            </a:r>
            <a:r>
              <a:rPr lang="es" sz="3600">
                <a:solidFill>
                  <a:srgbClr val="FF0000"/>
                </a:solidFill>
                <a:latin typeface="Calibri"/>
                <a:ea typeface="Calibri"/>
                <a:cs typeface="Calibri"/>
                <a:sym typeface="Calibri"/>
              </a:rPr>
              <a:t>técnica y </a:t>
            </a:r>
            <a:r>
              <a:rPr lang="es" sz="3600">
                <a:solidFill>
                  <a:srgbClr val="FF0000"/>
                </a:solidFill>
              </a:rPr>
              <a:t>el </a:t>
            </a:r>
            <a:r>
              <a:rPr lang="es" sz="3600">
                <a:solidFill>
                  <a:srgbClr val="FF0000"/>
                </a:solidFill>
                <a:latin typeface="Calibri"/>
                <a:ea typeface="Calibri"/>
                <a:cs typeface="Calibri"/>
                <a:sym typeface="Calibri"/>
              </a:rPr>
              <a:t>puntaje del equipo infractor es “ </a:t>
            </a:r>
            <a:endParaRPr/>
          </a:p>
          <a:p>
            <a:pPr marL="1439863" lvl="1" indent="-536575" algn="l" rtl="0">
              <a:lnSpc>
                <a:spcPct val="100000"/>
              </a:lnSpc>
              <a:spcBef>
                <a:spcPts val="2000"/>
              </a:spcBef>
              <a:spcAft>
                <a:spcPts val="0"/>
              </a:spcAft>
              <a:buClr>
                <a:srgbClr val="FF0000"/>
              </a:buClr>
              <a:buSzPct val="100000"/>
              <a:buFont typeface="Courier New"/>
              <a:buChar char="o"/>
            </a:pPr>
            <a:r>
              <a:rPr lang="es" sz="3600">
                <a:solidFill>
                  <a:srgbClr val="FF0000"/>
                </a:solidFill>
              </a:rPr>
              <a:t>Coloque un "TF" </a:t>
            </a:r>
            <a:r>
              <a:rPr lang="es" sz="3600">
                <a:solidFill>
                  <a:srgbClr val="18579B"/>
                </a:solidFill>
              </a:rPr>
              <a:t>en la casilla </a:t>
            </a:r>
            <a:r>
              <a:rPr lang="es" sz="3600">
                <a:solidFill>
                  <a:srgbClr val="FF0000"/>
                </a:solidFill>
              </a:rPr>
              <a:t>TW/TF </a:t>
            </a:r>
            <a:r>
              <a:rPr lang="es" sz="3600">
                <a:solidFill>
                  <a:srgbClr val="18579B"/>
                </a:solidFill>
              </a:rPr>
              <a:t>del equipo infractor</a:t>
            </a:r>
            <a:endParaRPr/>
          </a:p>
          <a:p>
            <a:pPr marL="1439863" lvl="1" indent="-536575" algn="l" rtl="0">
              <a:lnSpc>
                <a:spcPct val="100000"/>
              </a:lnSpc>
              <a:spcBef>
                <a:spcPts val="2000"/>
              </a:spcBef>
              <a:spcAft>
                <a:spcPts val="0"/>
              </a:spcAft>
              <a:buClr>
                <a:srgbClr val="FF0000"/>
              </a:buClr>
              <a:buSzPct val="100000"/>
              <a:buFont typeface="Courier New"/>
              <a:buChar char="o"/>
            </a:pPr>
            <a:r>
              <a:rPr lang="es" sz="3600">
                <a:solidFill>
                  <a:srgbClr val="FF0000"/>
                </a:solidFill>
                <a:latin typeface="Calibri"/>
                <a:ea typeface="Calibri"/>
                <a:cs typeface="Calibri"/>
                <a:sym typeface="Calibri"/>
              </a:rPr>
              <a:t>Escriba TF </a:t>
            </a:r>
            <a:r>
              <a:rPr lang="es" sz="3600">
                <a:solidFill>
                  <a:srgbClr val="18579B"/>
                </a:solidFill>
                <a:latin typeface="Calibri"/>
                <a:ea typeface="Calibri"/>
                <a:cs typeface="Calibri"/>
                <a:sym typeface="Calibri"/>
              </a:rPr>
              <a:t>en el cuadro de puntuación ( </a:t>
            </a:r>
            <a:r>
              <a:rPr lang="es" sz="3600">
                <a:solidFill>
                  <a:srgbClr val="FF0000"/>
                </a:solidFill>
              </a:rPr>
              <a:t>equipo </a:t>
            </a:r>
            <a:r>
              <a:rPr lang="es" sz="3600">
                <a:solidFill>
                  <a:srgbClr val="FF0000"/>
                </a:solidFill>
                <a:latin typeface="Calibri"/>
                <a:ea typeface="Calibri"/>
                <a:cs typeface="Calibri"/>
                <a:sym typeface="Calibri"/>
              </a:rPr>
              <a:t>no infractor ) </a:t>
            </a:r>
            <a:r>
              <a:rPr lang="es" sz="3600">
                <a:solidFill>
                  <a:srgbClr val="18579B"/>
                </a:solidFill>
                <a:latin typeface="Calibri"/>
                <a:ea typeface="Calibri"/>
                <a:cs typeface="Calibri"/>
                <a:sym typeface="Calibri"/>
              </a:rPr>
              <a:t>para</a:t>
            </a:r>
            <a:r>
              <a:rPr lang="es" sz="3600">
                <a:solidFill>
                  <a:srgbClr val="18579B"/>
                </a:solidFill>
              </a:rPr>
              <a:t> </a:t>
            </a:r>
            <a:r>
              <a:rPr lang="es" sz="3600">
                <a:solidFill>
                  <a:srgbClr val="18579B"/>
                </a:solidFill>
                <a:latin typeface="Calibri"/>
                <a:ea typeface="Calibri"/>
                <a:cs typeface="Calibri"/>
                <a:sym typeface="Calibri"/>
              </a:rPr>
              <a:t>la </a:t>
            </a:r>
            <a:r>
              <a:rPr lang="es" sz="3600">
                <a:solidFill>
                  <a:srgbClr val="18579B"/>
                </a:solidFill>
              </a:rPr>
              <a:t>derecha </a:t>
            </a:r>
            <a:r>
              <a:rPr lang="es" sz="3600">
                <a:solidFill>
                  <a:srgbClr val="18579B"/>
                </a:solidFill>
                <a:latin typeface="Calibri"/>
                <a:ea typeface="Calibri"/>
                <a:cs typeface="Calibri"/>
                <a:sym typeface="Calibri"/>
              </a:rPr>
              <a:t>de la última anotación de ese equipo</a:t>
            </a:r>
            <a:endParaRPr/>
          </a:p>
          <a:p>
            <a:pPr marL="1439863" lvl="1" indent="-536575" algn="l" rtl="0">
              <a:lnSpc>
                <a:spcPct val="100000"/>
              </a:lnSpc>
              <a:spcBef>
                <a:spcPts val="2000"/>
              </a:spcBef>
              <a:spcAft>
                <a:spcPts val="0"/>
              </a:spcAft>
              <a:buClr>
                <a:srgbClr val="18579B"/>
              </a:buClr>
              <a:buSzPct val="100000"/>
              <a:buFont typeface="Courier New"/>
              <a:buChar char="o"/>
            </a:pPr>
            <a:r>
              <a:rPr lang="es" sz="3600">
                <a:solidFill>
                  <a:srgbClr val="18579B"/>
                </a:solidFill>
                <a:latin typeface="Calibri"/>
                <a:ea typeface="Calibri"/>
                <a:cs typeface="Calibri"/>
                <a:sym typeface="Calibri"/>
              </a:rPr>
              <a:t>Si el equipo no infractor es el </a:t>
            </a:r>
            <a:r>
              <a:rPr lang="es" sz="3600">
                <a:solidFill>
                  <a:srgbClr val="FF0000"/>
                </a:solidFill>
                <a:latin typeface="Calibri"/>
                <a:ea typeface="Calibri"/>
                <a:cs typeface="Calibri"/>
                <a:sym typeface="Calibri"/>
              </a:rPr>
              <a:t>equipo receptor </a:t>
            </a:r>
            <a:r>
              <a:rPr lang="es" sz="3600">
                <a:solidFill>
                  <a:srgbClr val="18579B"/>
                </a:solidFill>
                <a:latin typeface="Calibri"/>
                <a:ea typeface="Calibri"/>
                <a:cs typeface="Calibri"/>
                <a:sym typeface="Calibri"/>
              </a:rPr>
              <a:t>, </a:t>
            </a:r>
            <a:r>
              <a:rPr lang="es" sz="3600">
                <a:solidFill>
                  <a:srgbClr val="FF0000"/>
                </a:solidFill>
                <a:latin typeface="Calibri"/>
                <a:ea typeface="Calibri"/>
                <a:cs typeface="Calibri"/>
                <a:sym typeface="Calibri"/>
              </a:rPr>
              <a:t>coloque un “|” </a:t>
            </a:r>
            <a:r>
              <a:rPr lang="es" sz="3600">
                <a:solidFill>
                  <a:srgbClr val="18579B"/>
                </a:solidFill>
                <a:latin typeface="Calibri"/>
                <a:ea typeface="Calibri"/>
                <a:cs typeface="Calibri"/>
                <a:sym typeface="Calibri"/>
              </a:rPr>
              <a:t>para indicar </a:t>
            </a:r>
            <a:r>
              <a:rPr lang="es" sz="3600">
                <a:solidFill>
                  <a:srgbClr val="FF0000"/>
                </a:solidFill>
                <a:latin typeface="Calibri"/>
                <a:ea typeface="Calibri"/>
                <a:cs typeface="Calibri"/>
                <a:sym typeface="Calibri"/>
              </a:rPr>
              <a:t>lado</a:t>
            </a:r>
            <a:r>
              <a:rPr lang="es" sz="3600">
                <a:solidFill>
                  <a:srgbClr val="FF0000"/>
                </a:solidFill>
              </a:rPr>
              <a:t> </a:t>
            </a:r>
            <a:r>
              <a:rPr lang="es" sz="3600">
                <a:solidFill>
                  <a:srgbClr val="FF0000"/>
                </a:solidFill>
                <a:latin typeface="Calibri"/>
                <a:ea typeface="Calibri"/>
                <a:cs typeface="Calibri"/>
                <a:sym typeface="Calibri"/>
              </a:rPr>
              <a:t>fuera </a:t>
            </a:r>
            <a:r>
              <a:rPr lang="es" sz="3600">
                <a:solidFill>
                  <a:srgbClr val="18579B"/>
                </a:solidFill>
                <a:latin typeface="Calibri"/>
                <a:ea typeface="Calibri"/>
                <a:cs typeface="Calibri"/>
                <a:sym typeface="Calibri"/>
              </a:rPr>
              <a:t>después de marcar TF </a:t>
            </a:r>
            <a:r>
              <a:rPr lang="es" sz="3600">
                <a:solidFill>
                  <a:srgbClr val="18579B"/>
                </a:solidFill>
              </a:rPr>
              <a:t>&amp;</a:t>
            </a:r>
            <a:r>
              <a:rPr lang="es" sz="3600">
                <a:solidFill>
                  <a:srgbClr val="18579B"/>
                </a:solidFill>
                <a:latin typeface="Calibri"/>
                <a:ea typeface="Calibri"/>
                <a:cs typeface="Calibri"/>
                <a:sym typeface="Calibri"/>
              </a:rPr>
              <a:t> </a:t>
            </a:r>
            <a:r>
              <a:rPr lang="es" sz="3600">
                <a:solidFill>
                  <a:srgbClr val="18579B"/>
                </a:solidFill>
              </a:rPr>
              <a:t>agregando </a:t>
            </a:r>
            <a:r>
              <a:rPr lang="es" sz="3600">
                <a:solidFill>
                  <a:srgbClr val="18579B"/>
                </a:solidFill>
                <a:latin typeface="Calibri"/>
                <a:ea typeface="Calibri"/>
                <a:cs typeface="Calibri"/>
                <a:sym typeface="Calibri"/>
              </a:rPr>
              <a:t>un punto</a:t>
            </a:r>
            <a:endParaRPr/>
          </a:p>
        </p:txBody>
      </p:sp>
      <p:sp>
        <p:nvSpPr>
          <p:cNvPr id="1763" name="Google Shape;1763;p22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228</a:t>
            </a:fld>
            <a:endParaRPr/>
          </a:p>
        </p:txBody>
      </p:sp>
    </p:spTree>
    <p:extLst>
      <p:ext uri="{BB962C8B-B14F-4D97-AF65-F5344CB8AC3E}">
        <p14:creationId xmlns:p14="http://schemas.microsoft.com/office/powerpoint/2010/main" val="38964950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22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 sz="4400" b="1" i="1">
                <a:solidFill>
                  <a:srgbClr val="18579B"/>
                </a:solidFill>
                <a:latin typeface="Calibri"/>
                <a:ea typeface="Calibri"/>
                <a:cs typeface="Calibri"/>
                <a:sym typeface="Calibri"/>
              </a:rPr>
              <a:t>Registrar una falta técnica: </a:t>
            </a:r>
            <a:r>
              <a:rPr lang="es" sz="4400" b="1" i="1">
                <a:solidFill>
                  <a:srgbClr val="18579B"/>
                </a:solidFill>
              </a:rPr>
              <a:t>agregar un punto</a:t>
            </a:r>
            <a:endParaRPr sz="2000" i="1">
              <a:latin typeface="Calibri"/>
              <a:ea typeface="Calibri"/>
              <a:cs typeface="Calibri"/>
              <a:sym typeface="Calibri"/>
            </a:endParaRPr>
          </a:p>
          <a:p>
            <a:pPr marL="0" lvl="0" indent="0" algn="ctr" rtl="0">
              <a:lnSpc>
                <a:spcPct val="100000"/>
              </a:lnSpc>
              <a:spcBef>
                <a:spcPts val="600"/>
              </a:spcBef>
              <a:spcAft>
                <a:spcPts val="0"/>
              </a:spcAft>
              <a:buClr>
                <a:srgbClr val="18579B"/>
              </a:buClr>
              <a:buSzPts val="3200"/>
              <a:buFont typeface="Calibri"/>
              <a:buNone/>
            </a:pPr>
            <a:r>
              <a:rPr lang="es" sz="3200">
                <a:solidFill>
                  <a:srgbClr val="18579B"/>
                </a:solidFill>
                <a:latin typeface="Calibri"/>
                <a:ea typeface="Calibri"/>
                <a:cs typeface="Calibri"/>
                <a:sym typeface="Calibri"/>
              </a:rPr>
              <a:t>Cuando el equipo infractor tiene </a:t>
            </a:r>
            <a:r>
              <a:rPr lang="es" sz="3200">
                <a:solidFill>
                  <a:srgbClr val="18579B"/>
                </a:solidFill>
              </a:rPr>
              <a:t>“0” Puntos</a:t>
            </a:r>
            <a:endParaRPr sz="3200">
              <a:solidFill>
                <a:srgbClr val="18579B"/>
              </a:solidFill>
              <a:latin typeface="Calibri"/>
              <a:ea typeface="Calibri"/>
              <a:cs typeface="Calibri"/>
              <a:sym typeface="Calibri"/>
            </a:endParaRPr>
          </a:p>
        </p:txBody>
      </p:sp>
      <p:pic>
        <p:nvPicPr>
          <p:cNvPr id="1769" name="Google Shape;1769;p229"/>
          <p:cNvPicPr preferRelativeResize="0"/>
          <p:nvPr/>
        </p:nvPicPr>
        <p:blipFill rotWithShape="1">
          <a:blip r:embed="rId3">
            <a:alphaModFix/>
          </a:blip>
          <a:srcRect/>
          <a:stretch/>
        </p:blipFill>
        <p:spPr>
          <a:xfrm>
            <a:off x="1759313" y="1272940"/>
            <a:ext cx="8394881" cy="5495139"/>
          </a:xfrm>
          <a:prstGeom prst="rect">
            <a:avLst/>
          </a:prstGeom>
          <a:noFill/>
          <a:ln>
            <a:noFill/>
          </a:ln>
        </p:spPr>
      </p:pic>
      <p:sp>
        <p:nvSpPr>
          <p:cNvPr id="1770" name="Google Shape;1770;p22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229</a:t>
            </a:fld>
            <a:endParaRPr/>
          </a:p>
        </p:txBody>
      </p:sp>
    </p:spTree>
    <p:extLst>
      <p:ext uri="{BB962C8B-B14F-4D97-AF65-F5344CB8AC3E}">
        <p14:creationId xmlns:p14="http://schemas.microsoft.com/office/powerpoint/2010/main" val="1103067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p:nvPr/>
        </p:nvSpPr>
        <p:spPr>
          <a:xfrm>
            <a:off x="1016000" y="558800"/>
            <a:ext cx="9197100" cy="584776"/>
          </a:xfrm>
          <a:prstGeom prst="rect">
            <a:avLst/>
          </a:prstGeom>
          <a:noFill/>
          <a:ln>
            <a:noFill/>
          </a:ln>
        </p:spPr>
        <p:txBody>
          <a:bodyPr spcFirstLastPara="1" wrap="square" lIns="45700" tIns="45700" rIns="45700" bIns="45700" anchor="t" anchorCtr="0">
            <a:spAutoFit/>
          </a:bodyPr>
          <a:lstStyle/>
          <a:p>
            <a:pPr marL="342900" marR="0" lvl="0" indent="-339725" algn="l" rtl="0">
              <a:lnSpc>
                <a:spcPct val="100000"/>
              </a:lnSpc>
              <a:spcBef>
                <a:spcPts val="0"/>
              </a:spcBef>
              <a:spcAft>
                <a:spcPts val="0"/>
              </a:spcAft>
              <a:buClr>
                <a:srgbClr val="000000"/>
              </a:buClr>
              <a:buSzPts val="3200"/>
              <a:buFont typeface="Source Sans Pro"/>
              <a:buNone/>
            </a:pPr>
            <a:endParaRPr sz="3200" b="0" i="0" u="none" strike="noStrike" cap="none">
              <a:solidFill>
                <a:srgbClr val="00B0F0"/>
              </a:solidFill>
              <a:latin typeface="Cambria"/>
              <a:ea typeface="Cambria"/>
              <a:cs typeface="Cambria"/>
              <a:sym typeface="Cambria"/>
            </a:endParaRPr>
          </a:p>
        </p:txBody>
      </p:sp>
      <p:sp>
        <p:nvSpPr>
          <p:cNvPr id="205" name="Google Shape;205;p23"/>
          <p:cNvSpPr/>
          <p:nvPr/>
        </p:nvSpPr>
        <p:spPr>
          <a:xfrm>
            <a:off x="418011" y="304800"/>
            <a:ext cx="11260183" cy="769441"/>
          </a:xfrm>
          <a:prstGeom prst="rect">
            <a:avLst/>
          </a:prstGeom>
          <a:noFill/>
          <a:ln>
            <a:noFill/>
          </a:ln>
        </p:spPr>
        <p:txBody>
          <a:bodyPr spcFirstLastPara="1" wrap="square" lIns="91425" tIns="45700" rIns="91425"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Cambios clave en las reglas de 2023 </a:t>
            </a:r>
            <a:r>
              <a:rPr lang="es" sz="2400" b="1" i="0" u="none" strike="noStrike" cap="none">
                <a:solidFill>
                  <a:srgbClr val="18579B"/>
                </a:solidFill>
                <a:latin typeface="Calibri"/>
                <a:ea typeface="Calibri"/>
                <a:cs typeface="Calibri"/>
                <a:sym typeface="Calibri"/>
              </a:rPr>
              <a:t>(continuación)</a:t>
            </a:r>
            <a:endParaRPr sz="3600" b="1" i="0" u="none" strike="noStrike" cap="none">
              <a:solidFill>
                <a:srgbClr val="18579B"/>
              </a:solidFill>
              <a:latin typeface="Calibri"/>
              <a:ea typeface="Calibri"/>
              <a:cs typeface="Calibri"/>
              <a:sym typeface="Calibri"/>
            </a:endParaRPr>
          </a:p>
        </p:txBody>
      </p:sp>
      <p:sp>
        <p:nvSpPr>
          <p:cNvPr id="206" name="Google Shape;206;p2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a:t>
            </a:fld>
            <a:endParaRPr/>
          </a:p>
        </p:txBody>
      </p:sp>
      <p:sp>
        <p:nvSpPr>
          <p:cNvPr id="207" name="Google Shape;207;p23"/>
          <p:cNvSpPr txBox="1"/>
          <p:nvPr/>
        </p:nvSpPr>
        <p:spPr>
          <a:xfrm>
            <a:off x="1555334" y="2341693"/>
            <a:ext cx="7306655" cy="2354491"/>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rgbClr val="18579B"/>
              </a:buClr>
              <a:buSzPts val="2800"/>
              <a:buFont typeface="Calibri"/>
              <a:buNone/>
            </a:pPr>
            <a:r>
              <a:rPr lang="es" sz="2800" b="1" i="0" u="none" strike="noStrike" cap="none">
                <a:solidFill>
                  <a:srgbClr val="18579B"/>
                </a:solidFill>
                <a:latin typeface="Calibri"/>
                <a:ea typeface="Calibri"/>
                <a:cs typeface="Calibri"/>
                <a:sym typeface="Calibri"/>
              </a:rPr>
              <a:t>Desempates en partidos de todos contra todos </a:t>
            </a:r>
            <a:r>
              <a:rPr lang="es" sz="1800" b="0" i="0" u="none" strike="noStrike" cap="none">
                <a:solidFill>
                  <a:srgbClr val="18579B"/>
                </a:solidFill>
                <a:latin typeface="Calibri"/>
                <a:ea typeface="Calibri"/>
                <a:cs typeface="Calibri"/>
                <a:sym typeface="Calibri"/>
              </a:rPr>
              <a:t>(12.C.3.a)</a:t>
            </a:r>
            <a:endParaRPr/>
          </a:p>
          <a:p>
            <a:pPr marL="457200" marR="0" lvl="0" indent="0" algn="l" rtl="0">
              <a:lnSpc>
                <a:spcPct val="100000"/>
              </a:lnSpc>
              <a:spcBef>
                <a:spcPts val="563"/>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285750" marR="0" lvl="0" indent="-285750" algn="l" rtl="0">
              <a:lnSpc>
                <a:spcPct val="100000"/>
              </a:lnSpc>
              <a:spcBef>
                <a:spcPts val="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El método de usar desempates para decidir los ganadores de todos contra todos en torneos sancionados se ha modificado para que sea más fácil decidir qué equipo/jugador ganó.</a:t>
            </a:r>
            <a:endParaRPr sz="24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230"/>
          <p:cNvSpPr txBox="1">
            <a:spLocks noGrp="1"/>
          </p:cNvSpPr>
          <p:nvPr>
            <p:ph type="body" idx="1"/>
          </p:nvPr>
        </p:nvSpPr>
        <p:spPr>
          <a:xfrm>
            <a:off x="1219200" y="76200"/>
            <a:ext cx="9753600" cy="6188482"/>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 sz="4400" b="1" i="1">
                <a:solidFill>
                  <a:srgbClr val="18579B"/>
                </a:solidFill>
                <a:latin typeface="Calibri"/>
                <a:ea typeface="Calibri"/>
                <a:cs typeface="Calibri"/>
                <a:sym typeface="Calibri"/>
              </a:rPr>
              <a:t>faltas técnicas</a:t>
            </a:r>
            <a:r>
              <a:rPr lang="es" sz="4400" b="1">
                <a:solidFill>
                  <a:srgbClr val="18579B"/>
                </a:solidFill>
                <a:latin typeface="Calibri"/>
                <a:ea typeface="Calibri"/>
                <a:cs typeface="Calibri"/>
                <a:sym typeface="Calibri"/>
              </a:rPr>
              <a:t> </a:t>
            </a:r>
            <a:r>
              <a:rPr lang="es" sz="2800" b="1">
                <a:solidFill>
                  <a:srgbClr val="18579B"/>
                </a:solidFill>
                <a:latin typeface="Calibri"/>
                <a:ea typeface="Calibri"/>
                <a:cs typeface="Calibri"/>
                <a:sym typeface="Calibri"/>
              </a:rPr>
              <a:t>(continuación)</a:t>
            </a:r>
            <a:endParaRPr sz="2800" b="1" cap="small">
              <a:latin typeface="Calibri"/>
              <a:ea typeface="Calibri"/>
              <a:cs typeface="Calibri"/>
              <a:sym typeface="Calibri"/>
            </a:endParaRPr>
          </a:p>
          <a:p>
            <a:pPr marL="1163052" lvl="2" indent="-274051" algn="l" rtl="0">
              <a:lnSpc>
                <a:spcPct val="100000"/>
              </a:lnSpc>
              <a:spcBef>
                <a:spcPts val="600"/>
              </a:spcBef>
              <a:spcAft>
                <a:spcPts val="0"/>
              </a:spcAft>
              <a:buClr>
                <a:srgbClr val="18579B"/>
              </a:buClr>
              <a:buSzPts val="2000"/>
              <a:buFont typeface="Arial"/>
              <a:buNone/>
            </a:pPr>
            <a:endParaRPr sz="2000" cap="small"/>
          </a:p>
          <a:p>
            <a:pPr marL="1163052" lvl="2" indent="-401051" algn="l" rtl="0">
              <a:lnSpc>
                <a:spcPct val="100000"/>
              </a:lnSpc>
              <a:spcBef>
                <a:spcPts val="600"/>
              </a:spcBef>
              <a:spcAft>
                <a:spcPts val="0"/>
              </a:spcAft>
              <a:buClr>
                <a:srgbClr val="18579B"/>
              </a:buClr>
              <a:buSzPts val="4000"/>
              <a:buFont typeface="Arial"/>
              <a:buChar char="•"/>
            </a:pPr>
            <a:r>
              <a:rPr lang="es" b="1" i="1"/>
              <a:t>Después de cambiar la puntuación apropiadamente:</a:t>
            </a:r>
            <a:endParaRPr/>
          </a:p>
          <a:p>
            <a:pPr marL="1163052" lvl="2" indent="-337551" algn="l" rtl="0">
              <a:lnSpc>
                <a:spcPct val="100000"/>
              </a:lnSpc>
              <a:spcBef>
                <a:spcPts val="600"/>
              </a:spcBef>
              <a:spcAft>
                <a:spcPts val="0"/>
              </a:spcAft>
              <a:buClr>
                <a:srgbClr val="18579B"/>
              </a:buClr>
              <a:buSzPts val="1000"/>
              <a:buFont typeface="Arial"/>
              <a:buNone/>
            </a:pPr>
            <a:endParaRPr sz="1000"/>
          </a:p>
          <a:p>
            <a:pPr marL="1608138" lvl="2" indent="-446088" algn="l" rtl="0">
              <a:lnSpc>
                <a:spcPct val="100000"/>
              </a:lnSpc>
              <a:spcBef>
                <a:spcPts val="600"/>
              </a:spcBef>
              <a:spcAft>
                <a:spcPts val="0"/>
              </a:spcAft>
              <a:buClr>
                <a:srgbClr val="18579B"/>
              </a:buClr>
              <a:buSzPts val="3600"/>
              <a:buChar char="o"/>
            </a:pPr>
            <a:r>
              <a:rPr lang="es" sz="3600"/>
              <a:t>  </a:t>
            </a:r>
            <a:r>
              <a:rPr lang="es" sz="3600">
                <a:solidFill>
                  <a:srgbClr val="18579B"/>
                </a:solidFill>
              </a:rPr>
              <a:t>Claramente</a:t>
            </a:r>
            <a:r>
              <a:rPr lang="es" sz="3600">
                <a:solidFill>
                  <a:srgbClr val="FF0000"/>
                </a:solidFill>
              </a:rPr>
              <a:t> informar </a:t>
            </a:r>
            <a:r>
              <a:rPr lang="es" sz="3600" u="none">
                <a:solidFill>
                  <a:srgbClr val="FF0000"/>
                </a:solidFill>
              </a:rPr>
              <a:t>al equipo </a:t>
            </a:r>
            <a:r>
              <a:rPr lang="es" sz="3600" u="sng">
                <a:solidFill>
                  <a:srgbClr val="FF0000"/>
                </a:solidFill>
              </a:rPr>
              <a:t>afectado </a:t>
            </a:r>
            <a:r>
              <a:rPr lang="es" sz="3600" u="none">
                <a:solidFill>
                  <a:srgbClr val="FF0000"/>
                </a:solidFill>
              </a:rPr>
              <a:t>que </a:t>
            </a:r>
            <a:r>
              <a:rPr lang="es" sz="3600" u="none">
                <a:solidFill>
                  <a:srgbClr val="18579B"/>
                </a:solidFill>
              </a:rPr>
              <a:t>se ha restado </a:t>
            </a:r>
            <a:r>
              <a:rPr lang="es" sz="3600">
                <a:solidFill>
                  <a:srgbClr val="18579B"/>
                </a:solidFill>
              </a:rPr>
              <a:t>o </a:t>
            </a:r>
            <a:r>
              <a:rPr lang="es" sz="3600" u="none">
                <a:solidFill>
                  <a:srgbClr val="FF0000"/>
                </a:solidFill>
              </a:rPr>
              <a:t>agregado </a:t>
            </a:r>
            <a:r>
              <a:rPr lang="es" sz="3600">
                <a:solidFill>
                  <a:srgbClr val="18579B"/>
                </a:solidFill>
              </a:rPr>
              <a:t>un </a:t>
            </a:r>
            <a:r>
              <a:rPr lang="es">
                <a:solidFill>
                  <a:srgbClr val="18579B"/>
                </a:solidFill>
              </a:rPr>
              <a:t>punto</a:t>
            </a:r>
            <a:r>
              <a:rPr lang="es" sz="3600">
                <a:solidFill>
                  <a:srgbClr val="FF0000"/>
                </a:solidFill>
              </a:rPr>
              <a:t>  </a:t>
            </a:r>
            <a:r>
              <a:rPr lang="es" sz="3600">
                <a:solidFill>
                  <a:srgbClr val="18579B"/>
                </a:solidFill>
              </a:rPr>
              <a:t>su puntuación</a:t>
            </a:r>
            <a:endParaRPr sz="1000"/>
          </a:p>
          <a:p>
            <a:pPr marL="1787006" lvl="1" indent="-571500" algn="l" rtl="0">
              <a:lnSpc>
                <a:spcPct val="100000"/>
              </a:lnSpc>
              <a:spcBef>
                <a:spcPts val="600"/>
              </a:spcBef>
              <a:spcAft>
                <a:spcPts val="0"/>
              </a:spcAft>
              <a:buClr>
                <a:srgbClr val="18579B"/>
              </a:buClr>
              <a:buSzPts val="3600"/>
              <a:buFont typeface="Courier New"/>
              <a:buChar char="o"/>
            </a:pPr>
            <a:r>
              <a:rPr lang="es"/>
              <a:t>Anuncie </a:t>
            </a:r>
            <a:r>
              <a:rPr lang="es">
                <a:solidFill>
                  <a:srgbClr val="FF0000"/>
                </a:solidFill>
              </a:rPr>
              <a:t>"15 segundos"</a:t>
            </a:r>
            <a:endParaRPr>
              <a:solidFill>
                <a:srgbClr val="FF0000"/>
              </a:solidFill>
            </a:endParaRPr>
          </a:p>
          <a:p>
            <a:pPr marL="1787006" lvl="1" indent="-571500" algn="l" rtl="0">
              <a:lnSpc>
                <a:spcPct val="100000"/>
              </a:lnSpc>
              <a:spcBef>
                <a:spcPts val="600"/>
              </a:spcBef>
              <a:spcAft>
                <a:spcPts val="0"/>
              </a:spcAft>
              <a:buClr>
                <a:srgbClr val="18579B"/>
              </a:buClr>
              <a:buSzPts val="3600"/>
              <a:buFont typeface="Courier New"/>
              <a:buChar char="o"/>
            </a:pPr>
            <a:r>
              <a:rPr lang="es"/>
              <a:t>A la hora, anuncie </a:t>
            </a:r>
            <a:r>
              <a:rPr lang="es">
                <a:solidFill>
                  <a:srgbClr val="FF0000"/>
                </a:solidFill>
              </a:rPr>
              <a:t>"Tiempo de entrada"</a:t>
            </a:r>
            <a:endParaRPr>
              <a:solidFill>
                <a:srgbClr val="FF0000"/>
              </a:solidFill>
            </a:endParaRPr>
          </a:p>
          <a:p>
            <a:pPr marL="1787006" lvl="1" indent="-571500" algn="l" rtl="0">
              <a:lnSpc>
                <a:spcPct val="100000"/>
              </a:lnSpc>
              <a:spcBef>
                <a:spcPts val="600"/>
              </a:spcBef>
              <a:spcAft>
                <a:spcPts val="0"/>
              </a:spcAft>
              <a:buClr>
                <a:srgbClr val="18579B"/>
              </a:buClr>
              <a:buSzPts val="3600"/>
              <a:buFont typeface="Courier New"/>
              <a:buChar char="o"/>
            </a:pPr>
            <a:r>
              <a:rPr lang="es"/>
              <a:t> </a:t>
            </a:r>
            <a:r>
              <a:rPr lang="es">
                <a:solidFill>
                  <a:srgbClr val="FF0000"/>
                </a:solidFill>
              </a:rPr>
              <a:t>Puntuación de la llamada </a:t>
            </a:r>
            <a:r>
              <a:rPr lang="es"/>
              <a:t>y comienzo de la cuenta </a:t>
            </a:r>
            <a:endParaRPr/>
          </a:p>
        </p:txBody>
      </p:sp>
      <p:sp>
        <p:nvSpPr>
          <p:cNvPr id="1776" name="Google Shape;1776;p230"/>
          <p:cNvSpPr txBox="1"/>
          <p:nvPr/>
        </p:nvSpPr>
        <p:spPr>
          <a:xfrm>
            <a:off x="1543758" y="6042392"/>
            <a:ext cx="828343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777" name="Google Shape;1777;p23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230</a:t>
            </a:fld>
            <a:endParaRPr/>
          </a:p>
        </p:txBody>
      </p:sp>
    </p:spTree>
    <p:extLst>
      <p:ext uri="{BB962C8B-B14F-4D97-AF65-F5344CB8AC3E}">
        <p14:creationId xmlns:p14="http://schemas.microsoft.com/office/powerpoint/2010/main" val="583282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231"/>
          <p:cNvSpPr txBox="1"/>
          <p:nvPr/>
        </p:nvSpPr>
        <p:spPr>
          <a:xfrm>
            <a:off x="914400" y="491317"/>
            <a:ext cx="10464800" cy="63709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Advertencias Técnicas</a:t>
            </a:r>
            <a:r>
              <a:rPr lang="es" sz="4400" b="1" i="0" u="none" strike="noStrike" cap="none">
                <a:solidFill>
                  <a:srgbClr val="18579B"/>
                </a:solidFill>
                <a:latin typeface="Calibri"/>
                <a:ea typeface="Calibri"/>
                <a:cs typeface="Calibri"/>
                <a:sym typeface="Calibri"/>
              </a:rPr>
              <a:t> </a:t>
            </a:r>
            <a:r>
              <a:rPr lang="es" sz="4400" b="1" i="1" u="none" strike="noStrike" cap="none">
                <a:solidFill>
                  <a:srgbClr val="18579B"/>
                </a:solidFill>
                <a:latin typeface="Calibri"/>
                <a:ea typeface="Calibri"/>
                <a:cs typeface="Calibri"/>
                <a:sym typeface="Calibri"/>
              </a:rPr>
              <a:t>y Faltas Técnicas</a:t>
            </a:r>
            <a:endParaRPr sz="4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Las </a:t>
            </a:r>
            <a:r>
              <a:rPr lang="es" sz="3600" b="0" i="0" u="none" strike="noStrike" cap="none">
                <a:solidFill>
                  <a:srgbClr val="FF0000"/>
                </a:solidFill>
                <a:latin typeface="Calibri"/>
                <a:ea typeface="Calibri"/>
                <a:cs typeface="Calibri"/>
                <a:sym typeface="Calibri"/>
              </a:rPr>
              <a:t>casillas TW/TF del acta no </a:t>
            </a:r>
            <a:r>
              <a:rPr lang="es" sz="3600" b="0" i="0" u="none" strike="noStrike" cap="none">
                <a:solidFill>
                  <a:srgbClr val="18579B"/>
                </a:solidFill>
                <a:latin typeface="Calibri"/>
                <a:ea typeface="Calibri"/>
                <a:cs typeface="Calibri"/>
                <a:sym typeface="Calibri"/>
              </a:rPr>
              <a:t>son </a:t>
            </a:r>
            <a:r>
              <a:rPr lang="es" sz="3600" b="0" i="0" u="none" strike="noStrike" cap="none">
                <a:solidFill>
                  <a:srgbClr val="FF0000"/>
                </a:solidFill>
                <a:latin typeface="Calibri"/>
                <a:ea typeface="Calibri"/>
                <a:cs typeface="Calibri"/>
                <a:sym typeface="Calibri"/>
              </a:rPr>
              <a:t>“columnas” </a:t>
            </a:r>
            <a:r>
              <a:rPr lang="es" sz="3600" b="0" i="0" u="none" strike="noStrike" cap="none">
                <a:solidFill>
                  <a:srgbClr val="18579B"/>
                </a:solidFill>
                <a:latin typeface="Calibri"/>
                <a:ea typeface="Calibri"/>
                <a:cs typeface="Calibri"/>
                <a:sym typeface="Calibri"/>
              </a:rPr>
              <a:t>,</a:t>
            </a:r>
            <a:r>
              <a:rPr lang="es" sz="3600" b="0" i="0" u="none" strike="noStrike" cap="none">
                <a:solidFill>
                  <a:srgbClr val="FF0000"/>
                </a:solidFill>
                <a:latin typeface="Calibri"/>
                <a:ea typeface="Calibri"/>
                <a:cs typeface="Calibri"/>
                <a:sym typeface="Calibri"/>
              </a:rPr>
              <a:t> </a:t>
            </a:r>
            <a:r>
              <a:rPr lang="es" sz="3600" b="0" i="0" u="none" strike="noStrike" cap="none">
                <a:solidFill>
                  <a:srgbClr val="18579B"/>
                </a:solidFill>
                <a:latin typeface="Calibri"/>
                <a:ea typeface="Calibri"/>
                <a:cs typeface="Calibri"/>
                <a:sym typeface="Calibri"/>
              </a:rPr>
              <a:t>pero cuatro cajas que </a:t>
            </a:r>
            <a:r>
              <a:rPr lang="es" sz="3600" b="0" i="0" u="none" strike="noStrike" cap="none">
                <a:solidFill>
                  <a:srgbClr val="FF0000"/>
                </a:solidFill>
                <a:latin typeface="Calibri"/>
                <a:ea typeface="Calibri"/>
                <a:cs typeface="Calibri"/>
                <a:sym typeface="Calibri"/>
              </a:rPr>
              <a:t>se pueden usar para TW o TF</a:t>
            </a:r>
            <a:endParaRPr/>
          </a:p>
          <a:p>
            <a:pPr marL="84138"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81915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Combinaciones de TW y TF:</a:t>
            </a:r>
            <a:endParaRPr/>
          </a:p>
          <a:p>
            <a:pPr marL="84138" marR="0" lvl="5"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TW + TW = TF </a:t>
            </a:r>
            <a:r>
              <a:rPr lang="es" sz="3600" b="0" i="0" u="none" strike="noStrike" cap="none">
                <a:solidFill>
                  <a:srgbClr val="FF0000"/>
                </a:solidFill>
                <a:latin typeface="Calibri"/>
                <a:ea typeface="Calibri"/>
                <a:cs typeface="Calibri"/>
                <a:sym typeface="Calibri"/>
              </a:rPr>
              <a:t>(1 + 1 = 2 huelgas)</a:t>
            </a:r>
            <a:endParaRPr/>
          </a:p>
          <a:p>
            <a:pPr marL="84138" marR="0" lvl="5"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TW + TF = Game Forfeit </a:t>
            </a:r>
            <a:r>
              <a:rPr lang="es" sz="3600" b="0" i="0" u="none" strike="noStrike" cap="none">
                <a:solidFill>
                  <a:srgbClr val="FF0000"/>
                </a:solidFill>
                <a:latin typeface="Calibri"/>
                <a:ea typeface="Calibri"/>
                <a:cs typeface="Calibri"/>
                <a:sym typeface="Calibri"/>
              </a:rPr>
              <a:t>(1 + 2 = 3 Strikes)</a:t>
            </a:r>
            <a:endParaRPr/>
          </a:p>
          <a:p>
            <a:pPr marL="84138" marR="0" lvl="5"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TF + TW = Game Forfeit </a:t>
            </a:r>
            <a:r>
              <a:rPr lang="es" sz="3600" b="0" i="0" u="none" strike="noStrike" cap="none">
                <a:solidFill>
                  <a:srgbClr val="FF0000"/>
                </a:solidFill>
                <a:latin typeface="Calibri"/>
                <a:ea typeface="Calibri"/>
                <a:cs typeface="Calibri"/>
                <a:sym typeface="Calibri"/>
              </a:rPr>
              <a:t>(2 + 1 = 3 Strikes)</a:t>
            </a:r>
            <a:endParaRPr/>
          </a:p>
          <a:p>
            <a:pPr marL="84138" marR="0" lvl="5"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TF + TF = Partida perdida </a:t>
            </a:r>
            <a:r>
              <a:rPr lang="es" sz="3600" b="0" i="0" u="none" strike="noStrike" cap="none">
                <a:solidFill>
                  <a:srgbClr val="FF0000"/>
                </a:solidFill>
                <a:latin typeface="Calibri"/>
                <a:ea typeface="Calibri"/>
                <a:cs typeface="Calibri"/>
                <a:sym typeface="Calibri"/>
              </a:rPr>
              <a:t>(2 + 2 = 4 strikes)</a:t>
            </a:r>
            <a:endParaRPr/>
          </a:p>
          <a:p>
            <a:pPr marL="655638" marR="0" lvl="7" indent="-342899" algn="l" rtl="0">
              <a:lnSpc>
                <a:spcPct val="100000"/>
              </a:lnSpc>
              <a:spcBef>
                <a:spcPts val="0"/>
              </a:spcBef>
              <a:spcAft>
                <a:spcPts val="0"/>
              </a:spcAft>
              <a:buClr>
                <a:srgbClr val="18579B"/>
              </a:buClr>
              <a:buSzPts val="3600"/>
              <a:buFont typeface="Arial"/>
              <a:buNone/>
            </a:pPr>
            <a:endParaRPr sz="3600" b="0" i="0" u="none" strike="noStrike" cap="none">
              <a:solidFill>
                <a:srgbClr val="18579B"/>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783" name="Google Shape;1783;p23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231</a:t>
            </a:fld>
            <a:endParaRPr/>
          </a:p>
        </p:txBody>
      </p:sp>
    </p:spTree>
    <p:extLst>
      <p:ext uri="{BB962C8B-B14F-4D97-AF65-F5344CB8AC3E}">
        <p14:creationId xmlns:p14="http://schemas.microsoft.com/office/powerpoint/2010/main" val="15987155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232"/>
          <p:cNvSpPr txBox="1"/>
          <p:nvPr/>
        </p:nvSpPr>
        <p:spPr>
          <a:xfrm>
            <a:off x="863600" y="147440"/>
            <a:ext cx="10464800" cy="704808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Advertencias Técnicas</a:t>
            </a:r>
            <a:r>
              <a:rPr lang="es" sz="4400" b="1" i="0" u="none" strike="noStrike" cap="none">
                <a:solidFill>
                  <a:srgbClr val="18579B"/>
                </a:solidFill>
                <a:latin typeface="Calibri"/>
                <a:ea typeface="Calibri"/>
                <a:cs typeface="Calibri"/>
                <a:sym typeface="Calibri"/>
              </a:rPr>
              <a:t> </a:t>
            </a:r>
            <a:r>
              <a:rPr lang="es" sz="4400" b="1" i="1" u="none" strike="noStrike" cap="none">
                <a:solidFill>
                  <a:srgbClr val="18579B"/>
                </a:solidFill>
                <a:latin typeface="Calibri"/>
                <a:ea typeface="Calibri"/>
                <a:cs typeface="Calibri"/>
                <a:sym typeface="Calibri"/>
              </a:rPr>
              <a:t>y Faltas Técnicas</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000000"/>
              </a:solidFill>
              <a:latin typeface="Calibri"/>
              <a:ea typeface="Calibri"/>
              <a:cs typeface="Calibri"/>
              <a:sym typeface="Calibri"/>
            </a:endParaRPr>
          </a:p>
          <a:p>
            <a:pPr marL="84138" marR="0" lvl="7" indent="0" algn="l" rtl="0">
              <a:lnSpc>
                <a:spcPct val="100000"/>
              </a:lnSpc>
              <a:spcBef>
                <a:spcPts val="0"/>
              </a:spcBef>
              <a:spcAft>
                <a:spcPts val="0"/>
              </a:spcAft>
              <a:buClr>
                <a:srgbClr val="FF0000"/>
              </a:buClr>
              <a:buSzPts val="3200"/>
              <a:buFont typeface="Source Sans Pro"/>
              <a:buNone/>
            </a:pPr>
            <a:r>
              <a:rPr lang="es" sz="3200" b="0" i="0" u="none" strike="noStrike" cap="none">
                <a:solidFill>
                  <a:srgbClr val="FF0000"/>
                </a:solidFill>
                <a:latin typeface="Source Sans Pro"/>
                <a:ea typeface="Source Sans Pro"/>
                <a:cs typeface="Source Sans Pro"/>
                <a:sym typeface="Source Sans Pro"/>
              </a:rPr>
              <a:t>13.G.3.c. </a:t>
            </a:r>
            <a:r>
              <a:rPr lang="es" sz="3200" b="0" i="0" u="none" strike="noStrike" cap="none">
                <a:solidFill>
                  <a:srgbClr val="18579B"/>
                </a:solidFill>
                <a:latin typeface="Source Sans Pro"/>
                <a:ea typeface="Source Sans Pro"/>
                <a:cs typeface="Source Sans Pro"/>
                <a:sym typeface="Source Sans Pro"/>
              </a:rPr>
              <a:t>Si un árbitro emite una falta técnica, se quitará un punto de la puntuación del equipo infractor a menos que su puntuación sea cero, en cuyo caso se sumará un punto a la puntuación del equipo contrario. </a:t>
            </a:r>
            <a:r>
              <a:rPr lang="es" sz="3200" b="0" i="1" u="none" strike="noStrike" cap="none">
                <a:solidFill>
                  <a:srgbClr val="FF0000"/>
                </a:solidFill>
                <a:latin typeface="Source Sans Pro"/>
                <a:ea typeface="Source Sans Pro"/>
                <a:cs typeface="Source Sans Pro"/>
                <a:sym typeface="Source Sans Pro"/>
              </a:rPr>
              <a:t>Después de que se retira o otorga el punto, el jugador o el equipo que pierde o recibe el punto debe moverse por su cuenta a la(s) posición(es) correcta(s) que refleje su puntaje (sin que el árbitro lo indique).</a:t>
            </a:r>
            <a:endParaRPr/>
          </a:p>
          <a:p>
            <a:pPr marL="84138" marR="0" lvl="7" indent="0" algn="l" rtl="0">
              <a:lnSpc>
                <a:spcPct val="100000"/>
              </a:lnSpc>
              <a:spcBef>
                <a:spcPts val="0"/>
              </a:spcBef>
              <a:spcAft>
                <a:spcPts val="0"/>
              </a:spcAft>
              <a:buClr>
                <a:srgbClr val="18579B"/>
              </a:buClr>
              <a:buSzPts val="3200"/>
              <a:buFont typeface="Source Sans Pro"/>
              <a:buNone/>
            </a:pPr>
            <a:endParaRPr sz="3200" b="0" i="0" u="none" strike="noStrike" cap="none">
              <a:solidFill>
                <a:srgbClr val="000000"/>
              </a:solidFill>
              <a:latin typeface="Source Sans Pro"/>
              <a:ea typeface="Source Sans Pro"/>
              <a:cs typeface="Source Sans Pro"/>
              <a:sym typeface="Source Sans Pro"/>
            </a:endParaRPr>
          </a:p>
          <a:p>
            <a:pPr marL="84138" marR="0" lvl="7" indent="0" algn="l" rtl="0">
              <a:lnSpc>
                <a:spcPct val="100000"/>
              </a:lnSpc>
              <a:spcBef>
                <a:spcPts val="0"/>
              </a:spcBef>
              <a:spcAft>
                <a:spcPts val="0"/>
              </a:spcAft>
              <a:buClr>
                <a:srgbClr val="FF0000"/>
              </a:buClr>
              <a:buSzPts val="3200"/>
              <a:buFont typeface="Source Sans Pro"/>
              <a:buNone/>
            </a:pPr>
            <a:r>
              <a:rPr lang="es" sz="3200" b="0" i="0" u="none" strike="noStrike" cap="none">
                <a:solidFill>
                  <a:srgbClr val="FF0000"/>
                </a:solidFill>
                <a:latin typeface="Source Sans Pro"/>
                <a:ea typeface="Source Sans Pro"/>
                <a:cs typeface="Source Sans Pro"/>
                <a:sym typeface="Source Sans Pro"/>
              </a:rPr>
              <a:t>13.G.3.d. Una advertencia técnica </a:t>
            </a:r>
            <a:r>
              <a:rPr lang="es" sz="3200" b="0" i="0" u="none" strike="noStrike" cap="none">
                <a:solidFill>
                  <a:srgbClr val="18579B"/>
                </a:solidFill>
                <a:latin typeface="Source Sans Pro"/>
                <a:ea typeface="Source Sans Pro"/>
                <a:cs typeface="Source Sans Pro"/>
                <a:sym typeface="Source Sans Pro"/>
              </a:rPr>
              <a:t>cantada o una falta técnica no tendrá </a:t>
            </a:r>
            <a:r>
              <a:rPr lang="es" sz="3200" b="0" i="0" u="none" strike="noStrike" cap="none">
                <a:solidFill>
                  <a:srgbClr val="FF0000"/>
                </a:solidFill>
                <a:latin typeface="Source Sans Pro"/>
                <a:ea typeface="Source Sans Pro"/>
                <a:cs typeface="Source Sans Pro"/>
                <a:sym typeface="Source Sans Pro"/>
              </a:rPr>
              <a:t>ningún efecto sobre el cambio de servidor o la salida.</a:t>
            </a:r>
            <a:endParaRPr sz="3200" b="0" i="0" u="none" strike="noStrike" cap="none">
              <a:solidFill>
                <a:srgbClr val="FF0000"/>
              </a:solidFill>
              <a:latin typeface="Calibri"/>
              <a:ea typeface="Calibri"/>
              <a:cs typeface="Calibri"/>
              <a:sym typeface="Calibri"/>
            </a:endParaRPr>
          </a:p>
          <a:p>
            <a:pPr marL="285750" marR="0" lvl="0" indent="-285750" algn="ctr"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p:txBody>
      </p:sp>
      <p:sp>
        <p:nvSpPr>
          <p:cNvPr id="1789" name="Google Shape;1789;p23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232</a:t>
            </a:fld>
            <a:endParaRPr/>
          </a:p>
        </p:txBody>
      </p:sp>
    </p:spTree>
    <p:extLst>
      <p:ext uri="{BB962C8B-B14F-4D97-AF65-F5344CB8AC3E}">
        <p14:creationId xmlns:p14="http://schemas.microsoft.com/office/powerpoint/2010/main" val="13734647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233"/>
          <p:cNvSpPr txBox="1"/>
          <p:nvPr/>
        </p:nvSpPr>
        <p:spPr>
          <a:xfrm>
            <a:off x="1123405" y="1858803"/>
            <a:ext cx="9831977" cy="212365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9600"/>
              <a:buFont typeface="Calibri"/>
              <a:buNone/>
            </a:pPr>
            <a:r>
              <a:rPr lang="es" sz="9600" b="0" i="1" u="none" strike="noStrike" cap="none">
                <a:solidFill>
                  <a:srgbClr val="18579B"/>
                </a:solidFill>
                <a:latin typeface="Calibri"/>
                <a:ea typeface="Calibri"/>
                <a:cs typeface="Calibri"/>
                <a:sym typeface="Calibri"/>
              </a:rPr>
              <a:t>Descanso/Preguntas</a:t>
            </a: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1795" name="Google Shape;1795;p233" descr="Picture 3"/>
          <p:cNvPicPr preferRelativeResize="0"/>
          <p:nvPr/>
        </p:nvPicPr>
        <p:blipFill rotWithShape="1">
          <a:blip r:embed="rId3">
            <a:alphaModFix/>
          </a:blip>
          <a:srcRect/>
          <a:stretch/>
        </p:blipFill>
        <p:spPr>
          <a:xfrm>
            <a:off x="4952563" y="3879850"/>
            <a:ext cx="2282271" cy="1430382"/>
          </a:xfrm>
          <a:prstGeom prst="rect">
            <a:avLst/>
          </a:prstGeom>
          <a:noFill/>
          <a:ln>
            <a:noFill/>
          </a:ln>
        </p:spPr>
      </p:pic>
      <p:sp>
        <p:nvSpPr>
          <p:cNvPr id="1796" name="Google Shape;1796;p23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233</a:t>
            </a:fld>
            <a:endParaRPr/>
          </a:p>
        </p:txBody>
      </p:sp>
    </p:spTree>
    <p:extLst>
      <p:ext uri="{BB962C8B-B14F-4D97-AF65-F5344CB8AC3E}">
        <p14:creationId xmlns:p14="http://schemas.microsoft.com/office/powerpoint/2010/main" val="20634451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234"/>
          <p:cNvSpPr txBox="1"/>
          <p:nvPr/>
        </p:nvSpPr>
        <p:spPr>
          <a:xfrm>
            <a:off x="1219200" y="0"/>
            <a:ext cx="9753600" cy="6832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Pérdidas de juego</a:t>
            </a:r>
            <a:endParaRPr/>
          </a:p>
          <a:p>
            <a:pPr marL="171450" marR="0" lvl="0" indent="-17145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171450" marR="0" lvl="0" indent="-228600" algn="l" rtl="0">
              <a:lnSpc>
                <a:spcPct val="100000"/>
              </a:lnSpc>
              <a:spcBef>
                <a:spcPts val="0"/>
              </a:spcBef>
              <a:spcAft>
                <a:spcPts val="0"/>
              </a:spcAft>
              <a:buClr>
                <a:srgbClr val="18579B"/>
              </a:buClr>
              <a:buSzPts val="3600"/>
              <a:buFont typeface="Arial"/>
              <a:buChar char="•"/>
            </a:pPr>
            <a:r>
              <a:rPr lang="es" sz="3600" b="1" i="1" u="none" strike="noStrike" cap="none">
                <a:solidFill>
                  <a:srgbClr val="18579B"/>
                </a:solidFill>
                <a:latin typeface="Calibri"/>
                <a:ea typeface="Calibri"/>
                <a:cs typeface="Calibri"/>
                <a:sym typeface="Calibri"/>
              </a:rPr>
              <a:t>Declare la </a:t>
            </a:r>
            <a:r>
              <a:rPr lang="es" sz="3600" b="1" i="1" u="none" strike="noStrike" cap="none">
                <a:solidFill>
                  <a:srgbClr val="FF0000"/>
                </a:solidFill>
                <a:latin typeface="Calibri"/>
                <a:ea typeface="Calibri"/>
                <a:cs typeface="Calibri"/>
                <a:sym typeface="Calibri"/>
              </a:rPr>
              <a:t>pérdida del juego </a:t>
            </a:r>
            <a:r>
              <a:rPr lang="es" sz="3600" b="1" i="1" u="none" strike="noStrike" cap="none">
                <a:solidFill>
                  <a:srgbClr val="18579B"/>
                </a:solidFill>
                <a:latin typeface="Calibri"/>
                <a:ea typeface="Calibri"/>
                <a:cs typeface="Calibri"/>
                <a:sym typeface="Calibri"/>
              </a:rPr>
              <a:t>si:</a:t>
            </a:r>
            <a:endParaRPr sz="3600" b="1" i="1" u="none" strike="noStrike" cap="none">
              <a:solidFill>
                <a:srgbClr val="18579B"/>
              </a:solidFill>
              <a:latin typeface="Calibri"/>
              <a:ea typeface="Calibri"/>
              <a:cs typeface="Calibri"/>
              <a:sym typeface="Calibri"/>
            </a:endParaRPr>
          </a:p>
          <a:p>
            <a:pPr marL="171450" marR="0" lvl="0" indent="-17145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1339850" marR="0" lvl="1" indent="-803275" algn="l" rtl="0">
              <a:lnSpc>
                <a:spcPct val="100000"/>
              </a:lnSpc>
              <a:spcBef>
                <a:spcPts val="0"/>
              </a:spcBef>
              <a:spcAft>
                <a:spcPts val="0"/>
              </a:spcAft>
              <a:buClr>
                <a:srgbClr val="18579B"/>
              </a:buClr>
              <a:buSzPts val="3200"/>
              <a:buFont typeface="Courier New"/>
              <a:buChar char="o"/>
            </a:pPr>
            <a:r>
              <a:rPr lang="es" sz="3200" b="0" i="0" u="none" strike="noStrike" cap="none">
                <a:solidFill>
                  <a:srgbClr val="18579B"/>
                </a:solidFill>
                <a:latin typeface="Calibri"/>
                <a:ea typeface="Calibri"/>
                <a:cs typeface="Calibri"/>
                <a:sym typeface="Calibri"/>
              </a:rPr>
              <a:t>El jugador/equipo recibe una </a:t>
            </a:r>
            <a:r>
              <a:rPr lang="es" sz="3200" b="0" i="0" u="none" strike="noStrike" cap="none">
                <a:solidFill>
                  <a:srgbClr val="FF0000"/>
                </a:solidFill>
                <a:latin typeface="Calibri"/>
                <a:ea typeface="Calibri"/>
                <a:cs typeface="Calibri"/>
                <a:sym typeface="Calibri"/>
              </a:rPr>
              <a:t>falta técnica </a:t>
            </a:r>
            <a:r>
              <a:rPr lang="es" sz="3200" b="0" i="0" u="none" strike="noStrike" cap="none">
                <a:solidFill>
                  <a:srgbClr val="18579B"/>
                </a:solidFill>
                <a:latin typeface="Calibri"/>
                <a:ea typeface="Calibri"/>
                <a:cs typeface="Calibri"/>
                <a:sym typeface="Calibri"/>
              </a:rPr>
              <a:t>después de recibir una </a:t>
            </a:r>
            <a:r>
              <a:rPr lang="es" sz="3200" b="0" i="0" u="none" strike="noStrike" cap="none">
                <a:solidFill>
                  <a:srgbClr val="FF0000"/>
                </a:solidFill>
                <a:latin typeface="Calibri"/>
                <a:ea typeface="Calibri"/>
                <a:cs typeface="Calibri"/>
                <a:sym typeface="Calibri"/>
              </a:rPr>
              <a:t>advertencia técnica por cualquier motivo</a:t>
            </a:r>
            <a:endParaRPr sz="3200" b="0" i="0" u="none" strike="noStrike" cap="none">
              <a:solidFill>
                <a:srgbClr val="FF0000"/>
              </a:solidFill>
              <a:latin typeface="Calibri"/>
              <a:ea typeface="Calibri"/>
              <a:cs typeface="Calibri"/>
              <a:sym typeface="Calibri"/>
            </a:endParaRPr>
          </a:p>
          <a:p>
            <a:pPr marL="1339850" marR="0" lvl="1" indent="-739775" algn="l" rtl="0">
              <a:lnSpc>
                <a:spcPct val="100000"/>
              </a:lnSpc>
              <a:spcBef>
                <a:spcPts val="0"/>
              </a:spcBef>
              <a:spcAft>
                <a:spcPts val="0"/>
              </a:spcAft>
              <a:buClr>
                <a:srgbClr val="18579B"/>
              </a:buClr>
              <a:buSzPts val="1000"/>
              <a:buFont typeface="Courier New"/>
              <a:buNone/>
            </a:pPr>
            <a:endParaRPr sz="1000" b="0" i="0" u="none" strike="noStrike" cap="none">
              <a:solidFill>
                <a:srgbClr val="000000"/>
              </a:solidFill>
              <a:latin typeface="Calibri"/>
              <a:ea typeface="Calibri"/>
              <a:cs typeface="Calibri"/>
              <a:sym typeface="Calibri"/>
            </a:endParaRPr>
          </a:p>
          <a:p>
            <a:pPr marL="1339850" marR="0" lvl="1" indent="-803275" algn="l" rtl="0">
              <a:lnSpc>
                <a:spcPct val="100000"/>
              </a:lnSpc>
              <a:spcBef>
                <a:spcPts val="0"/>
              </a:spcBef>
              <a:spcAft>
                <a:spcPts val="0"/>
              </a:spcAft>
              <a:buClr>
                <a:srgbClr val="18579B"/>
              </a:buClr>
              <a:buSzPts val="3200"/>
              <a:buFont typeface="Courier New"/>
              <a:buChar char="o"/>
            </a:pPr>
            <a:r>
              <a:rPr lang="es" sz="3200" b="0" i="0" u="none" strike="noStrike" cap="none">
                <a:solidFill>
                  <a:srgbClr val="18579B"/>
                </a:solidFill>
                <a:latin typeface="Calibri"/>
                <a:ea typeface="Calibri"/>
                <a:cs typeface="Calibri"/>
                <a:sym typeface="Calibri"/>
              </a:rPr>
              <a:t>El jugador/equipo recibe una </a:t>
            </a:r>
            <a:r>
              <a:rPr lang="es" sz="3200" b="0" i="0" u="none" strike="noStrike" cap="none">
                <a:solidFill>
                  <a:srgbClr val="FF0000"/>
                </a:solidFill>
                <a:latin typeface="Calibri"/>
                <a:ea typeface="Calibri"/>
                <a:cs typeface="Calibri"/>
                <a:sym typeface="Calibri"/>
              </a:rPr>
              <a:t>advertencia técnica </a:t>
            </a:r>
            <a:r>
              <a:rPr lang="es" sz="3200" b="0" i="0" u="none" strike="noStrike" cap="none">
                <a:solidFill>
                  <a:srgbClr val="18579B"/>
                </a:solidFill>
                <a:latin typeface="Calibri"/>
                <a:ea typeface="Calibri"/>
                <a:cs typeface="Calibri"/>
                <a:sym typeface="Calibri"/>
              </a:rPr>
              <a:t>después de recibir una </a:t>
            </a:r>
            <a:r>
              <a:rPr lang="es" sz="3200" b="0" i="0" u="none" strike="noStrike" cap="none">
                <a:solidFill>
                  <a:srgbClr val="FF0000"/>
                </a:solidFill>
                <a:latin typeface="Calibri"/>
                <a:ea typeface="Calibri"/>
                <a:cs typeface="Calibri"/>
                <a:sym typeface="Calibri"/>
              </a:rPr>
              <a:t>falta técnica por cualquier motivo</a:t>
            </a:r>
            <a:endParaRPr sz="3200" b="0" i="0" u="none" strike="noStrike" cap="none">
              <a:solidFill>
                <a:srgbClr val="FF0000"/>
              </a:solidFill>
              <a:latin typeface="Calibri"/>
              <a:ea typeface="Calibri"/>
              <a:cs typeface="Calibri"/>
              <a:sym typeface="Calibri"/>
            </a:endParaRPr>
          </a:p>
          <a:p>
            <a:pPr marL="1339850" marR="0" lvl="1" indent="-739775" algn="l" rtl="0">
              <a:lnSpc>
                <a:spcPct val="100000"/>
              </a:lnSpc>
              <a:spcBef>
                <a:spcPts val="0"/>
              </a:spcBef>
              <a:spcAft>
                <a:spcPts val="0"/>
              </a:spcAft>
              <a:buClr>
                <a:srgbClr val="18579B"/>
              </a:buClr>
              <a:buSzPts val="1000"/>
              <a:buFont typeface="Courier New"/>
              <a:buNone/>
            </a:pPr>
            <a:endParaRPr sz="1000" b="0" i="0" u="none" strike="noStrike" cap="none">
              <a:solidFill>
                <a:srgbClr val="000000"/>
              </a:solidFill>
              <a:latin typeface="Calibri"/>
              <a:ea typeface="Calibri"/>
              <a:cs typeface="Calibri"/>
              <a:sym typeface="Calibri"/>
            </a:endParaRPr>
          </a:p>
          <a:p>
            <a:pPr marL="1339850" marR="0" lvl="1" indent="-803275" algn="l" rtl="0">
              <a:lnSpc>
                <a:spcPct val="100000"/>
              </a:lnSpc>
              <a:spcBef>
                <a:spcPts val="0"/>
              </a:spcBef>
              <a:spcAft>
                <a:spcPts val="0"/>
              </a:spcAft>
              <a:buClr>
                <a:srgbClr val="18579B"/>
              </a:buClr>
              <a:buSzPts val="3200"/>
              <a:buFont typeface="Courier New"/>
              <a:buChar char="o"/>
            </a:pPr>
            <a:r>
              <a:rPr lang="es" sz="3200" b="0" i="0" u="none" strike="noStrike" cap="none">
                <a:solidFill>
                  <a:srgbClr val="18579B"/>
                </a:solidFill>
                <a:latin typeface="Calibri"/>
                <a:ea typeface="Calibri"/>
                <a:cs typeface="Calibri"/>
                <a:sym typeface="Calibri"/>
              </a:rPr>
              <a:t>El jugador no está </a:t>
            </a:r>
            <a:r>
              <a:rPr lang="es" sz="3200" b="0" i="0" u="none" strike="noStrike" cap="none">
                <a:solidFill>
                  <a:srgbClr val="FF0000"/>
                </a:solidFill>
                <a:latin typeface="Calibri"/>
                <a:ea typeface="Calibri"/>
                <a:cs typeface="Calibri"/>
                <a:sym typeface="Calibri"/>
              </a:rPr>
              <a:t>listo para jugar </a:t>
            </a:r>
            <a:r>
              <a:rPr lang="es" sz="3200" b="0" i="0" u="none" strike="noStrike" cap="none">
                <a:solidFill>
                  <a:srgbClr val="18579B"/>
                </a:solidFill>
                <a:latin typeface="Calibri"/>
                <a:ea typeface="Calibri"/>
                <a:cs typeface="Calibri"/>
                <a:sym typeface="Calibri"/>
              </a:rPr>
              <a:t>dentro de </a:t>
            </a:r>
            <a:r>
              <a:rPr lang="es" sz="3200" b="0" i="0" u="none" strike="noStrike" cap="none">
                <a:solidFill>
                  <a:srgbClr val="FF0000"/>
                </a:solidFill>
                <a:latin typeface="Calibri"/>
                <a:ea typeface="Calibri"/>
                <a:cs typeface="Calibri"/>
                <a:sym typeface="Calibri"/>
              </a:rPr>
              <a:t>los 10 minutos </a:t>
            </a:r>
            <a:r>
              <a:rPr lang="es" sz="3200" b="0" i="0" u="none" strike="noStrike" cap="none">
                <a:solidFill>
                  <a:srgbClr val="18579B"/>
                </a:solidFill>
                <a:latin typeface="Calibri"/>
                <a:ea typeface="Calibri"/>
                <a:cs typeface="Calibri"/>
                <a:sym typeface="Calibri"/>
              </a:rPr>
              <a:t>posteriores al anuncio del partido.</a:t>
            </a:r>
            <a:endParaRPr/>
          </a:p>
          <a:p>
            <a:pPr marL="1339850" marR="0" lvl="1" indent="-739775" algn="l" rtl="0">
              <a:lnSpc>
                <a:spcPct val="100000"/>
              </a:lnSpc>
              <a:spcBef>
                <a:spcPts val="0"/>
              </a:spcBef>
              <a:spcAft>
                <a:spcPts val="0"/>
              </a:spcAft>
              <a:buClr>
                <a:srgbClr val="18579B"/>
              </a:buClr>
              <a:buSzPts val="1000"/>
              <a:buFont typeface="Courier New"/>
              <a:buNone/>
            </a:pPr>
            <a:endParaRPr sz="1000" b="0" i="0" u="none" strike="noStrike" cap="none">
              <a:solidFill>
                <a:srgbClr val="000000"/>
              </a:solidFill>
              <a:latin typeface="Calibri"/>
              <a:ea typeface="Calibri"/>
              <a:cs typeface="Calibri"/>
              <a:sym typeface="Calibri"/>
            </a:endParaRPr>
          </a:p>
          <a:p>
            <a:pPr marL="1339850" marR="0" lvl="1" indent="-803275" algn="l" rtl="0">
              <a:lnSpc>
                <a:spcPct val="100000"/>
              </a:lnSpc>
              <a:spcBef>
                <a:spcPts val="0"/>
              </a:spcBef>
              <a:spcAft>
                <a:spcPts val="0"/>
              </a:spcAft>
              <a:buClr>
                <a:srgbClr val="18579B"/>
              </a:buClr>
              <a:buSzPts val="3200"/>
              <a:buFont typeface="Courier New"/>
              <a:buChar char="o"/>
            </a:pPr>
            <a:r>
              <a:rPr lang="es" sz="3200" b="0" i="0" u="none" strike="noStrike" cap="none">
                <a:solidFill>
                  <a:srgbClr val="18579B"/>
                </a:solidFill>
                <a:latin typeface="Calibri"/>
                <a:ea typeface="Calibri"/>
                <a:cs typeface="Calibri"/>
                <a:sym typeface="Calibri"/>
              </a:rPr>
              <a:t>Cuando TW y TF golpean = 3</a:t>
            </a:r>
            <a:endParaRPr/>
          </a:p>
          <a:p>
            <a:pPr marL="536575" marR="0" lvl="1" indent="0" algn="l" rtl="0">
              <a:lnSpc>
                <a:spcPct val="100000"/>
              </a:lnSpc>
              <a:spcBef>
                <a:spcPts val="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      </a:t>
            </a:r>
            <a:r>
              <a:rPr lang="es" sz="2400" b="0" i="0" u="none" strike="noStrike" cap="none">
                <a:solidFill>
                  <a:srgbClr val="18579B"/>
                </a:solidFill>
                <a:latin typeface="Calibri"/>
                <a:ea typeface="Calibri"/>
                <a:cs typeface="Calibri"/>
                <a:sym typeface="Calibri"/>
              </a:rPr>
              <a:t>(TW (1) + TF (2) </a:t>
            </a:r>
            <a:r>
              <a:rPr lang="es" sz="2400" b="0" i="0" u="none" strike="noStrike" cap="none">
                <a:solidFill>
                  <a:srgbClr val="FF0000"/>
                </a:solidFill>
                <a:latin typeface="Calibri"/>
                <a:ea typeface="Calibri"/>
                <a:cs typeface="Calibri"/>
                <a:sym typeface="Calibri"/>
              </a:rPr>
              <a:t>= GF (3) </a:t>
            </a:r>
            <a:r>
              <a:rPr lang="es" sz="2400" b="0" i="0" u="none" strike="noStrike" cap="none">
                <a:solidFill>
                  <a:srgbClr val="18579B"/>
                </a:solidFill>
                <a:latin typeface="Calibri"/>
                <a:ea typeface="Calibri"/>
                <a:cs typeface="Calibri"/>
                <a:sym typeface="Calibri"/>
              </a:rPr>
              <a:t>o TW (1) + TW (1) + TW (1) </a:t>
            </a:r>
            <a:r>
              <a:rPr lang="es" sz="2400" b="0" i="0" u="none" strike="noStrike" cap="none">
                <a:solidFill>
                  <a:srgbClr val="FF0000"/>
                </a:solidFill>
                <a:latin typeface="Calibri"/>
                <a:ea typeface="Calibri"/>
                <a:cs typeface="Calibri"/>
                <a:sym typeface="Calibri"/>
              </a:rPr>
              <a:t>= GF (3) </a:t>
            </a:r>
            <a:r>
              <a:rPr lang="es" sz="2400" b="0" i="0" u="none" strike="noStrike" cap="none">
                <a:solidFill>
                  <a:srgbClr val="18579B"/>
                </a:solidFill>
                <a:latin typeface="Calibri"/>
                <a:ea typeface="Calibri"/>
                <a:cs typeface="Calibri"/>
                <a:sym typeface="Calibri"/>
              </a:rPr>
              <a:t>)</a:t>
            </a:r>
            <a:endParaRPr/>
          </a:p>
          <a:p>
            <a:pPr marL="1339850" marR="0" lvl="1" indent="-600075" algn="l" rtl="0">
              <a:lnSpc>
                <a:spcPct val="100000"/>
              </a:lnSpc>
              <a:spcBef>
                <a:spcPts val="0"/>
              </a:spcBef>
              <a:spcAft>
                <a:spcPts val="0"/>
              </a:spcAft>
              <a:buClr>
                <a:srgbClr val="18579B"/>
              </a:buClr>
              <a:buSzPts val="3200"/>
              <a:buFont typeface="Courier New"/>
              <a:buNone/>
            </a:pPr>
            <a:endParaRPr sz="3200" b="0" i="0" u="none" strike="noStrike" cap="none">
              <a:solidFill>
                <a:srgbClr val="000000"/>
              </a:solidFill>
              <a:latin typeface="Calibri"/>
              <a:ea typeface="Calibri"/>
              <a:cs typeface="Calibri"/>
              <a:sym typeface="Calibri"/>
            </a:endParaRPr>
          </a:p>
        </p:txBody>
      </p:sp>
      <p:sp>
        <p:nvSpPr>
          <p:cNvPr id="1802" name="Google Shape;1802;p23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234</a:t>
            </a:fld>
            <a:endParaRPr/>
          </a:p>
        </p:txBody>
      </p:sp>
    </p:spTree>
    <p:extLst>
      <p:ext uri="{BB962C8B-B14F-4D97-AF65-F5344CB8AC3E}">
        <p14:creationId xmlns:p14="http://schemas.microsoft.com/office/powerpoint/2010/main" val="24428420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35"/>
          <p:cNvSpPr txBox="1">
            <a:spLocks noGrp="1"/>
          </p:cNvSpPr>
          <p:nvPr>
            <p:ph type="body" idx="1"/>
          </p:nvPr>
        </p:nvSpPr>
        <p:spPr>
          <a:xfrm>
            <a:off x="82731" y="-12192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 sz="4400" b="1" i="1">
                <a:solidFill>
                  <a:srgbClr val="18579B"/>
                </a:solidFill>
                <a:latin typeface="Calibri"/>
                <a:ea typeface="Calibri"/>
                <a:cs typeface="Calibri"/>
                <a:sym typeface="Calibri"/>
              </a:rPr>
              <a:t>Grabación de una </a:t>
            </a:r>
            <a:r>
              <a:rPr lang="es" sz="4400" b="1" i="1">
                <a:solidFill>
                  <a:srgbClr val="18579B"/>
                </a:solidFill>
              </a:rPr>
              <a:t>pérdida de juego</a:t>
            </a:r>
            <a:endParaRPr/>
          </a:p>
          <a:p>
            <a:pPr marL="349250" lvl="0" indent="-349250" algn="ctr" rtl="0">
              <a:lnSpc>
                <a:spcPct val="100000"/>
              </a:lnSpc>
              <a:spcBef>
                <a:spcPts val="600"/>
              </a:spcBef>
              <a:spcAft>
                <a:spcPts val="0"/>
              </a:spcAft>
              <a:buSzPts val="3520"/>
              <a:buFont typeface="Calibri"/>
              <a:buNone/>
            </a:pPr>
            <a:r>
              <a:rPr lang="es" sz="3200" b="1" i="1">
                <a:solidFill>
                  <a:srgbClr val="18579B"/>
                </a:solidFill>
                <a:latin typeface="Calibri"/>
                <a:ea typeface="Calibri"/>
                <a:cs typeface="Calibri"/>
                <a:sym typeface="Calibri"/>
              </a:rPr>
              <a:t>Pérdida del Juego 1</a:t>
            </a:r>
            <a:endParaRPr sz="3200">
              <a:solidFill>
                <a:srgbClr val="18579B"/>
              </a:solidFill>
              <a:latin typeface="Calibri"/>
              <a:ea typeface="Calibri"/>
              <a:cs typeface="Calibri"/>
              <a:sym typeface="Calibri"/>
            </a:endParaRPr>
          </a:p>
        </p:txBody>
      </p:sp>
      <p:pic>
        <p:nvPicPr>
          <p:cNvPr id="1808" name="Google Shape;1808;p235"/>
          <p:cNvPicPr preferRelativeResize="0"/>
          <p:nvPr/>
        </p:nvPicPr>
        <p:blipFill rotWithShape="1">
          <a:blip r:embed="rId3">
            <a:alphaModFix/>
          </a:blip>
          <a:srcRect/>
          <a:stretch/>
        </p:blipFill>
        <p:spPr>
          <a:xfrm>
            <a:off x="1793391" y="1171993"/>
            <a:ext cx="8221465" cy="5621148"/>
          </a:xfrm>
          <a:prstGeom prst="rect">
            <a:avLst/>
          </a:prstGeom>
          <a:noFill/>
          <a:ln>
            <a:noFill/>
          </a:ln>
        </p:spPr>
      </p:pic>
      <p:sp>
        <p:nvSpPr>
          <p:cNvPr id="1809" name="Google Shape;1809;p23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235</a:t>
            </a:fld>
            <a:endParaRPr/>
          </a:p>
        </p:txBody>
      </p:sp>
    </p:spTree>
    <p:extLst>
      <p:ext uri="{BB962C8B-B14F-4D97-AF65-F5344CB8AC3E}">
        <p14:creationId xmlns:p14="http://schemas.microsoft.com/office/powerpoint/2010/main" val="37780110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236"/>
          <p:cNvSpPr txBox="1"/>
          <p:nvPr/>
        </p:nvSpPr>
        <p:spPr>
          <a:xfrm>
            <a:off x="1219200" y="297886"/>
            <a:ext cx="9753600" cy="60324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Pérdidas de partido</a:t>
            </a:r>
            <a:endParaRPr/>
          </a:p>
          <a:p>
            <a:pPr marL="171450" marR="0" lvl="0" indent="-4445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1" i="1" u="none" strike="noStrike" cap="none">
                <a:solidFill>
                  <a:srgbClr val="18579B"/>
                </a:solidFill>
                <a:latin typeface="Calibri"/>
                <a:ea typeface="Calibri"/>
                <a:cs typeface="Calibri"/>
                <a:sym typeface="Calibri"/>
              </a:rPr>
              <a:t>Declare </a:t>
            </a:r>
            <a:r>
              <a:rPr lang="es" sz="3600" b="1" i="1" u="none" strike="noStrike" cap="none">
                <a:solidFill>
                  <a:srgbClr val="FF0000"/>
                </a:solidFill>
                <a:latin typeface="Calibri"/>
                <a:ea typeface="Calibri"/>
                <a:cs typeface="Calibri"/>
                <a:sym typeface="Calibri"/>
              </a:rPr>
              <a:t>la pérdida de un partido </a:t>
            </a:r>
            <a:r>
              <a:rPr lang="es" sz="3600" b="1" i="1" u="none" strike="noStrike" cap="none">
                <a:solidFill>
                  <a:srgbClr val="18579B"/>
                </a:solidFill>
                <a:latin typeface="Calibri"/>
                <a:ea typeface="Calibri"/>
                <a:cs typeface="Calibri"/>
                <a:sym typeface="Calibri"/>
              </a:rPr>
              <a:t>si:</a:t>
            </a:r>
            <a:endParaRPr sz="3600" b="1" i="1" u="none" strike="noStrike" cap="none">
              <a:solidFill>
                <a:srgbClr val="000000"/>
              </a:solidFill>
              <a:latin typeface="Calibri"/>
              <a:ea typeface="Calibri"/>
              <a:cs typeface="Calibri"/>
              <a:sym typeface="Calibri"/>
            </a:endParaRPr>
          </a:p>
          <a:p>
            <a:pPr marL="171450" marR="0" lvl="0" indent="-17145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1524000" marR="0" lvl="1" indent="-620713"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Durante un partido, se descubre que un jugador está jugando con una </a:t>
            </a:r>
            <a:r>
              <a:rPr lang="es" sz="3600" b="0" i="0" u="none" strike="noStrike" cap="none">
                <a:solidFill>
                  <a:srgbClr val="FF0000"/>
                </a:solidFill>
                <a:latin typeface="Calibri"/>
                <a:ea typeface="Calibri"/>
                <a:cs typeface="Calibri"/>
                <a:sym typeface="Calibri"/>
              </a:rPr>
              <a:t>paleta </a:t>
            </a:r>
            <a:r>
              <a:rPr lang="es" sz="3600" b="0" i="0" u="none" strike="noStrike" cap="none">
                <a:solidFill>
                  <a:srgbClr val="18579B"/>
                </a:solidFill>
                <a:latin typeface="Calibri"/>
                <a:ea typeface="Calibri"/>
                <a:cs typeface="Calibri"/>
                <a:sym typeface="Calibri"/>
              </a:rPr>
              <a:t>que </a:t>
            </a:r>
            <a:r>
              <a:rPr lang="es" sz="3600" b="0" i="0" u="none" strike="noStrike" cap="none">
                <a:solidFill>
                  <a:srgbClr val="FF0000"/>
                </a:solidFill>
                <a:latin typeface="Calibri"/>
                <a:ea typeface="Calibri"/>
                <a:cs typeface="Calibri"/>
                <a:sym typeface="Calibri"/>
              </a:rPr>
              <a:t>no está aprobada por Pickleball de EE. UU.</a:t>
            </a:r>
            <a:endParaRPr sz="3600" b="0" i="0" u="none" strike="noStrike" cap="none">
              <a:solidFill>
                <a:srgbClr val="FF0000"/>
              </a:solidFill>
              <a:latin typeface="Calibri"/>
              <a:ea typeface="Calibri"/>
              <a:cs typeface="Calibri"/>
              <a:sym typeface="Calibri"/>
            </a:endParaRPr>
          </a:p>
          <a:p>
            <a:pPr marL="903287" marR="0" lvl="1"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FF0000"/>
              </a:solidFill>
              <a:latin typeface="Calibri"/>
              <a:ea typeface="Calibri"/>
              <a:cs typeface="Calibri"/>
              <a:sym typeface="Calibri"/>
            </a:endParaRPr>
          </a:p>
          <a:p>
            <a:pPr marL="1524000" marR="0" lvl="1" indent="-620713"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El jugador se niega a </a:t>
            </a:r>
            <a:r>
              <a:rPr lang="es" sz="3600" b="0" i="0" u="none" strike="noStrike" cap="none">
                <a:solidFill>
                  <a:srgbClr val="FF0000"/>
                </a:solidFill>
                <a:latin typeface="Calibri"/>
                <a:ea typeface="Calibri"/>
                <a:cs typeface="Calibri"/>
                <a:sym typeface="Calibri"/>
              </a:rPr>
              <a:t>usar la identificación del servidor inicial designado</a:t>
            </a:r>
            <a:endParaRPr/>
          </a:p>
          <a:p>
            <a:pPr marL="903287" marR="0" lvl="1"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FF0000"/>
              </a:solidFill>
              <a:latin typeface="Calibri"/>
              <a:ea typeface="Calibri"/>
              <a:cs typeface="Calibri"/>
              <a:sym typeface="Calibri"/>
            </a:endParaRPr>
          </a:p>
          <a:p>
            <a:pPr marL="1524000" marR="0" lvl="1" indent="-620713"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Cuando TW y TF golpean = 4</a:t>
            </a:r>
            <a:endParaRPr sz="1200" b="0" i="0" u="none" strike="noStrike" cap="none">
              <a:solidFill>
                <a:srgbClr val="18579B"/>
              </a:solidFill>
              <a:latin typeface="Calibri"/>
              <a:ea typeface="Calibri"/>
              <a:cs typeface="Calibri"/>
              <a:sym typeface="Calibri"/>
            </a:endParaRPr>
          </a:p>
          <a:p>
            <a:pPr marL="903287" marR="0" lvl="2" indent="0" algn="l" rtl="0">
              <a:lnSpc>
                <a:spcPct val="100000"/>
              </a:lnSpc>
              <a:spcBef>
                <a:spcPts val="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(TW (1) + TF (2) </a:t>
            </a:r>
            <a:r>
              <a:rPr lang="es" sz="2800" b="0" i="0" u="none" strike="noStrike" cap="none">
                <a:solidFill>
                  <a:srgbClr val="FF0000"/>
                </a:solidFill>
                <a:latin typeface="Calibri"/>
                <a:ea typeface="Calibri"/>
                <a:cs typeface="Calibri"/>
                <a:sym typeface="Calibri"/>
              </a:rPr>
              <a:t>= GF (3) + </a:t>
            </a:r>
            <a:r>
              <a:rPr lang="es" sz="2800" b="0" i="0" u="none" strike="noStrike" cap="none">
                <a:solidFill>
                  <a:srgbClr val="18579B"/>
                </a:solidFill>
                <a:latin typeface="Calibri"/>
                <a:ea typeface="Calibri"/>
                <a:cs typeface="Calibri"/>
                <a:sym typeface="Calibri"/>
              </a:rPr>
              <a:t>VT/TF (1) </a:t>
            </a:r>
            <a:r>
              <a:rPr lang="es" sz="2800" b="0" i="0" u="none" strike="noStrike" cap="none">
                <a:solidFill>
                  <a:srgbClr val="FF0000"/>
                </a:solidFill>
                <a:latin typeface="Calibri"/>
                <a:ea typeface="Calibri"/>
                <a:cs typeface="Calibri"/>
                <a:sym typeface="Calibri"/>
              </a:rPr>
              <a:t>= MF </a:t>
            </a:r>
            <a:r>
              <a:rPr lang="es" sz="2800" b="0" i="0" u="none" strike="noStrike" cap="none">
                <a:solidFill>
                  <a:srgbClr val="18579B"/>
                </a:solidFill>
                <a:latin typeface="Calibri"/>
                <a:ea typeface="Calibri"/>
                <a:cs typeface="Calibri"/>
                <a:sym typeface="Calibri"/>
              </a:rPr>
              <a:t>(4))</a:t>
            </a:r>
            <a:endParaRPr sz="2800" b="0" i="0" u="none" strike="noStrike" cap="none">
              <a:solidFill>
                <a:srgbClr val="FF0000"/>
              </a:solidFill>
              <a:latin typeface="Calibri"/>
              <a:ea typeface="Calibri"/>
              <a:cs typeface="Calibri"/>
              <a:sym typeface="Calibri"/>
            </a:endParaRPr>
          </a:p>
        </p:txBody>
      </p:sp>
      <p:sp>
        <p:nvSpPr>
          <p:cNvPr id="1815" name="Google Shape;1815;p23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236</a:t>
            </a:fld>
            <a:endParaRPr/>
          </a:p>
        </p:txBody>
      </p:sp>
    </p:spTree>
    <p:extLst>
      <p:ext uri="{BB962C8B-B14F-4D97-AF65-F5344CB8AC3E}">
        <p14:creationId xmlns:p14="http://schemas.microsoft.com/office/powerpoint/2010/main" val="216810556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37"/>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 sz="4400" b="1" i="1">
                <a:solidFill>
                  <a:srgbClr val="18579B"/>
                </a:solidFill>
                <a:latin typeface="Calibri"/>
                <a:ea typeface="Calibri"/>
                <a:cs typeface="Calibri"/>
                <a:sym typeface="Calibri"/>
              </a:rPr>
              <a:t>Grabación de una pérdida de partido</a:t>
            </a:r>
            <a:endParaRPr sz="3200">
              <a:solidFill>
                <a:srgbClr val="18579B"/>
              </a:solidFill>
              <a:latin typeface="Calibri"/>
              <a:ea typeface="Calibri"/>
              <a:cs typeface="Calibri"/>
              <a:sym typeface="Calibri"/>
            </a:endParaRPr>
          </a:p>
        </p:txBody>
      </p:sp>
      <p:pic>
        <p:nvPicPr>
          <p:cNvPr id="1821" name="Google Shape;1821;p237"/>
          <p:cNvPicPr preferRelativeResize="0"/>
          <p:nvPr/>
        </p:nvPicPr>
        <p:blipFill rotWithShape="1">
          <a:blip r:embed="rId3">
            <a:alphaModFix/>
          </a:blip>
          <a:srcRect/>
          <a:stretch/>
        </p:blipFill>
        <p:spPr>
          <a:xfrm>
            <a:off x="1624571" y="829853"/>
            <a:ext cx="8942857" cy="5790476"/>
          </a:xfrm>
          <a:prstGeom prst="rect">
            <a:avLst/>
          </a:prstGeom>
          <a:noFill/>
          <a:ln>
            <a:noFill/>
          </a:ln>
        </p:spPr>
      </p:pic>
      <p:sp>
        <p:nvSpPr>
          <p:cNvPr id="1822" name="Google Shape;1822;p23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237</a:t>
            </a:fld>
            <a:endParaRPr/>
          </a:p>
        </p:txBody>
      </p:sp>
    </p:spTree>
    <p:extLst>
      <p:ext uri="{BB962C8B-B14F-4D97-AF65-F5344CB8AC3E}">
        <p14:creationId xmlns:p14="http://schemas.microsoft.com/office/powerpoint/2010/main" val="17343910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238"/>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 sz="4400" b="1" i="1">
                <a:solidFill>
                  <a:srgbClr val="18579B"/>
                </a:solidFill>
              </a:rPr>
              <a:t>Retiro </a:t>
            </a:r>
            <a:endParaRPr/>
          </a:p>
          <a:p>
            <a:pPr marL="349250" lvl="0" indent="-349250" algn="ctr" rtl="0">
              <a:lnSpc>
                <a:spcPct val="100000"/>
              </a:lnSpc>
              <a:spcBef>
                <a:spcPts val="600"/>
              </a:spcBef>
              <a:spcAft>
                <a:spcPts val="0"/>
              </a:spcAft>
              <a:buSzPts val="3520"/>
              <a:buFont typeface="Calibri"/>
              <a:buNone/>
            </a:pPr>
            <a:endParaRPr sz="3200">
              <a:solidFill>
                <a:srgbClr val="18579B"/>
              </a:solidFill>
              <a:latin typeface="Calibri"/>
              <a:ea typeface="Calibri"/>
              <a:cs typeface="Calibri"/>
              <a:sym typeface="Calibri"/>
            </a:endParaRPr>
          </a:p>
        </p:txBody>
      </p:sp>
      <p:sp>
        <p:nvSpPr>
          <p:cNvPr id="1828" name="Google Shape;1828;p23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238</a:t>
            </a:fld>
            <a:endParaRPr/>
          </a:p>
        </p:txBody>
      </p:sp>
      <p:sp>
        <p:nvSpPr>
          <p:cNvPr id="1829" name="Google Shape;1829;p238"/>
          <p:cNvSpPr txBox="1"/>
          <p:nvPr/>
        </p:nvSpPr>
        <p:spPr>
          <a:xfrm>
            <a:off x="561500" y="1117722"/>
            <a:ext cx="10754199" cy="5262977"/>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es" sz="2800" b="0" i="0" u="none" strike="noStrike" cap="none">
                <a:solidFill>
                  <a:srgbClr val="000000"/>
                </a:solidFill>
                <a:latin typeface="Source Sans Pro"/>
                <a:ea typeface="Source Sans Pro"/>
                <a:cs typeface="Source Sans Pro"/>
                <a:sym typeface="Source Sans Pro"/>
              </a:rPr>
              <a:t>Un jugador o equipo puede decidir retirarse de un partido debido a </a:t>
            </a:r>
            <a:r>
              <a:rPr lang="es" sz="2800" b="0" i="1" u="none" strike="noStrike" cap="none">
                <a:solidFill>
                  <a:srgbClr val="FF0000"/>
                </a:solidFill>
                <a:latin typeface="Source Sans Pro"/>
                <a:ea typeface="Source Sans Pro"/>
                <a:cs typeface="Source Sans Pro"/>
                <a:sym typeface="Source Sans Pro"/>
              </a:rPr>
              <a:t>problemas médicos u otras circunstancias.</a:t>
            </a:r>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000000"/>
              </a:buClr>
              <a:buSzPts val="2800"/>
              <a:buFont typeface="Arial"/>
              <a:buChar char="•"/>
            </a:pPr>
            <a:r>
              <a:rPr lang="es" sz="2800" b="0" i="0" u="none" strike="noStrike" cap="none">
                <a:solidFill>
                  <a:srgbClr val="000000"/>
                </a:solidFill>
                <a:latin typeface="Source Sans Pro"/>
                <a:ea typeface="Source Sans Pro"/>
                <a:cs typeface="Source Sans Pro"/>
                <a:sym typeface="Source Sans Pro"/>
              </a:rPr>
              <a:t>Los jugadores </a:t>
            </a:r>
            <a:r>
              <a:rPr lang="es" sz="2800" b="0" i="1" u="none" strike="noStrike" cap="none">
                <a:solidFill>
                  <a:srgbClr val="FF0000"/>
                </a:solidFill>
                <a:latin typeface="Source Sans Pro"/>
                <a:ea typeface="Source Sans Pro"/>
                <a:cs typeface="Source Sans Pro"/>
                <a:sym typeface="Source Sans Pro"/>
              </a:rPr>
              <a:t>retienen todos los puntos anotados </a:t>
            </a:r>
            <a:r>
              <a:rPr lang="es" sz="2800" b="0" i="0" u="none" strike="noStrike" cap="none">
                <a:solidFill>
                  <a:srgbClr val="000000"/>
                </a:solidFill>
                <a:latin typeface="Source Sans Pro"/>
                <a:ea typeface="Source Sans Pro"/>
                <a:cs typeface="Source Sans Pro"/>
                <a:sym typeface="Source Sans Pro"/>
              </a:rPr>
              <a:t>cuando se retiran de un partido</a:t>
            </a:r>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000000"/>
              </a:buClr>
              <a:buSzPts val="2800"/>
              <a:buFont typeface="Arial"/>
              <a:buChar char="•"/>
            </a:pPr>
            <a:r>
              <a:rPr lang="es" sz="2800" b="0" i="0" u="none" strike="noStrike" cap="none">
                <a:solidFill>
                  <a:srgbClr val="000000"/>
                </a:solidFill>
                <a:latin typeface="Source Sans Pro"/>
                <a:ea typeface="Source Sans Pro"/>
                <a:cs typeface="Source Sans Pro"/>
                <a:sym typeface="Source Sans Pro"/>
              </a:rPr>
              <a:t>Su </a:t>
            </a:r>
            <a:r>
              <a:rPr lang="es" sz="2800" b="0" i="1" u="none" strike="noStrike" cap="none">
                <a:solidFill>
                  <a:srgbClr val="FF0000"/>
                </a:solidFill>
                <a:latin typeface="Source Sans Pro"/>
                <a:ea typeface="Source Sans Pro"/>
                <a:cs typeface="Source Sans Pro"/>
                <a:sym typeface="Source Sans Pro"/>
              </a:rPr>
              <a:t>oponente será premiado con el partido.</a:t>
            </a:r>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000000"/>
              </a:buClr>
              <a:buSzPts val="2800"/>
              <a:buFont typeface="Arial"/>
              <a:buChar char="•"/>
            </a:pPr>
            <a:r>
              <a:rPr lang="es" sz="2800" b="0" i="0" u="none" strike="noStrike" cap="none">
                <a:solidFill>
                  <a:srgbClr val="000000"/>
                </a:solidFill>
                <a:latin typeface="Source Sans Pro"/>
                <a:ea typeface="Source Sans Pro"/>
                <a:cs typeface="Source Sans Pro"/>
                <a:sym typeface="Source Sans Pro"/>
              </a:rPr>
              <a:t>Si el equipo que se retira se retira de todos los partidos restantes, </a:t>
            </a:r>
            <a:r>
              <a:rPr lang="es" sz="2800" b="0" i="1" u="none" strike="noStrike" cap="none">
                <a:solidFill>
                  <a:srgbClr val="FF0000"/>
                </a:solidFill>
                <a:latin typeface="Source Sans Pro"/>
                <a:ea typeface="Source Sans Pro"/>
                <a:cs typeface="Source Sans Pro"/>
                <a:sym typeface="Source Sans Pro"/>
              </a:rPr>
              <a:t>informe a los jugadores que informen </a:t>
            </a:r>
            <a:r>
              <a:rPr lang="es" sz="2800" b="0" i="0" u="none" strike="noStrike" cap="none">
                <a:solidFill>
                  <a:srgbClr val="000000"/>
                </a:solidFill>
                <a:latin typeface="Source Sans Pro"/>
                <a:ea typeface="Source Sans Pro"/>
                <a:cs typeface="Source Sans Pro"/>
                <a:sym typeface="Source Sans Pro"/>
              </a:rPr>
              <a:t>su retiro a la mesa del torneo. Si los jugadores </a:t>
            </a:r>
            <a:r>
              <a:rPr lang="es" sz="2800" b="0" i="1" u="none" strike="noStrike" cap="none">
                <a:solidFill>
                  <a:srgbClr val="FF0000"/>
                </a:solidFill>
                <a:latin typeface="Source Sans Pro"/>
                <a:ea typeface="Source Sans Pro"/>
                <a:cs typeface="Source Sans Pro"/>
                <a:sym typeface="Source Sans Pro"/>
              </a:rPr>
              <a:t>no pueden informar </a:t>
            </a:r>
            <a:r>
              <a:rPr lang="es" sz="2800" b="0" i="0" u="none" strike="noStrike" cap="none">
                <a:solidFill>
                  <a:srgbClr val="000000"/>
                </a:solidFill>
                <a:latin typeface="Source Sans Pro"/>
                <a:ea typeface="Source Sans Pro"/>
                <a:cs typeface="Source Sans Pro"/>
                <a:sym typeface="Source Sans Pro"/>
              </a:rPr>
              <a:t>a la mesa del torneo, </a:t>
            </a:r>
            <a:r>
              <a:rPr lang="es" sz="2800" b="0" i="1" u="none" strike="noStrike" cap="none">
                <a:solidFill>
                  <a:srgbClr val="FF0000"/>
                </a:solidFill>
                <a:latin typeface="Source Sans Pro"/>
                <a:ea typeface="Source Sans Pro"/>
                <a:cs typeface="Source Sans Pro"/>
                <a:sym typeface="Source Sans Pro"/>
              </a:rPr>
              <a:t>informe su retiro </a:t>
            </a:r>
            <a:r>
              <a:rPr lang="es" sz="2800" b="0" i="0" u="none" strike="noStrike" cap="none">
                <a:solidFill>
                  <a:srgbClr val="000000"/>
                </a:solidFill>
                <a:latin typeface="Source Sans Pro"/>
                <a:ea typeface="Source Sans Pro"/>
                <a:cs typeface="Source Sans Pro"/>
                <a:sym typeface="Source Sans Pro"/>
              </a:rPr>
              <a:t>cuando entregue el acta.</a:t>
            </a:r>
            <a:endParaRPr sz="2800" b="0" i="0" u="none" strike="noStrike" cap="none">
              <a:solidFill>
                <a:srgbClr val="00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2254031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239"/>
          <p:cNvSpPr txBox="1">
            <a:spLocks noGrp="1"/>
          </p:cNvSpPr>
          <p:nvPr>
            <p:ph type="body" idx="1"/>
          </p:nvPr>
        </p:nvSpPr>
        <p:spPr>
          <a:xfrm>
            <a:off x="165463" y="0"/>
            <a:ext cx="12026537" cy="6183244"/>
          </a:xfrm>
          <a:prstGeom prst="rect">
            <a:avLst/>
          </a:prstGeom>
          <a:noFill/>
          <a:ln>
            <a:noFill/>
          </a:ln>
        </p:spPr>
        <p:txBody>
          <a:bodyPr spcFirstLastPara="1" wrap="square" lIns="45700" tIns="45700" rIns="45700" bIns="45700" anchor="t" anchorCtr="0">
            <a:normAutofit/>
          </a:bodyPr>
          <a:lstStyle/>
          <a:p>
            <a:pPr marL="349250" lvl="0" indent="-349250" algn="ctr" rtl="0">
              <a:lnSpc>
                <a:spcPct val="100000"/>
              </a:lnSpc>
              <a:spcBef>
                <a:spcPts val="0"/>
              </a:spcBef>
              <a:spcAft>
                <a:spcPts val="0"/>
              </a:spcAft>
              <a:buSzPts val="4840"/>
              <a:buFont typeface="Calibri"/>
              <a:buNone/>
            </a:pPr>
            <a:r>
              <a:rPr lang="es" sz="4400" b="1" i="1">
                <a:solidFill>
                  <a:srgbClr val="18579B"/>
                </a:solidFill>
                <a:latin typeface="Calibri"/>
                <a:ea typeface="Calibri"/>
                <a:cs typeface="Calibri"/>
                <a:sym typeface="Calibri"/>
              </a:rPr>
              <a:t>Registro de un </a:t>
            </a:r>
            <a:r>
              <a:rPr lang="es" sz="4400" b="1" i="1">
                <a:solidFill>
                  <a:srgbClr val="18579B"/>
                </a:solidFill>
              </a:rPr>
              <a:t>retiro de partido</a:t>
            </a:r>
            <a:endParaRPr sz="3200">
              <a:solidFill>
                <a:srgbClr val="18579B"/>
              </a:solidFill>
              <a:latin typeface="Calibri"/>
              <a:ea typeface="Calibri"/>
              <a:cs typeface="Calibri"/>
              <a:sym typeface="Calibri"/>
            </a:endParaRPr>
          </a:p>
        </p:txBody>
      </p:sp>
      <p:pic>
        <p:nvPicPr>
          <p:cNvPr id="1835" name="Google Shape;1835;p239"/>
          <p:cNvPicPr preferRelativeResize="0"/>
          <p:nvPr/>
        </p:nvPicPr>
        <p:blipFill rotWithShape="1">
          <a:blip r:embed="rId3">
            <a:alphaModFix/>
          </a:blip>
          <a:srcRect/>
          <a:stretch/>
        </p:blipFill>
        <p:spPr>
          <a:xfrm>
            <a:off x="2190789" y="1155819"/>
            <a:ext cx="8147157" cy="4923911"/>
          </a:xfrm>
          <a:prstGeom prst="rect">
            <a:avLst/>
          </a:prstGeom>
          <a:noFill/>
          <a:ln>
            <a:noFill/>
          </a:ln>
        </p:spPr>
      </p:pic>
      <p:pic>
        <p:nvPicPr>
          <p:cNvPr id="1836" name="Google Shape;1836;p239"/>
          <p:cNvPicPr preferRelativeResize="0"/>
          <p:nvPr/>
        </p:nvPicPr>
        <p:blipFill rotWithShape="1">
          <a:blip r:embed="rId4">
            <a:alphaModFix/>
          </a:blip>
          <a:srcRect/>
          <a:stretch/>
        </p:blipFill>
        <p:spPr>
          <a:xfrm>
            <a:off x="3630278" y="6111495"/>
            <a:ext cx="4809524" cy="704762"/>
          </a:xfrm>
          <a:prstGeom prst="rect">
            <a:avLst/>
          </a:prstGeom>
          <a:noFill/>
          <a:ln>
            <a:noFill/>
          </a:ln>
        </p:spPr>
      </p:pic>
      <p:sp>
        <p:nvSpPr>
          <p:cNvPr id="1837" name="Google Shape;1837;p239"/>
          <p:cNvSpPr txBox="1"/>
          <p:nvPr/>
        </p:nvSpPr>
        <p:spPr>
          <a:xfrm>
            <a:off x="1586449" y="694156"/>
            <a:ext cx="9184564" cy="46166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s" sz="2400" b="0" i="0" u="none" strike="noStrike" cap="none">
                <a:solidFill>
                  <a:srgbClr val="18579B"/>
                </a:solidFill>
                <a:latin typeface="Source Sans Pro"/>
                <a:ea typeface="Source Sans Pro"/>
                <a:cs typeface="Source Sans Pro"/>
                <a:sym typeface="Source Sans Pro"/>
              </a:rPr>
              <a:t>(Los jugadores conservan todos los puntos anotados si se retiran de un partido)</a:t>
            </a:r>
            <a:endParaRPr/>
          </a:p>
        </p:txBody>
      </p:sp>
      <p:sp>
        <p:nvSpPr>
          <p:cNvPr id="1838" name="Google Shape;1838;p23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239</a:t>
            </a:fld>
            <a:endParaRPr/>
          </a:p>
        </p:txBody>
      </p:sp>
    </p:spTree>
    <p:extLst>
      <p:ext uri="{BB962C8B-B14F-4D97-AF65-F5344CB8AC3E}">
        <p14:creationId xmlns:p14="http://schemas.microsoft.com/office/powerpoint/2010/main" val="2720330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body" idx="1"/>
          </p:nvPr>
        </p:nvSpPr>
        <p:spPr>
          <a:xfrm>
            <a:off x="1219200" y="228600"/>
            <a:ext cx="9753600" cy="6629400"/>
          </a:xfrm>
          <a:prstGeom prst="rect">
            <a:avLst/>
          </a:prstGeom>
          <a:noFill/>
          <a:ln>
            <a:noFill/>
          </a:ln>
        </p:spPr>
        <p:txBody>
          <a:bodyPr spcFirstLastPara="1" wrap="square" lIns="45700" tIns="45700" rIns="45700" bIns="45700" anchor="t" anchorCtr="0">
            <a:normAutofit fontScale="62500" lnSpcReduction="20000"/>
          </a:bodyPr>
          <a:lstStyle/>
          <a:p>
            <a:pPr marL="0" lvl="1" indent="349250" algn="ctr" rtl="0">
              <a:lnSpc>
                <a:spcPct val="100000"/>
              </a:lnSpc>
              <a:spcBef>
                <a:spcPts val="0"/>
              </a:spcBef>
              <a:spcAft>
                <a:spcPts val="0"/>
              </a:spcAft>
              <a:buSzPct val="100000"/>
              <a:buFont typeface="Noto Sans Symbols"/>
              <a:buNone/>
            </a:pPr>
            <a:r>
              <a:rPr lang="es" sz="7000" b="1" i="1"/>
              <a:t>Definición clave de términos</a:t>
            </a:r>
            <a:endParaRPr sz="7000" b="1"/>
          </a:p>
          <a:p>
            <a:pPr marL="0" lvl="1" indent="349250" algn="ctr" rtl="0">
              <a:lnSpc>
                <a:spcPct val="100000"/>
              </a:lnSpc>
              <a:spcBef>
                <a:spcPts val="600"/>
              </a:spcBef>
              <a:spcAft>
                <a:spcPts val="0"/>
              </a:spcAft>
              <a:buSzPct val="100000"/>
              <a:buFont typeface="Noto Sans Symbols"/>
              <a:buNone/>
            </a:pPr>
            <a:endParaRPr sz="2000" b="1"/>
          </a:p>
          <a:p>
            <a:pPr marL="349250" lvl="0" indent="-349250" algn="l" rtl="0">
              <a:lnSpc>
                <a:spcPct val="100000"/>
              </a:lnSpc>
              <a:spcBef>
                <a:spcPts val="2000"/>
              </a:spcBef>
              <a:spcAft>
                <a:spcPts val="0"/>
              </a:spcAft>
              <a:buClr>
                <a:srgbClr val="18579B"/>
              </a:buClr>
              <a:buSzPct val="110000"/>
              <a:buFont typeface="Arial"/>
              <a:buChar char="•"/>
            </a:pPr>
            <a:r>
              <a:rPr lang="es" sz="4480">
                <a:solidFill>
                  <a:srgbClr val="18579B"/>
                </a:solidFill>
                <a:latin typeface="Calibri"/>
                <a:ea typeface="Calibri"/>
                <a:cs typeface="Calibri"/>
                <a:sym typeface="Calibri"/>
              </a:rPr>
              <a:t>3.A.3</a:t>
            </a:r>
            <a:r>
              <a:rPr lang="es" sz="6544">
                <a:solidFill>
                  <a:srgbClr val="18579B"/>
                </a:solidFill>
                <a:latin typeface="Calibri"/>
                <a:ea typeface="Calibri"/>
                <a:cs typeface="Calibri"/>
                <a:sym typeface="Calibri"/>
              </a:rPr>
              <a:t> </a:t>
            </a:r>
            <a:r>
              <a:rPr lang="es" sz="6544" b="1">
                <a:solidFill>
                  <a:srgbClr val="18579B"/>
                </a:solidFill>
                <a:latin typeface="Calibri"/>
                <a:ea typeface="Calibri"/>
                <a:cs typeface="Calibri"/>
                <a:sym typeface="Calibri"/>
              </a:rPr>
              <a:t>Cancha </a:t>
            </a:r>
            <a:r>
              <a:rPr lang="es" sz="6544">
                <a:solidFill>
                  <a:srgbClr val="18579B"/>
                </a:solidFill>
                <a:latin typeface="Calibri"/>
                <a:ea typeface="Calibri"/>
                <a:cs typeface="Calibri"/>
                <a:sym typeface="Calibri"/>
              </a:rPr>
              <a:t>: </a:t>
            </a:r>
            <a:r>
              <a:rPr lang="es" sz="5818">
                <a:solidFill>
                  <a:srgbClr val="18579B"/>
                </a:solidFill>
                <a:latin typeface="Calibri"/>
                <a:ea typeface="Calibri"/>
                <a:cs typeface="Calibri"/>
                <a:sym typeface="Calibri"/>
              </a:rPr>
              <a:t>el área </a:t>
            </a:r>
            <a:r>
              <a:rPr lang="es" sz="5818">
                <a:solidFill>
                  <a:srgbClr val="FF0000"/>
                </a:solidFill>
                <a:latin typeface="Calibri"/>
                <a:ea typeface="Calibri"/>
                <a:cs typeface="Calibri"/>
                <a:sym typeface="Calibri"/>
              </a:rPr>
              <a:t>dentro de las dimensiones exteriores </a:t>
            </a:r>
            <a:r>
              <a:rPr lang="es" sz="5818">
                <a:solidFill>
                  <a:srgbClr val="18579B"/>
                </a:solidFill>
                <a:latin typeface="Calibri"/>
                <a:ea typeface="Calibri"/>
                <a:cs typeface="Calibri"/>
                <a:sym typeface="Calibri"/>
              </a:rPr>
              <a:t>de las líneas de base y laterales.</a:t>
            </a:r>
            <a:endParaRPr/>
          </a:p>
          <a:p>
            <a:pPr marL="349250" lvl="0" indent="-349250" algn="l" rtl="0">
              <a:lnSpc>
                <a:spcPct val="100000"/>
              </a:lnSpc>
              <a:spcBef>
                <a:spcPts val="2000"/>
              </a:spcBef>
              <a:spcAft>
                <a:spcPts val="0"/>
              </a:spcAft>
              <a:buClr>
                <a:srgbClr val="18579B"/>
              </a:buClr>
              <a:buSzPct val="110000"/>
              <a:buFont typeface="Arial"/>
              <a:buChar char="•"/>
            </a:pPr>
            <a:r>
              <a:rPr lang="es" sz="4480">
                <a:solidFill>
                  <a:srgbClr val="18579B"/>
                </a:solidFill>
                <a:latin typeface="Calibri"/>
                <a:ea typeface="Calibri"/>
                <a:cs typeface="Calibri"/>
                <a:sym typeface="Calibri"/>
              </a:rPr>
              <a:t>3.A.26 </a:t>
            </a:r>
            <a:r>
              <a:rPr lang="es" sz="6544" b="1">
                <a:solidFill>
                  <a:srgbClr val="18579B"/>
                </a:solidFill>
                <a:latin typeface="Calibri"/>
                <a:ea typeface="Calibri"/>
                <a:cs typeface="Calibri"/>
                <a:sym typeface="Calibri"/>
              </a:rPr>
              <a:t>Superficie de juego </a:t>
            </a:r>
            <a:r>
              <a:rPr lang="es" sz="6544">
                <a:solidFill>
                  <a:srgbClr val="18579B"/>
                </a:solidFill>
                <a:latin typeface="Calibri"/>
                <a:ea typeface="Calibri"/>
                <a:cs typeface="Calibri"/>
                <a:sym typeface="Calibri"/>
              </a:rPr>
              <a:t>: </a:t>
            </a:r>
            <a:r>
              <a:rPr lang="es" sz="5818">
                <a:solidFill>
                  <a:srgbClr val="18579B"/>
                </a:solidFill>
                <a:latin typeface="Calibri"/>
                <a:ea typeface="Calibri"/>
                <a:cs typeface="Calibri"/>
                <a:sym typeface="Calibri"/>
              </a:rPr>
              <a:t>la </a:t>
            </a:r>
            <a:r>
              <a:rPr lang="es" sz="5818">
                <a:solidFill>
                  <a:srgbClr val="FF0000"/>
                </a:solidFill>
                <a:latin typeface="Calibri"/>
                <a:ea typeface="Calibri"/>
                <a:cs typeface="Calibri"/>
                <a:sym typeface="Calibri"/>
              </a:rPr>
              <a:t>cancha y el área que rodea la cancha </a:t>
            </a:r>
            <a:r>
              <a:rPr lang="es" sz="5818">
                <a:solidFill>
                  <a:srgbClr val="18579B"/>
                </a:solidFill>
                <a:latin typeface="Calibri"/>
                <a:ea typeface="Calibri"/>
                <a:cs typeface="Calibri"/>
                <a:sym typeface="Calibri"/>
              </a:rPr>
              <a:t>designada para jugar.</a:t>
            </a:r>
            <a:endParaRPr/>
          </a:p>
          <a:p>
            <a:pPr marL="349250" lvl="0" indent="-349250" algn="l" rtl="0">
              <a:lnSpc>
                <a:spcPct val="100000"/>
              </a:lnSpc>
              <a:spcBef>
                <a:spcPts val="2000"/>
              </a:spcBef>
              <a:spcAft>
                <a:spcPts val="0"/>
              </a:spcAft>
              <a:buClr>
                <a:srgbClr val="18579B"/>
              </a:buClr>
              <a:buSzPct val="110000"/>
              <a:buFont typeface="Arial"/>
              <a:buChar char="•"/>
            </a:pPr>
            <a:r>
              <a:rPr lang="es" sz="4480">
                <a:solidFill>
                  <a:srgbClr val="18579B"/>
                </a:solidFill>
                <a:latin typeface="Calibri"/>
                <a:ea typeface="Calibri"/>
                <a:cs typeface="Calibri"/>
                <a:sym typeface="Calibri"/>
              </a:rPr>
              <a:t>3.A.19</a:t>
            </a:r>
            <a:r>
              <a:rPr lang="es" sz="6544">
                <a:solidFill>
                  <a:srgbClr val="18579B"/>
                </a:solidFill>
                <a:latin typeface="Calibri"/>
                <a:ea typeface="Calibri"/>
                <a:cs typeface="Calibri"/>
                <a:sym typeface="Calibri"/>
              </a:rPr>
              <a:t> </a:t>
            </a:r>
            <a:r>
              <a:rPr lang="es" sz="6544" b="1">
                <a:solidFill>
                  <a:srgbClr val="18579B"/>
                </a:solidFill>
                <a:latin typeface="Calibri"/>
                <a:ea typeface="Calibri"/>
                <a:cs typeface="Calibri"/>
                <a:sym typeface="Calibri"/>
              </a:rPr>
              <a:t>Pelota viva/en juego </a:t>
            </a:r>
            <a:r>
              <a:rPr lang="es" sz="6544">
                <a:solidFill>
                  <a:srgbClr val="18579B"/>
                </a:solidFill>
                <a:latin typeface="Calibri"/>
                <a:ea typeface="Calibri"/>
                <a:cs typeface="Calibri"/>
                <a:sym typeface="Calibri"/>
              </a:rPr>
              <a:t>: </a:t>
            </a:r>
            <a:r>
              <a:rPr lang="es" sz="5818">
                <a:solidFill>
                  <a:srgbClr val="18579B"/>
                </a:solidFill>
                <a:latin typeface="Calibri"/>
                <a:ea typeface="Calibri"/>
                <a:cs typeface="Calibri"/>
                <a:sym typeface="Calibri"/>
              </a:rPr>
              <a:t>el </a:t>
            </a:r>
            <a:r>
              <a:rPr lang="es" sz="5818">
                <a:solidFill>
                  <a:srgbClr val="FF0000"/>
                </a:solidFill>
                <a:latin typeface="Calibri"/>
                <a:ea typeface="Calibri"/>
                <a:cs typeface="Calibri"/>
                <a:sym typeface="Calibri"/>
              </a:rPr>
              <a:t>momento </a:t>
            </a:r>
            <a:r>
              <a:rPr lang="es" sz="5818">
                <a:solidFill>
                  <a:srgbClr val="18579B"/>
                </a:solidFill>
                <a:latin typeface="Calibri"/>
                <a:ea typeface="Calibri"/>
                <a:cs typeface="Calibri"/>
                <a:sym typeface="Calibri"/>
              </a:rPr>
              <a:t>en el que el árbitro o el servidor (o el compañero del servidor) </a:t>
            </a:r>
            <a:r>
              <a:rPr lang="es" sz="5818">
                <a:solidFill>
                  <a:srgbClr val="FF0000"/>
                </a:solidFill>
                <a:latin typeface="Calibri"/>
                <a:ea typeface="Calibri"/>
                <a:cs typeface="Calibri"/>
                <a:sym typeface="Calibri"/>
              </a:rPr>
              <a:t>comienza a anunciar el marcador.</a:t>
            </a:r>
            <a:endParaRPr/>
          </a:p>
          <a:p>
            <a:pPr marL="349250" lvl="0" indent="-349250" algn="l" rtl="0">
              <a:lnSpc>
                <a:spcPct val="100000"/>
              </a:lnSpc>
              <a:spcBef>
                <a:spcPts val="2000"/>
              </a:spcBef>
              <a:spcAft>
                <a:spcPts val="0"/>
              </a:spcAft>
              <a:buClr>
                <a:srgbClr val="18579B"/>
              </a:buClr>
              <a:buSzPct val="110000"/>
              <a:buFont typeface="Arial"/>
              <a:buChar char="•"/>
            </a:pPr>
            <a:r>
              <a:rPr lang="es" sz="4480">
                <a:solidFill>
                  <a:srgbClr val="18579B"/>
                </a:solidFill>
                <a:latin typeface="Calibri"/>
                <a:ea typeface="Calibri"/>
                <a:cs typeface="Calibri"/>
                <a:sym typeface="Calibri"/>
              </a:rPr>
              <a:t>3.A.5</a:t>
            </a:r>
            <a:r>
              <a:rPr lang="es" sz="6544">
                <a:solidFill>
                  <a:srgbClr val="18579B"/>
                </a:solidFill>
                <a:latin typeface="Calibri"/>
                <a:ea typeface="Calibri"/>
                <a:cs typeface="Calibri"/>
                <a:sym typeface="Calibri"/>
              </a:rPr>
              <a:t> </a:t>
            </a:r>
            <a:r>
              <a:rPr lang="es" sz="6544" b="1">
                <a:solidFill>
                  <a:srgbClr val="18579B"/>
                </a:solidFill>
                <a:latin typeface="Calibri"/>
                <a:ea typeface="Calibri"/>
                <a:cs typeface="Calibri"/>
                <a:sym typeface="Calibri"/>
              </a:rPr>
              <a:t>Pelota Muerta </a:t>
            </a:r>
            <a:r>
              <a:rPr lang="es" sz="6544">
                <a:solidFill>
                  <a:srgbClr val="18579B"/>
                </a:solidFill>
                <a:latin typeface="Calibri"/>
                <a:ea typeface="Calibri"/>
                <a:cs typeface="Calibri"/>
                <a:sym typeface="Calibri"/>
              </a:rPr>
              <a:t>– </a:t>
            </a:r>
            <a:r>
              <a:rPr lang="es" sz="5818">
                <a:solidFill>
                  <a:srgbClr val="18579B"/>
                </a:solidFill>
                <a:latin typeface="Calibri"/>
                <a:ea typeface="Calibri"/>
                <a:cs typeface="Calibri"/>
                <a:sym typeface="Calibri"/>
              </a:rPr>
              <a:t>Una pelota que </a:t>
            </a:r>
            <a:r>
              <a:rPr lang="es" sz="5818">
                <a:solidFill>
                  <a:srgbClr val="FF0000"/>
                </a:solidFill>
                <a:latin typeface="Calibri"/>
                <a:ea typeface="Calibri"/>
                <a:cs typeface="Calibri"/>
                <a:sym typeface="Calibri"/>
              </a:rPr>
              <a:t>ya no está en juego </a:t>
            </a:r>
            <a:r>
              <a:rPr lang="es" sz="5818">
                <a:solidFill>
                  <a:srgbClr val="18579B"/>
                </a:solidFill>
                <a:latin typeface="Calibri"/>
                <a:ea typeface="Calibri"/>
                <a:cs typeface="Calibri"/>
                <a:sym typeface="Calibri"/>
              </a:rPr>
              <a:t>.</a:t>
            </a:r>
            <a:endParaRPr/>
          </a:p>
          <a:p>
            <a:pPr marL="349250" lvl="1" indent="-206375" algn="l" rtl="0">
              <a:lnSpc>
                <a:spcPct val="100000"/>
              </a:lnSpc>
              <a:spcBef>
                <a:spcPts val="600"/>
              </a:spcBef>
              <a:spcAft>
                <a:spcPts val="0"/>
              </a:spcAft>
              <a:buClr>
                <a:srgbClr val="18579B"/>
              </a:buClr>
              <a:buSzPct val="100000"/>
              <a:buNone/>
            </a:pPr>
            <a:endParaRPr sz="3600" b="1"/>
          </a:p>
        </p:txBody>
      </p:sp>
      <p:sp>
        <p:nvSpPr>
          <p:cNvPr id="213" name="Google Shape;213;p2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240"/>
          <p:cNvSpPr txBox="1"/>
          <p:nvPr/>
        </p:nvSpPr>
        <p:spPr>
          <a:xfrm>
            <a:off x="1219200" y="300415"/>
            <a:ext cx="9753600" cy="584775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Cuestionario - Comportamiento del jugador y soluciones</a:t>
            </a:r>
            <a:endParaRPr sz="2000" b="0" i="0" u="none" strike="noStrike" cap="none">
              <a:solidFill>
                <a:srgbClr val="18579B"/>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Permanecer _____ ; mantener un ________ y _______________</a:t>
            </a:r>
            <a:endParaRPr sz="2800" b="0" i="0" u="none" strike="noStrike" cap="none">
              <a:solidFill>
                <a:srgbClr val="18579B"/>
              </a:solidFill>
              <a:latin typeface="Calibri"/>
              <a:ea typeface="Calibri"/>
              <a:cs typeface="Calibri"/>
              <a:sym typeface="Calibri"/>
            </a:endParaRPr>
          </a:p>
          <a:p>
            <a:pPr marL="71913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Conozca a los jugadores en la mitad de la cancha, ___________ para hablar sobre problemas de comportamiento</a:t>
            </a:r>
            <a:endParaRPr/>
          </a:p>
          <a:p>
            <a:pPr marL="71913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Se debe utilizar un sistema progresivo de acciones/sanciones para abordar la conducta inapropiada de los jugadores.</a:t>
            </a:r>
            <a:endParaRPr/>
          </a:p>
          <a:p>
            <a:pPr marL="0" marR="0" lvl="0" indent="0" algn="l" rtl="0">
              <a:lnSpc>
                <a:spcPct val="100000"/>
              </a:lnSpc>
              <a:spcBef>
                <a:spcPts val="0"/>
              </a:spcBef>
              <a:spcAft>
                <a:spcPts val="0"/>
              </a:spcAft>
              <a:buClr>
                <a:srgbClr val="18579B"/>
              </a:buClr>
              <a:buSzPts val="1200"/>
              <a:buFont typeface="Source Sans Pro"/>
              <a:buNone/>
            </a:pPr>
            <a:endParaRPr sz="12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Problema _________, _________ o __________ </a:t>
            </a:r>
            <a:r>
              <a:rPr lang="es" sz="2800" b="1" i="1" u="none" strike="noStrike" cap="none">
                <a:solidFill>
                  <a:srgbClr val="18579B"/>
                </a:solidFill>
                <a:latin typeface="Calibri"/>
                <a:ea typeface="Calibri"/>
                <a:cs typeface="Calibri"/>
                <a:sym typeface="Calibri"/>
              </a:rPr>
              <a:t>(según la gravedad) </a:t>
            </a:r>
            <a:r>
              <a:rPr lang="es" sz="2800" b="0" i="0" u="none" strike="noStrike" cap="none">
                <a:solidFill>
                  <a:srgbClr val="18579B"/>
                </a:solidFill>
                <a:latin typeface="Calibri"/>
                <a:ea typeface="Calibri"/>
                <a:cs typeface="Calibri"/>
                <a:sym typeface="Calibri"/>
              </a:rPr>
              <a:t>después del final del rally</a:t>
            </a:r>
            <a:endParaRPr sz="2800" b="1" i="1" u="none" strike="noStrike" cap="none">
              <a:solidFill>
                <a:srgbClr val="18579B"/>
              </a:solidFill>
              <a:latin typeface="Calibri"/>
              <a:ea typeface="Calibri"/>
              <a:cs typeface="Calibri"/>
              <a:sym typeface="Calibri"/>
            </a:endParaRPr>
          </a:p>
          <a:p>
            <a:pPr marL="719138" marR="0" lvl="0" indent="-642938" algn="l" rtl="0">
              <a:lnSpc>
                <a:spcPct val="100000"/>
              </a:lnSpc>
              <a:spcBef>
                <a:spcPts val="0"/>
              </a:spcBef>
              <a:spcAft>
                <a:spcPts val="0"/>
              </a:spcAft>
              <a:buClr>
                <a:srgbClr val="18579B"/>
              </a:buClr>
              <a:buSzPts val="1200"/>
              <a:buFont typeface="Arial"/>
              <a:buNone/>
            </a:pPr>
            <a:endParaRPr sz="1200" b="1" i="1"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_____________ para crear problemas, _____________, según sea necesario.</a:t>
            </a:r>
            <a:endParaRPr/>
          </a:p>
        </p:txBody>
      </p:sp>
      <p:sp>
        <p:nvSpPr>
          <p:cNvPr id="1844" name="Google Shape;1844;p24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240</a:t>
            </a:fld>
            <a:endParaRPr/>
          </a:p>
        </p:txBody>
      </p:sp>
    </p:spTree>
    <p:extLst>
      <p:ext uri="{BB962C8B-B14F-4D97-AF65-F5344CB8AC3E}">
        <p14:creationId xmlns:p14="http://schemas.microsoft.com/office/powerpoint/2010/main" val="22917488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241"/>
          <p:cNvSpPr txBox="1"/>
          <p:nvPr/>
        </p:nvSpPr>
        <p:spPr>
          <a:xfrm>
            <a:off x="571499" y="300415"/>
            <a:ext cx="11229975" cy="578619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Clave de respuestas del cuestionario - Comportamiento del jugador y soluciones</a:t>
            </a:r>
            <a:endParaRPr sz="4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Mantenga </a:t>
            </a:r>
            <a:r>
              <a:rPr lang="es" sz="2800" b="0" i="0" u="none" strike="noStrike" cap="none">
                <a:solidFill>
                  <a:srgbClr val="FF0000"/>
                </a:solidFill>
                <a:latin typeface="Calibri"/>
                <a:ea typeface="Calibri"/>
                <a:cs typeface="Calibri"/>
                <a:sym typeface="Calibri"/>
              </a:rPr>
              <a:t>la calma </a:t>
            </a:r>
            <a:r>
              <a:rPr lang="es" sz="2800" b="0" i="0" u="none" strike="noStrike" cap="none">
                <a:solidFill>
                  <a:srgbClr val="18579B"/>
                </a:solidFill>
                <a:latin typeface="Calibri"/>
                <a:ea typeface="Calibri"/>
                <a:cs typeface="Calibri"/>
                <a:sym typeface="Calibri"/>
              </a:rPr>
              <a:t>; mantener una </a:t>
            </a:r>
            <a:r>
              <a:rPr lang="es" sz="2800" b="0" i="0" u="none" strike="noStrike" cap="none">
                <a:solidFill>
                  <a:srgbClr val="FF0000"/>
                </a:solidFill>
                <a:latin typeface="Calibri"/>
                <a:ea typeface="Calibri"/>
                <a:cs typeface="Calibri"/>
                <a:sym typeface="Calibri"/>
              </a:rPr>
              <a:t>mente abierta </a:t>
            </a:r>
            <a:r>
              <a:rPr lang="es" sz="2800" b="0" i="0" u="none" strike="noStrike" cap="none">
                <a:solidFill>
                  <a:srgbClr val="18579B"/>
                </a:solidFill>
                <a:latin typeface="Calibri"/>
                <a:ea typeface="Calibri"/>
                <a:cs typeface="Calibri"/>
                <a:sym typeface="Calibri"/>
              </a:rPr>
              <a:t>y </a:t>
            </a:r>
            <a:r>
              <a:rPr lang="es" sz="2800" b="0" i="0" u="none" strike="noStrike" cap="none">
                <a:solidFill>
                  <a:srgbClr val="FF0000"/>
                </a:solidFill>
                <a:latin typeface="Calibri"/>
                <a:ea typeface="Calibri"/>
                <a:cs typeface="Calibri"/>
                <a:sym typeface="Calibri"/>
              </a:rPr>
              <a:t>un comportamiento benigno</a:t>
            </a:r>
            <a:endParaRPr sz="2800" b="0" i="0" u="none" strike="noStrike" cap="none">
              <a:solidFill>
                <a:srgbClr val="FF0000"/>
              </a:solidFill>
              <a:latin typeface="Calibri"/>
              <a:ea typeface="Calibri"/>
              <a:cs typeface="Calibri"/>
              <a:sym typeface="Calibri"/>
            </a:endParaRPr>
          </a:p>
          <a:p>
            <a:pPr marL="71913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Conozca a los jugadores en la mitad de la cancha, </a:t>
            </a:r>
            <a:r>
              <a:rPr lang="es" sz="2800" b="0" i="0" u="none" strike="noStrike" cap="none">
                <a:solidFill>
                  <a:srgbClr val="FF0000"/>
                </a:solidFill>
                <a:latin typeface="Calibri"/>
                <a:ea typeface="Calibri"/>
                <a:cs typeface="Calibri"/>
                <a:sym typeface="Calibri"/>
              </a:rPr>
              <a:t>lejos de los espectadores </a:t>
            </a:r>
            <a:r>
              <a:rPr lang="es" sz="2800" b="0" i="0" u="none" strike="noStrike" cap="none">
                <a:solidFill>
                  <a:srgbClr val="18579B"/>
                </a:solidFill>
                <a:latin typeface="Calibri"/>
                <a:ea typeface="Calibri"/>
                <a:cs typeface="Calibri"/>
                <a:sym typeface="Calibri"/>
              </a:rPr>
              <a:t>para discutir problemas de comportamiento.</a:t>
            </a:r>
            <a:endParaRPr/>
          </a:p>
          <a:p>
            <a:pPr marL="719138" marR="0" lvl="0" indent="-642938" algn="l" rtl="0">
              <a:lnSpc>
                <a:spcPct val="100000"/>
              </a:lnSpc>
              <a:spcBef>
                <a:spcPts val="0"/>
              </a:spcBef>
              <a:spcAft>
                <a:spcPts val="0"/>
              </a:spcAft>
              <a:buClr>
                <a:srgbClr val="18579B"/>
              </a:buClr>
              <a:buSzPts val="1200"/>
              <a:buFont typeface="Arial"/>
              <a:buNone/>
            </a:pPr>
            <a:endParaRPr sz="1200" b="0" i="0" u="none" strike="noStrike" cap="none">
              <a:solidFill>
                <a:srgbClr val="18579B"/>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Se debe utilizar un sistema progresivo de acciones/sanciones para abordar la conducta inapropiada de los jugadores.</a:t>
            </a:r>
            <a:endParaRPr/>
          </a:p>
          <a:p>
            <a:pPr marL="0" marR="0" lvl="0" indent="0" algn="l" rtl="0">
              <a:lnSpc>
                <a:spcPct val="100000"/>
              </a:lnSpc>
              <a:spcBef>
                <a:spcPts val="0"/>
              </a:spcBef>
              <a:spcAft>
                <a:spcPts val="0"/>
              </a:spcAft>
              <a:buClr>
                <a:srgbClr val="18579B"/>
              </a:buClr>
              <a:buSzPts val="1200"/>
              <a:buFont typeface="Source Sans Pro"/>
              <a:buNone/>
            </a:pPr>
            <a:endParaRPr sz="1200" b="0" i="0" u="none" strike="noStrike" cap="none">
              <a:solidFill>
                <a:srgbClr val="000000"/>
              </a:solidFill>
              <a:latin typeface="Calibri"/>
              <a:ea typeface="Calibri"/>
              <a:cs typeface="Calibri"/>
              <a:sym typeface="Calibri"/>
            </a:endParaRPr>
          </a:p>
          <a:p>
            <a:pPr marL="719138" marR="0" lvl="0" indent="-719138" algn="l" rtl="0">
              <a:lnSpc>
                <a:spcPct val="100000"/>
              </a:lnSpc>
              <a:spcBef>
                <a:spcPts val="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Emitir </a:t>
            </a:r>
            <a:r>
              <a:rPr lang="es" sz="2800" b="0" i="0" u="none" strike="noStrike" cap="none">
                <a:solidFill>
                  <a:srgbClr val="FF0000"/>
                </a:solidFill>
                <a:latin typeface="Calibri"/>
                <a:ea typeface="Calibri"/>
                <a:cs typeface="Calibri"/>
                <a:sym typeface="Calibri"/>
              </a:rPr>
              <a:t>una advertencia verbal, una advertencia técnica o una falta técnica </a:t>
            </a:r>
            <a:r>
              <a:rPr lang="es" sz="2800" b="1" i="1" u="none" strike="noStrike" cap="none">
                <a:solidFill>
                  <a:srgbClr val="18579B"/>
                </a:solidFill>
                <a:latin typeface="Calibri"/>
                <a:ea typeface="Calibri"/>
                <a:cs typeface="Calibri"/>
                <a:sym typeface="Calibri"/>
              </a:rPr>
              <a:t>(basada en la gravedad) </a:t>
            </a:r>
            <a:r>
              <a:rPr lang="es" sz="2800" b="0" i="0" u="none" strike="noStrike" cap="none">
                <a:solidFill>
                  <a:srgbClr val="18579B"/>
                </a:solidFill>
                <a:latin typeface="Calibri"/>
                <a:ea typeface="Calibri"/>
                <a:cs typeface="Calibri"/>
                <a:sym typeface="Calibri"/>
              </a:rPr>
              <a:t>después del final de la jugada</a:t>
            </a:r>
            <a:endParaRPr sz="2800" b="1" i="1" u="none" strike="noStrike" cap="none">
              <a:solidFill>
                <a:srgbClr val="000000"/>
              </a:solidFill>
              <a:latin typeface="Calibri"/>
              <a:ea typeface="Calibri"/>
              <a:cs typeface="Calibri"/>
              <a:sym typeface="Calibri"/>
            </a:endParaRPr>
          </a:p>
          <a:p>
            <a:pPr marL="719138" marR="0" lvl="0" indent="-642938" algn="l" rtl="0">
              <a:lnSpc>
                <a:spcPct val="100000"/>
              </a:lnSpc>
              <a:spcBef>
                <a:spcPts val="0"/>
              </a:spcBef>
              <a:spcAft>
                <a:spcPts val="0"/>
              </a:spcAft>
              <a:buClr>
                <a:srgbClr val="18579B"/>
              </a:buClr>
              <a:buSzPts val="1200"/>
              <a:buFont typeface="Arial"/>
              <a:buNone/>
            </a:pPr>
            <a:endParaRPr sz="1200" b="1" i="1" u="none" strike="noStrike" cap="none">
              <a:solidFill>
                <a:srgbClr val="FF0000"/>
              </a:solidFill>
              <a:latin typeface="Calibri"/>
              <a:ea typeface="Calibri"/>
              <a:cs typeface="Calibri"/>
              <a:sym typeface="Calibri"/>
            </a:endParaRPr>
          </a:p>
          <a:p>
            <a:pPr marL="719138" marR="0" lvl="0" indent="-719138" algn="l" rtl="0">
              <a:lnSpc>
                <a:spcPct val="100000"/>
              </a:lnSpc>
              <a:spcBef>
                <a:spcPts val="0"/>
              </a:spcBef>
              <a:spcAft>
                <a:spcPts val="0"/>
              </a:spcAft>
              <a:buClr>
                <a:srgbClr val="FF0000"/>
              </a:buClr>
              <a:buSzPts val="2800"/>
              <a:buFont typeface="Arial"/>
              <a:buChar char="•"/>
            </a:pPr>
            <a:r>
              <a:rPr lang="es" sz="2800" b="0" i="0" u="none" strike="noStrike" cap="none">
                <a:solidFill>
                  <a:srgbClr val="FF0000"/>
                </a:solidFill>
                <a:latin typeface="Calibri"/>
                <a:ea typeface="Calibri"/>
                <a:cs typeface="Calibri"/>
                <a:sym typeface="Calibri"/>
              </a:rPr>
              <a:t>Si los jugadores continúan </a:t>
            </a:r>
            <a:r>
              <a:rPr lang="es" sz="2800" b="0" i="0" u="none" strike="noStrike" cap="none">
                <a:solidFill>
                  <a:srgbClr val="18579B"/>
                </a:solidFill>
                <a:latin typeface="Calibri"/>
                <a:ea typeface="Calibri"/>
                <a:cs typeface="Calibri"/>
                <a:sym typeface="Calibri"/>
              </a:rPr>
              <a:t>creando problemas, </a:t>
            </a:r>
            <a:r>
              <a:rPr lang="es" sz="2800" b="0" i="0" u="none" strike="noStrike" cap="none">
                <a:solidFill>
                  <a:srgbClr val="FF0000"/>
                </a:solidFill>
                <a:latin typeface="Calibri"/>
                <a:ea typeface="Calibri"/>
                <a:cs typeface="Calibri"/>
                <a:sym typeface="Calibri"/>
              </a:rPr>
              <a:t>intensifique la disciplina, </a:t>
            </a:r>
            <a:r>
              <a:rPr lang="es" sz="2800" b="0" i="0" u="none" strike="noStrike" cap="none">
                <a:solidFill>
                  <a:srgbClr val="18579B"/>
                </a:solidFill>
                <a:latin typeface="Calibri"/>
                <a:ea typeface="Calibri"/>
                <a:cs typeface="Calibri"/>
                <a:sym typeface="Calibri"/>
              </a:rPr>
              <a:t>según sea necesario.</a:t>
            </a:r>
            <a:endParaRPr/>
          </a:p>
        </p:txBody>
      </p:sp>
      <p:sp>
        <p:nvSpPr>
          <p:cNvPr id="1850" name="Google Shape;1850;p24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241</a:t>
            </a:fld>
            <a:endParaRPr/>
          </a:p>
        </p:txBody>
      </p:sp>
    </p:spTree>
    <p:extLst>
      <p:ext uri="{BB962C8B-B14F-4D97-AF65-F5344CB8AC3E}">
        <p14:creationId xmlns:p14="http://schemas.microsoft.com/office/powerpoint/2010/main" val="9740591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2"/>
          <p:cNvSpPr txBox="1"/>
          <p:nvPr/>
        </p:nvSpPr>
        <p:spPr>
          <a:xfrm>
            <a:off x="531223" y="297886"/>
            <a:ext cx="11025051" cy="384720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s" sz="4400" b="1" i="1" u="none" strike="noStrike" cap="none">
                <a:solidFill>
                  <a:srgbClr val="18579B"/>
                </a:solidFill>
                <a:latin typeface="Source Sans Pro"/>
                <a:ea typeface="Source Sans Pro"/>
                <a:cs typeface="Source Sans Pro"/>
                <a:sym typeface="Source Sans Pro"/>
              </a:rPr>
              <a:t>Distracciones</a:t>
            </a:r>
            <a:r>
              <a:rPr lang="es" sz="4400" b="1" i="0" u="none" strike="noStrike" cap="none">
                <a:solidFill>
                  <a:srgbClr val="18579B"/>
                </a:solidFill>
                <a:latin typeface="Source Sans Pro"/>
                <a:ea typeface="Source Sans Pro"/>
                <a:cs typeface="Source Sans Pro"/>
                <a:sym typeface="Source Sans Pro"/>
              </a:rPr>
              <a:t> </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Declarar </a:t>
            </a:r>
            <a:r>
              <a:rPr lang="es" sz="3600" b="0" i="0" u="none" strike="noStrike" cap="none">
                <a:solidFill>
                  <a:srgbClr val="FF0000"/>
                </a:solidFill>
                <a:latin typeface="Calibri"/>
                <a:ea typeface="Calibri"/>
                <a:cs typeface="Calibri"/>
                <a:sym typeface="Calibri"/>
              </a:rPr>
              <a:t>falta </a:t>
            </a:r>
            <a:r>
              <a:rPr lang="es" sz="3600" b="0" i="0" u="none" strike="noStrike" cap="none">
                <a:solidFill>
                  <a:srgbClr val="18579B"/>
                </a:solidFill>
                <a:latin typeface="Calibri"/>
                <a:ea typeface="Calibri"/>
                <a:cs typeface="Calibri"/>
                <a:sym typeface="Calibri"/>
              </a:rPr>
              <a:t>si</a:t>
            </a:r>
            <a:r>
              <a:rPr lang="es" sz="3600" b="0" i="1" u="none" strike="noStrike" cap="none">
                <a:solidFill>
                  <a:srgbClr val="18579B"/>
                </a:solidFill>
                <a:latin typeface="Calibri"/>
                <a:ea typeface="Calibri"/>
                <a:cs typeface="Calibri"/>
                <a:sym typeface="Calibri"/>
              </a:rPr>
              <a:t> </a:t>
            </a:r>
            <a:r>
              <a:rPr lang="es" sz="3600" b="0" i="0" u="none" strike="noStrike" cap="none">
                <a:solidFill>
                  <a:srgbClr val="18579B"/>
                </a:solidFill>
                <a:latin typeface="Calibri"/>
                <a:ea typeface="Calibri"/>
                <a:cs typeface="Calibri"/>
                <a:sym typeface="Calibri"/>
              </a:rPr>
              <a:t>un jugador crea una </a:t>
            </a:r>
            <a:r>
              <a:rPr lang="es" sz="3600" b="1" i="0" u="none" strike="noStrike" cap="none">
                <a:solidFill>
                  <a:srgbClr val="18579B"/>
                </a:solidFill>
                <a:latin typeface="Calibri"/>
                <a:ea typeface="Calibri"/>
                <a:cs typeface="Calibri"/>
                <a:sym typeface="Calibri"/>
              </a:rPr>
              <a:t>distracción</a:t>
            </a:r>
            <a:endParaRPr/>
          </a:p>
          <a:p>
            <a:pPr marL="719138" marR="0" lvl="0" indent="0" algn="l" rtl="0">
              <a:lnSpc>
                <a:spcPct val="100000"/>
              </a:lnSpc>
              <a:spcBef>
                <a:spcPts val="0"/>
              </a:spcBef>
              <a:spcAft>
                <a:spcPts val="0"/>
              </a:spcAft>
              <a:buClr>
                <a:srgbClr val="FF0000"/>
              </a:buClr>
              <a:buSzPts val="2000"/>
              <a:buFont typeface="Calibri"/>
              <a:buNone/>
            </a:pPr>
            <a:r>
              <a:rPr lang="es" sz="2000" b="0" i="1" u="none" strike="noStrike" cap="none">
                <a:solidFill>
                  <a:srgbClr val="FF0000"/>
                </a:solidFill>
                <a:latin typeface="Calibri"/>
                <a:ea typeface="Calibri"/>
                <a:cs typeface="Calibri"/>
                <a:sym typeface="Calibri"/>
              </a:rPr>
              <a:t>   </a:t>
            </a:r>
            <a:r>
              <a:rPr lang="es" sz="2800" b="0" i="1" u="none" strike="noStrike" cap="none">
                <a:solidFill>
                  <a:srgbClr val="FF0000"/>
                </a:solidFill>
                <a:latin typeface="Calibri"/>
                <a:ea typeface="Calibri"/>
                <a:cs typeface="Calibri"/>
                <a:sym typeface="Calibri"/>
              </a:rPr>
              <a:t>(por ejemplo, agitar la paleta o los brazos, hacer ruidos fuertes o gritar, etc.)</a:t>
            </a:r>
            <a:endParaRPr/>
          </a:p>
          <a:p>
            <a:pPr marL="184150" marR="0" lvl="0" indent="0" algn="l" rtl="0">
              <a:lnSpc>
                <a:spcPct val="100000"/>
              </a:lnSpc>
              <a:spcBef>
                <a:spcPts val="0"/>
              </a:spcBef>
              <a:spcAft>
                <a:spcPts val="0"/>
              </a:spcAft>
              <a:buClr>
                <a:srgbClr val="18579B"/>
              </a:buClr>
              <a:buSzPts val="2000"/>
              <a:buFont typeface="Calibri"/>
              <a:buNone/>
            </a:pPr>
            <a:r>
              <a:rPr lang="es" sz="2000" b="0" i="0" u="none" strike="noStrike" cap="none">
                <a:solidFill>
                  <a:srgbClr val="18579B"/>
                </a:solidFill>
                <a:latin typeface="Calibri"/>
                <a:ea typeface="Calibri"/>
                <a:cs typeface="Calibri"/>
                <a:sym typeface="Calibri"/>
              </a:rPr>
              <a:t>             </a:t>
            </a:r>
            <a:r>
              <a:rPr lang="es" sz="3600" b="0" i="0" u="none" strike="noStrike" cap="none">
                <a:solidFill>
                  <a:srgbClr val="18579B"/>
                </a:solidFill>
                <a:latin typeface="Calibri"/>
                <a:ea typeface="Calibri"/>
                <a:cs typeface="Calibri"/>
                <a:sym typeface="Calibri"/>
              </a:rPr>
              <a:t>cuando un </a:t>
            </a:r>
            <a:r>
              <a:rPr lang="es" sz="3600" b="1" i="0" u="none" strike="noStrike" cap="none">
                <a:solidFill>
                  <a:srgbClr val="FF0000"/>
                </a:solidFill>
                <a:latin typeface="Calibri"/>
                <a:ea typeface="Calibri"/>
                <a:cs typeface="Calibri"/>
                <a:sym typeface="Calibri"/>
              </a:rPr>
              <a:t>oponente</a:t>
            </a:r>
            <a:r>
              <a:rPr lang="es" sz="3600" b="0" i="0" u="none" strike="noStrike" cap="none">
                <a:solidFill>
                  <a:srgbClr val="FF0000"/>
                </a:solidFill>
                <a:latin typeface="Calibri"/>
                <a:ea typeface="Calibri"/>
                <a:cs typeface="Calibri"/>
                <a:sym typeface="Calibri"/>
              </a:rPr>
              <a:t> </a:t>
            </a:r>
            <a:r>
              <a:rPr lang="es" sz="3600" b="0" i="0" u="none" strike="noStrike" cap="none">
                <a:solidFill>
                  <a:srgbClr val="18579B"/>
                </a:solidFill>
                <a:latin typeface="Calibri"/>
                <a:ea typeface="Calibri"/>
                <a:cs typeface="Calibri"/>
                <a:sym typeface="Calibri"/>
              </a:rPr>
              <a:t>es</a:t>
            </a:r>
            <a:r>
              <a:rPr lang="es" sz="3600" b="0" i="0" u="none" strike="noStrike" cap="none">
                <a:solidFill>
                  <a:srgbClr val="FF0000"/>
                </a:solidFill>
                <a:latin typeface="Calibri"/>
                <a:ea typeface="Calibri"/>
                <a:cs typeface="Calibri"/>
                <a:sym typeface="Calibri"/>
              </a:rPr>
              <a:t> </a:t>
            </a:r>
            <a:r>
              <a:rPr lang="es" sz="3600" b="1" i="0" u="none" strike="noStrike" cap="none">
                <a:solidFill>
                  <a:srgbClr val="FF0000"/>
                </a:solidFill>
                <a:latin typeface="Calibri"/>
                <a:ea typeface="Calibri"/>
                <a:cs typeface="Calibri"/>
                <a:sym typeface="Calibri"/>
              </a:rPr>
              <a:t>a punto de golpear la pelota</a:t>
            </a:r>
            <a:endParaRPr/>
          </a:p>
        </p:txBody>
      </p:sp>
      <p:sp>
        <p:nvSpPr>
          <p:cNvPr id="1856" name="Google Shape;1856;p24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242</a:t>
            </a:fld>
            <a:endParaRPr/>
          </a:p>
        </p:txBody>
      </p:sp>
    </p:spTree>
    <p:extLst>
      <p:ext uri="{BB962C8B-B14F-4D97-AF65-F5344CB8AC3E}">
        <p14:creationId xmlns:p14="http://schemas.microsoft.com/office/powerpoint/2010/main" val="39337476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243"/>
          <p:cNvSpPr txBox="1"/>
          <p:nvPr/>
        </p:nvSpPr>
        <p:spPr>
          <a:xfrm>
            <a:off x="269966" y="297886"/>
            <a:ext cx="11581375" cy="6309420"/>
          </a:xfrm>
          <a:prstGeom prst="rect">
            <a:avLst/>
          </a:prstGeom>
          <a:noFill/>
          <a:ln>
            <a:noFill/>
          </a:ln>
        </p:spPr>
        <p:txBody>
          <a:bodyPr spcFirstLastPara="1" wrap="square" lIns="45700" tIns="45700" rIns="45700" bIns="45700" anchor="t" anchorCtr="0">
            <a:spAutoFit/>
          </a:bodyPr>
          <a:lstStyle/>
          <a:p>
            <a:pPr marL="719138" marR="0" lvl="0" indent="-534988"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Jugadores con discapacidad auditiva</a:t>
            </a:r>
            <a:endParaRPr sz="4400" b="1" i="0" u="none" strike="noStrike" cap="none">
              <a:solidFill>
                <a:srgbClr val="000000"/>
              </a:solidFill>
              <a:latin typeface="Calibri"/>
              <a:ea typeface="Calibri"/>
              <a:cs typeface="Calibri"/>
              <a:sym typeface="Calibri"/>
            </a:endParaRPr>
          </a:p>
          <a:p>
            <a:pPr marL="719138" marR="0" lvl="0" indent="-534988" algn="ctr" rtl="0">
              <a:lnSpc>
                <a:spcPct val="100000"/>
              </a:lnSpc>
              <a:spcBef>
                <a:spcPts val="0"/>
              </a:spcBef>
              <a:spcAft>
                <a:spcPts val="0"/>
              </a:spcAft>
              <a:buClr>
                <a:srgbClr val="18579B"/>
              </a:buClr>
              <a:buSzPts val="2000"/>
              <a:buFont typeface="Source Sans Pro"/>
              <a:buNone/>
            </a:pPr>
            <a:endParaRPr sz="2000" b="1"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1600"/>
              <a:buFont typeface="Source Sans Pro"/>
              <a:buNone/>
            </a:pPr>
            <a:endParaRPr sz="16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Adapte </a:t>
            </a:r>
            <a:r>
              <a:rPr lang="es" sz="3200" b="0" i="0" u="none" strike="noStrike" cap="none">
                <a:solidFill>
                  <a:srgbClr val="18579B"/>
                </a:solidFill>
                <a:latin typeface="Calibri"/>
                <a:ea typeface="Calibri"/>
                <a:cs typeface="Calibri"/>
                <a:sym typeface="Calibri"/>
              </a:rPr>
              <a:t>las solicitudes para anunciar </a:t>
            </a:r>
            <a:r>
              <a:rPr lang="es" sz="3200" b="0" i="0" u="none" strike="noStrike" cap="none">
                <a:solidFill>
                  <a:srgbClr val="FF0000"/>
                </a:solidFill>
                <a:latin typeface="Calibri"/>
                <a:ea typeface="Calibri"/>
                <a:cs typeface="Calibri"/>
                <a:sym typeface="Calibri"/>
              </a:rPr>
              <a:t>la partitura en voz más alta</a:t>
            </a:r>
            <a:endParaRPr sz="3200" b="0" i="0" u="none" strike="noStrike" cap="none">
              <a:solidFill>
                <a:srgbClr val="FF000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Sea sensible y </a:t>
            </a:r>
            <a:r>
              <a:rPr lang="es" sz="3200" b="0" i="0" u="none" strike="noStrike" cap="none">
                <a:solidFill>
                  <a:srgbClr val="FF0000"/>
                </a:solidFill>
                <a:latin typeface="Calibri"/>
                <a:ea typeface="Calibri"/>
                <a:cs typeface="Calibri"/>
                <a:sym typeface="Calibri"/>
              </a:rPr>
              <a:t>tolerante con un jugador que le pida repetir </a:t>
            </a:r>
            <a:r>
              <a:rPr lang="es" sz="3200" b="0" i="0" u="none" strike="noStrike" cap="none">
                <a:solidFill>
                  <a:srgbClr val="18579B"/>
                </a:solidFill>
                <a:latin typeface="Calibri"/>
                <a:ea typeface="Calibri"/>
                <a:cs typeface="Calibri"/>
                <a:sym typeface="Calibri"/>
              </a:rPr>
              <a:t>la puntuación</a:t>
            </a:r>
            <a:endParaRPr sz="3200" b="0" i="0" u="none" strike="noStrike" cap="none">
              <a:solidFill>
                <a:srgbClr val="18579B"/>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Mirar hacia el jugador discapacitado </a:t>
            </a:r>
            <a:r>
              <a:rPr lang="es" sz="3200" b="0" i="0" u="none" strike="noStrike" cap="none">
                <a:solidFill>
                  <a:srgbClr val="18579B"/>
                </a:solidFill>
                <a:latin typeface="Calibri"/>
                <a:ea typeface="Calibri"/>
                <a:cs typeface="Calibri"/>
                <a:sym typeface="Calibri"/>
              </a:rPr>
              <a:t>al anunciar la puntuación.</a:t>
            </a:r>
            <a:endParaRPr sz="3200" b="0" i="0" u="none" strike="noStrike" cap="none">
              <a:solidFill>
                <a:srgbClr val="00000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Enuncia más </a:t>
            </a:r>
            <a:r>
              <a:rPr lang="es" sz="3200" b="0" i="0" u="none" strike="noStrike" cap="none">
                <a:solidFill>
                  <a:srgbClr val="FF0000"/>
                </a:solidFill>
                <a:latin typeface="Calibri"/>
                <a:ea typeface="Calibri"/>
                <a:cs typeface="Calibri"/>
                <a:sym typeface="Calibri"/>
              </a:rPr>
              <a:t>claramente</a:t>
            </a:r>
            <a:endParaRPr sz="3200" b="0" i="0" u="none" strike="noStrike" cap="none">
              <a:solidFill>
                <a:srgbClr val="FF000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a:solidFill>
                <a:srgbClr val="FF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Se </a:t>
            </a:r>
            <a:r>
              <a:rPr lang="es" sz="3200" b="1" i="1" u="none" strike="noStrike" cap="none">
                <a:solidFill>
                  <a:srgbClr val="FF0000"/>
                </a:solidFill>
                <a:latin typeface="Calibri"/>
                <a:ea typeface="Calibri"/>
                <a:cs typeface="Calibri"/>
                <a:sym typeface="Calibri"/>
              </a:rPr>
              <a:t>recomienda </a:t>
            </a:r>
            <a:r>
              <a:rPr lang="es" sz="3200" b="0" i="0" u="none" strike="noStrike" cap="none">
                <a:solidFill>
                  <a:srgbClr val="18579B"/>
                </a:solidFill>
                <a:latin typeface="Calibri"/>
                <a:ea typeface="Calibri"/>
                <a:cs typeface="Calibri"/>
                <a:sym typeface="Calibri"/>
              </a:rPr>
              <a:t>el uso de un </a:t>
            </a:r>
            <a:r>
              <a:rPr lang="es" sz="3200" b="0" i="0" u="none" strike="noStrike" cap="none">
                <a:solidFill>
                  <a:srgbClr val="FF0000"/>
                </a:solidFill>
                <a:latin typeface="Calibri"/>
                <a:ea typeface="Calibri"/>
                <a:cs typeface="Calibri"/>
                <a:sym typeface="Calibri"/>
              </a:rPr>
              <a:t>brazo caído </a:t>
            </a:r>
            <a:r>
              <a:rPr lang="es" sz="3200" b="0" i="0" u="none" strike="noStrike" cap="none">
                <a:solidFill>
                  <a:srgbClr val="18579B"/>
                </a:solidFill>
                <a:latin typeface="Calibri"/>
                <a:ea typeface="Calibri"/>
                <a:cs typeface="Calibri"/>
                <a:sym typeface="Calibri"/>
              </a:rPr>
              <a:t>para señalar la </a:t>
            </a:r>
            <a:r>
              <a:rPr lang="es" sz="3200" b="0" i="0" u="none" strike="noStrike" cap="none">
                <a:solidFill>
                  <a:srgbClr val="FF0000"/>
                </a:solidFill>
                <a:latin typeface="Calibri"/>
                <a:ea typeface="Calibri"/>
                <a:cs typeface="Calibri"/>
                <a:sym typeface="Calibri"/>
              </a:rPr>
              <a:t>llamada de la partitura</a:t>
            </a:r>
            <a:endParaRPr sz="3200" b="0" i="0" u="none" strike="noStrike" cap="none">
              <a:solidFill>
                <a:srgbClr val="FF0000"/>
              </a:solidFill>
              <a:latin typeface="Calibri"/>
              <a:ea typeface="Calibri"/>
              <a:cs typeface="Calibri"/>
              <a:sym typeface="Calibri"/>
            </a:endParaRPr>
          </a:p>
          <a:p>
            <a:pPr marL="719138" marR="0" lvl="0" indent="-407988"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Considere </a:t>
            </a:r>
            <a:r>
              <a:rPr lang="es" sz="3200" b="0" i="0" u="none" strike="noStrike" cap="none">
                <a:solidFill>
                  <a:srgbClr val="FF0000"/>
                </a:solidFill>
                <a:latin typeface="Calibri"/>
                <a:ea typeface="Calibri"/>
                <a:cs typeface="Calibri"/>
                <a:sym typeface="Calibri"/>
              </a:rPr>
              <a:t>usar los dedos extendidos </a:t>
            </a:r>
            <a:r>
              <a:rPr lang="es" sz="3200" b="0" i="0" u="none" strike="noStrike" cap="none">
                <a:solidFill>
                  <a:srgbClr val="18579B"/>
                </a:solidFill>
                <a:latin typeface="Calibri"/>
                <a:ea typeface="Calibri"/>
                <a:cs typeface="Calibri"/>
                <a:sym typeface="Calibri"/>
              </a:rPr>
              <a:t>para anotar, si es necesario</a:t>
            </a:r>
            <a:endParaRPr/>
          </a:p>
        </p:txBody>
      </p:sp>
      <p:sp>
        <p:nvSpPr>
          <p:cNvPr id="1862" name="Google Shape;1862;p24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243</a:t>
            </a:fld>
            <a:endParaRPr/>
          </a:p>
        </p:txBody>
      </p:sp>
    </p:spTree>
    <p:extLst>
      <p:ext uri="{BB962C8B-B14F-4D97-AF65-F5344CB8AC3E}">
        <p14:creationId xmlns:p14="http://schemas.microsoft.com/office/powerpoint/2010/main" val="6285336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244"/>
          <p:cNvSpPr txBox="1"/>
          <p:nvPr/>
        </p:nvSpPr>
        <p:spPr>
          <a:xfrm>
            <a:off x="543208" y="0"/>
            <a:ext cx="11389259" cy="63709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Mantenga ambas partes igualmente informadas</a:t>
            </a:r>
            <a:endParaRPr/>
          </a:p>
          <a:p>
            <a:pPr marL="0" marR="0" lvl="0" indent="0" algn="ctr" rtl="0">
              <a:lnSpc>
                <a:spcPct val="100000"/>
              </a:lnSpc>
              <a:spcBef>
                <a:spcPts val="0"/>
              </a:spcBef>
              <a:spcAft>
                <a:spcPts val="0"/>
              </a:spcAft>
              <a:buClr>
                <a:srgbClr val="FF0000"/>
              </a:buClr>
              <a:buSzPts val="2400"/>
              <a:buFont typeface="Calibri"/>
              <a:buNone/>
            </a:pPr>
            <a:r>
              <a:rPr lang="es" sz="2400" b="0" i="1" u="none" strike="noStrike" cap="none">
                <a:solidFill>
                  <a:srgbClr val="FF0000"/>
                </a:solidFill>
                <a:latin typeface="Calibri"/>
                <a:ea typeface="Calibri"/>
                <a:cs typeface="Calibri"/>
                <a:sym typeface="Calibri"/>
              </a:rPr>
              <a:t>(Transparencia)</a:t>
            </a:r>
            <a:endParaRPr sz="2400" b="0" i="0" u="none" strike="noStrike" cap="none">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804863" marR="0" lvl="0" indent="-620713"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Conferencia </a:t>
            </a:r>
            <a:r>
              <a:rPr lang="es" sz="3200" b="0" i="0" u="none" strike="noStrike" cap="none">
                <a:solidFill>
                  <a:srgbClr val="18579B"/>
                </a:solidFill>
                <a:latin typeface="Calibri"/>
                <a:ea typeface="Calibri"/>
                <a:cs typeface="Calibri"/>
                <a:sym typeface="Calibri"/>
              </a:rPr>
              <a:t>en la pista central con </a:t>
            </a:r>
            <a:r>
              <a:rPr lang="es" sz="3200" b="0" i="0" u="none" strike="noStrike" cap="none">
                <a:solidFill>
                  <a:srgbClr val="FF0000"/>
                </a:solidFill>
                <a:latin typeface="Calibri"/>
                <a:ea typeface="Calibri"/>
                <a:cs typeface="Calibri"/>
                <a:sym typeface="Calibri"/>
              </a:rPr>
              <a:t>todos los jugadores</a:t>
            </a:r>
            <a:endParaRPr sz="3200" b="0" i="0" u="none" strike="noStrike" cap="none">
              <a:solidFill>
                <a:srgbClr val="FF0000"/>
              </a:solidFill>
              <a:latin typeface="Calibri"/>
              <a:ea typeface="Calibri"/>
              <a:cs typeface="Calibri"/>
              <a:sym typeface="Calibri"/>
            </a:endParaRPr>
          </a:p>
          <a:p>
            <a:pPr marL="804863" marR="0" lvl="0" indent="-493713"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804863" marR="0" lvl="0" indent="-620713"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Incluya a todos los jugadores: </a:t>
            </a:r>
            <a:r>
              <a:rPr lang="es" sz="3200" b="0" i="0" u="none" strike="noStrike" cap="none">
                <a:solidFill>
                  <a:srgbClr val="FF0000"/>
                </a:solidFill>
                <a:latin typeface="Calibri"/>
                <a:ea typeface="Calibri"/>
                <a:cs typeface="Calibri"/>
                <a:sym typeface="Calibri"/>
              </a:rPr>
              <a:t>evite la percepción de que un equipo obtiene ventaja o favoritismo </a:t>
            </a:r>
            <a:r>
              <a:rPr lang="es" sz="3200" b="0" i="0" u="none" strike="noStrike" cap="none">
                <a:solidFill>
                  <a:srgbClr val="18579B"/>
                </a:solidFill>
                <a:latin typeface="Calibri"/>
                <a:ea typeface="Calibri"/>
                <a:cs typeface="Calibri"/>
                <a:sym typeface="Calibri"/>
              </a:rPr>
              <a:t>: todos escuchan lo mismo al mismo tiempo.</a:t>
            </a:r>
            <a:endParaRPr sz="3200" b="0" i="0" u="none" strike="noStrike" cap="none">
              <a:solidFill>
                <a:srgbClr val="FF0000"/>
              </a:solidFill>
              <a:latin typeface="Calibri"/>
              <a:ea typeface="Calibri"/>
              <a:cs typeface="Calibri"/>
              <a:sym typeface="Calibri"/>
            </a:endParaRPr>
          </a:p>
          <a:p>
            <a:pPr marL="719138" marR="0" lvl="0" indent="-592138"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804863" marR="0" lvl="0" indent="-620713"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Si la discusión se vuelve </a:t>
            </a:r>
            <a:r>
              <a:rPr lang="es" sz="3200" b="0" i="0" u="none" strike="noStrike" cap="none">
                <a:solidFill>
                  <a:srgbClr val="FF0000"/>
                </a:solidFill>
                <a:latin typeface="Calibri"/>
                <a:ea typeface="Calibri"/>
                <a:cs typeface="Calibri"/>
                <a:sym typeface="Calibri"/>
              </a:rPr>
              <a:t>intensa, </a:t>
            </a:r>
            <a:r>
              <a:rPr lang="es" sz="3200" b="0" i="0" u="none" strike="noStrike" cap="none">
                <a:solidFill>
                  <a:srgbClr val="18579B"/>
                </a:solidFill>
                <a:latin typeface="Calibri"/>
                <a:ea typeface="Calibri"/>
                <a:cs typeface="Calibri"/>
                <a:sym typeface="Calibri"/>
              </a:rPr>
              <a:t>difúndela:</a:t>
            </a:r>
            <a:endParaRPr/>
          </a:p>
          <a:p>
            <a:pPr marL="1439863" marR="0" lvl="1" indent="-635000" algn="l" rtl="0">
              <a:lnSpc>
                <a:spcPct val="100000"/>
              </a:lnSpc>
              <a:spcBef>
                <a:spcPts val="0"/>
              </a:spcBef>
              <a:spcAft>
                <a:spcPts val="0"/>
              </a:spcAft>
              <a:buClr>
                <a:srgbClr val="FF0000"/>
              </a:buClr>
              <a:buSzPts val="2400"/>
              <a:buFont typeface="Courier New"/>
              <a:buChar char="o"/>
            </a:pPr>
            <a:r>
              <a:rPr lang="es" sz="2400" b="0" i="0" u="none" strike="noStrike" cap="none">
                <a:solidFill>
                  <a:srgbClr val="FF0000"/>
                </a:solidFill>
                <a:latin typeface="Calibri"/>
                <a:ea typeface="Calibri"/>
                <a:cs typeface="Calibri"/>
                <a:sym typeface="Calibri"/>
              </a:rPr>
              <a:t>córtalo</a:t>
            </a:r>
            <a:endParaRPr/>
          </a:p>
          <a:p>
            <a:pPr marL="1439863" marR="0" lvl="1" indent="-635000" algn="l" rtl="0">
              <a:lnSpc>
                <a:spcPct val="100000"/>
              </a:lnSpc>
              <a:spcBef>
                <a:spcPts val="0"/>
              </a:spcBef>
              <a:spcAft>
                <a:spcPts val="0"/>
              </a:spcAft>
              <a:buClr>
                <a:srgbClr val="FF0000"/>
              </a:buClr>
              <a:buSzPts val="2400"/>
              <a:buFont typeface="Courier New"/>
              <a:buChar char="o"/>
            </a:pPr>
            <a:r>
              <a:rPr lang="es" sz="2400" b="0" i="0" u="none" strike="noStrike" cap="none">
                <a:solidFill>
                  <a:srgbClr val="FF0000"/>
                </a:solidFill>
                <a:latin typeface="Calibri"/>
                <a:ea typeface="Calibri"/>
                <a:cs typeface="Calibri"/>
                <a:sym typeface="Calibri"/>
              </a:rPr>
              <a:t>Envíe a todas las partes a las esquinas neutrales</a:t>
            </a:r>
            <a:endParaRPr/>
          </a:p>
          <a:p>
            <a:pPr marL="1439863" marR="0" lvl="1" indent="-635000" algn="l" rtl="0">
              <a:lnSpc>
                <a:spcPct val="100000"/>
              </a:lnSpc>
              <a:spcBef>
                <a:spcPts val="0"/>
              </a:spcBef>
              <a:spcAft>
                <a:spcPts val="0"/>
              </a:spcAft>
              <a:buClr>
                <a:srgbClr val="FF0000"/>
              </a:buClr>
              <a:buSzPts val="2400"/>
              <a:buFont typeface="Courier New"/>
              <a:buChar char="o"/>
            </a:pPr>
            <a:r>
              <a:rPr lang="es" sz="2400" b="0" i="0" u="none" strike="noStrike" cap="none">
                <a:solidFill>
                  <a:srgbClr val="FF0000"/>
                </a:solidFill>
                <a:latin typeface="Calibri"/>
                <a:ea typeface="Calibri"/>
                <a:cs typeface="Calibri"/>
                <a:sym typeface="Calibri"/>
              </a:rPr>
              <a:t>Llamar </a:t>
            </a:r>
            <a:r>
              <a:rPr lang="es" sz="2400" b="0" i="1" u="none" strike="noStrike" cap="none">
                <a:solidFill>
                  <a:srgbClr val="FF0000"/>
                </a:solidFill>
                <a:latin typeface="Calibri"/>
                <a:ea typeface="Calibri"/>
                <a:cs typeface="Calibri"/>
                <a:sym typeface="Calibri"/>
              </a:rPr>
              <a:t>al tiempo de entrada </a:t>
            </a:r>
            <a:r>
              <a:rPr lang="es" sz="2400" b="0" i="0" u="none" strike="noStrike" cap="none">
                <a:solidFill>
                  <a:srgbClr val="FF0000"/>
                </a:solidFill>
                <a:latin typeface="Calibri"/>
                <a:ea typeface="Calibri"/>
                <a:cs typeface="Calibri"/>
                <a:sym typeface="Calibri"/>
              </a:rPr>
              <a:t>y anunciar la puntuación</a:t>
            </a:r>
            <a:endParaRPr sz="2400" b="0" i="0" u="none" strike="noStrike" cap="none">
              <a:solidFill>
                <a:srgbClr val="FF0000"/>
              </a:solidFill>
              <a:latin typeface="Calibri"/>
              <a:ea typeface="Calibri"/>
              <a:cs typeface="Calibri"/>
              <a:sym typeface="Calibri"/>
            </a:endParaRPr>
          </a:p>
          <a:p>
            <a:pPr marL="804863" marR="0" lvl="1" indent="0" algn="l" rtl="0">
              <a:lnSpc>
                <a:spcPct val="100000"/>
              </a:lnSpc>
              <a:spcBef>
                <a:spcPts val="0"/>
              </a:spcBef>
              <a:spcAft>
                <a:spcPts val="0"/>
              </a:spcAft>
              <a:buClr>
                <a:srgbClr val="18579B"/>
              </a:buClr>
              <a:buSzPts val="2400"/>
              <a:buFont typeface="Source Sans Pro"/>
              <a:buNone/>
            </a:pPr>
            <a:endParaRPr sz="2400" b="0" i="0" u="none" strike="noStrike" cap="none">
              <a:solidFill>
                <a:srgbClr val="FF0000"/>
              </a:solidFill>
              <a:latin typeface="Calibri"/>
              <a:ea typeface="Calibri"/>
              <a:cs typeface="Calibri"/>
              <a:sym typeface="Calibri"/>
            </a:endParaRPr>
          </a:p>
          <a:p>
            <a:pPr marL="804863" marR="0" lvl="1" indent="0" algn="ctr" rtl="0">
              <a:lnSpc>
                <a:spcPct val="100000"/>
              </a:lnSpc>
              <a:spcBef>
                <a:spcPts val="0"/>
              </a:spcBef>
              <a:spcAft>
                <a:spcPts val="0"/>
              </a:spcAft>
              <a:buClr>
                <a:srgbClr val="18579B"/>
              </a:buClr>
              <a:buSzPts val="2400"/>
              <a:buFont typeface="Calibri"/>
              <a:buNone/>
            </a:pPr>
            <a:r>
              <a:rPr lang="es" sz="2400" b="1" i="1" u="none" strike="noStrike" cap="none">
                <a:solidFill>
                  <a:srgbClr val="18579B"/>
                </a:solidFill>
                <a:latin typeface="Calibri"/>
                <a:ea typeface="Calibri"/>
                <a:cs typeface="Calibri"/>
                <a:sym typeface="Calibri"/>
              </a:rPr>
              <a:t>(vea el video “Importancia de mantener una hoja de puntaje precisa”)</a:t>
            </a:r>
            <a:endParaRPr/>
          </a:p>
        </p:txBody>
      </p:sp>
      <p:sp>
        <p:nvSpPr>
          <p:cNvPr id="1868" name="Google Shape;1868;p24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244</a:t>
            </a:fld>
            <a:endParaRPr/>
          </a:p>
        </p:txBody>
      </p:sp>
    </p:spTree>
    <p:extLst>
      <p:ext uri="{BB962C8B-B14F-4D97-AF65-F5344CB8AC3E}">
        <p14:creationId xmlns:p14="http://schemas.microsoft.com/office/powerpoint/2010/main" val="56173745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pic>
        <p:nvPicPr>
          <p:cNvPr id="1873" name="Google Shape;1873;p245" title="Foot Solutions Grand Slam - PPA"/>
          <p:cNvPicPr preferRelativeResize="0"/>
          <p:nvPr/>
        </p:nvPicPr>
        <p:blipFill rotWithShape="1">
          <a:blip r:embed="rId3">
            <a:alphaModFix/>
          </a:blip>
          <a:srcRect/>
          <a:stretch/>
        </p:blipFill>
        <p:spPr>
          <a:xfrm>
            <a:off x="2509520" y="980440"/>
            <a:ext cx="7757836" cy="4365425"/>
          </a:xfrm>
          <a:prstGeom prst="rect">
            <a:avLst/>
          </a:prstGeom>
          <a:noFill/>
          <a:ln>
            <a:noFill/>
          </a:ln>
        </p:spPr>
      </p:pic>
      <p:sp>
        <p:nvSpPr>
          <p:cNvPr id="1874" name="Google Shape;1874;p24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245</a:t>
            </a:fld>
            <a:endParaRPr/>
          </a:p>
        </p:txBody>
      </p:sp>
      <p:sp>
        <p:nvSpPr>
          <p:cNvPr id="1875" name="Google Shape;1875;p245"/>
          <p:cNvSpPr txBox="1"/>
          <p:nvPr/>
        </p:nvSpPr>
        <p:spPr>
          <a:xfrm>
            <a:off x="-87087" y="-87769"/>
            <a:ext cx="12252959"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Importancia de mantener una hoja de puntuación precisa</a:t>
            </a:r>
            <a:endParaRPr/>
          </a:p>
          <a:p>
            <a:pPr marL="0" marR="0" lvl="0" indent="0" algn="ctr" rtl="0">
              <a:lnSpc>
                <a:spcPct val="100000"/>
              </a:lnSpc>
              <a:spcBef>
                <a:spcPts val="0"/>
              </a:spcBef>
              <a:spcAft>
                <a:spcPts val="0"/>
              </a:spcAft>
              <a:buClr>
                <a:srgbClr val="18579B"/>
              </a:buClr>
              <a:buSzPts val="2000"/>
              <a:buFont typeface="Calibri"/>
              <a:buNone/>
            </a:pPr>
            <a:r>
              <a:rPr lang="es" sz="2000" b="1" i="1" u="none" strike="noStrike" cap="none">
                <a:solidFill>
                  <a:srgbClr val="18579B"/>
                </a:solidFill>
                <a:latin typeface="Calibri"/>
                <a:ea typeface="Calibri"/>
                <a:cs typeface="Calibri"/>
                <a:sym typeface="Calibri"/>
              </a:rPr>
              <a:t>(y manteniendo informados a todos los jugadores)</a:t>
            </a:r>
            <a:endParaRPr/>
          </a:p>
        </p:txBody>
      </p:sp>
      <p:sp>
        <p:nvSpPr>
          <p:cNvPr id="1876" name="Google Shape;1876;p245"/>
          <p:cNvSpPr txBox="1"/>
          <p:nvPr/>
        </p:nvSpPr>
        <p:spPr>
          <a:xfrm>
            <a:off x="970991" y="5398370"/>
            <a:ext cx="10136802"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8579B"/>
              </a:buClr>
              <a:buSzPts val="1800"/>
              <a:buFont typeface="Calibri"/>
              <a:buNone/>
            </a:pPr>
            <a:r>
              <a:rPr lang="es" sz="1800" b="0" i="1" u="none" strike="noStrike" cap="none">
                <a:solidFill>
                  <a:srgbClr val="18579B"/>
                </a:solidFill>
                <a:latin typeface="Calibri"/>
                <a:ea typeface="Calibri"/>
                <a:cs typeface="Calibri"/>
                <a:sym typeface="Calibri"/>
              </a:rPr>
              <a:t>PPA Phoenix 2021 – Oro en dobles femenino – Juego 2</a:t>
            </a:r>
            <a:endParaRPr/>
          </a:p>
          <a:p>
            <a:pPr marL="0" marR="0" lvl="0" indent="0" algn="l" rtl="0">
              <a:lnSpc>
                <a:spcPct val="100000"/>
              </a:lnSpc>
              <a:spcBef>
                <a:spcPts val="0"/>
              </a:spcBef>
              <a:spcAft>
                <a:spcPts val="0"/>
              </a:spcAft>
              <a:buClr>
                <a:srgbClr val="18579B"/>
              </a:buClr>
              <a:buSzPts val="1800"/>
              <a:buFont typeface="Calibri"/>
              <a:buNone/>
            </a:pPr>
            <a:r>
              <a:rPr lang="es" sz="1800" b="0" i="1" u="none" strike="noStrike" cap="none">
                <a:solidFill>
                  <a:srgbClr val="18579B"/>
                </a:solidFill>
                <a:latin typeface="Calibri"/>
                <a:ea typeface="Calibri"/>
                <a:cs typeface="Calibri"/>
                <a:sym typeface="Calibri"/>
              </a:rPr>
              <a:t>Irena Tereschenko/Jessie Irvine contra Leigh Waters/Anna Leigh Waters</a:t>
            </a:r>
            <a:endParaRPr/>
          </a:p>
          <a:p>
            <a:pPr marL="0" marR="0" lvl="0" indent="0" algn="l" rtl="0">
              <a:lnSpc>
                <a:spcPct val="100000"/>
              </a:lnSpc>
              <a:spcBef>
                <a:spcPts val="0"/>
              </a:spcBef>
              <a:spcAft>
                <a:spcPts val="0"/>
              </a:spcAft>
              <a:buClr>
                <a:srgbClr val="18579B"/>
              </a:buClr>
              <a:buSzPts val="1800"/>
              <a:buFont typeface="Calibri"/>
              <a:buNone/>
            </a:pPr>
            <a:r>
              <a:rPr lang="es" sz="1800" b="0" i="1" u="none" strike="noStrike" cap="none">
                <a:solidFill>
                  <a:srgbClr val="18579B"/>
                </a:solidFill>
                <a:latin typeface="Calibri"/>
                <a:ea typeface="Calibri"/>
                <a:cs typeface="Calibri"/>
                <a:sym typeface="Calibri"/>
              </a:rPr>
              <a:t>Árbitros: formato de dos árbitros: Diahann Viada y Don Stanley</a:t>
            </a:r>
            <a:endParaRPr/>
          </a:p>
          <a:p>
            <a:pPr marL="0" marR="0" lvl="0" indent="0" algn="l" rtl="0">
              <a:lnSpc>
                <a:spcPct val="100000"/>
              </a:lnSpc>
              <a:spcBef>
                <a:spcPts val="0"/>
              </a:spcBef>
              <a:spcAft>
                <a:spcPts val="0"/>
              </a:spcAft>
              <a:buClr>
                <a:srgbClr val="18579B"/>
              </a:buClr>
              <a:buSzPts val="1800"/>
              <a:buFont typeface="Calibri"/>
              <a:buNone/>
            </a:pPr>
            <a:r>
              <a:rPr lang="es" sz="1800" b="0" i="1" u="none" strike="noStrike" cap="none">
                <a:solidFill>
                  <a:srgbClr val="18579B"/>
                </a:solidFill>
                <a:latin typeface="Calibri"/>
                <a:ea typeface="Calibri"/>
                <a:cs typeface="Calibri"/>
                <a:sym typeface="Calibri"/>
              </a:rPr>
              <a:t>Video que comienza en 1:10:47 con Anna Leigh sirviendo con una puntuación de 5-9-1. Anna Leigh NO era la servidora correcta, pero preguntó la puntuación y si ella era la servidora correcta.</a:t>
            </a:r>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0923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3"/>
                                        </p:tgtEl>
                                        <p:attrNameLst>
                                          <p:attrName>style.visibility</p:attrName>
                                        </p:attrNameLst>
                                      </p:cBhvr>
                                      <p:to>
                                        <p:strVal val="visible"/>
                                      </p:to>
                                    </p:set>
                                    <p:animEffect transition="in" filter="fade">
                                      <p:cBhvr>
                                        <p:cTn id="7" dur="1"/>
                                        <p:tgtEl>
                                          <p:spTgt spid="1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246"/>
          <p:cNvSpPr txBox="1"/>
          <p:nvPr/>
        </p:nvSpPr>
        <p:spPr>
          <a:xfrm>
            <a:off x="357051" y="392125"/>
            <a:ext cx="11608526" cy="6412589"/>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Opción de doble árbitro: objetivos y responsabilidades</a:t>
            </a:r>
            <a:endParaRPr/>
          </a:p>
          <a:p>
            <a:pPr marL="342900" marR="0" lvl="0" indent="-339725" algn="ctr" rtl="0">
              <a:lnSpc>
                <a:spcPct val="100000"/>
              </a:lnSpc>
              <a:spcBef>
                <a:spcPts val="0"/>
              </a:spcBef>
              <a:spcAft>
                <a:spcPts val="0"/>
              </a:spcAft>
              <a:buClr>
                <a:srgbClr val="FF0000"/>
              </a:buClr>
              <a:buSzPts val="2800"/>
              <a:buFont typeface="Calibri"/>
              <a:buNone/>
            </a:pPr>
            <a:r>
              <a:rPr lang="es" sz="2800" b="1" i="0" u="none" strike="noStrike" cap="none">
                <a:solidFill>
                  <a:srgbClr val="FF0000"/>
                </a:solidFill>
                <a:latin typeface="Calibri"/>
                <a:ea typeface="Calibri"/>
                <a:cs typeface="Calibri"/>
                <a:sym typeface="Calibri"/>
              </a:rPr>
              <a:t>(Manual de Arbitraje – Apéndice C)</a:t>
            </a:r>
            <a:endParaRPr/>
          </a:p>
          <a:p>
            <a:pPr marL="342900" marR="0" lvl="0" indent="-339725" algn="ctr" rtl="0">
              <a:lnSpc>
                <a:spcPct val="100000"/>
              </a:lnSpc>
              <a:spcBef>
                <a:spcPts val="0"/>
              </a:spcBef>
              <a:spcAft>
                <a:spcPts val="0"/>
              </a:spcAft>
              <a:buClr>
                <a:srgbClr val="000000"/>
              </a:buClr>
              <a:buSzPts val="1800"/>
              <a:buFont typeface="Source Sans Pro"/>
              <a:buNone/>
            </a:pPr>
            <a:endParaRPr sz="1800" b="1" i="0" u="none" strike="noStrike" cap="none">
              <a:solidFill>
                <a:srgbClr val="18579B"/>
              </a:solidFill>
              <a:latin typeface="Calibri"/>
              <a:ea typeface="Calibri"/>
              <a:cs typeface="Calibri"/>
              <a:sym typeface="Calibri"/>
            </a:endParaRPr>
          </a:p>
          <a:p>
            <a:pPr marL="804863" marR="0" lvl="0" indent="-720725" algn="l" rtl="0">
              <a:lnSpc>
                <a:spcPct val="115000"/>
              </a:lnSpc>
              <a:spcBef>
                <a:spcPts val="100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Aumente la precisión de las llamadas </a:t>
            </a:r>
            <a:r>
              <a:rPr lang="es" sz="3600" b="0" i="0" u="none" strike="noStrike" cap="none">
                <a:solidFill>
                  <a:srgbClr val="18579B"/>
                </a:solidFill>
                <a:latin typeface="Calibri"/>
                <a:ea typeface="Calibri"/>
                <a:cs typeface="Calibri"/>
                <a:sym typeface="Calibri"/>
              </a:rPr>
              <a:t>que involucran a la </a:t>
            </a:r>
            <a:r>
              <a:rPr lang="es" sz="3600" b="0" i="0" u="none" strike="noStrike" cap="none">
                <a:solidFill>
                  <a:srgbClr val="FF0000"/>
                </a:solidFill>
                <a:latin typeface="Calibri"/>
                <a:ea typeface="Calibri"/>
                <a:cs typeface="Calibri"/>
                <a:sym typeface="Calibri"/>
              </a:rPr>
              <a:t>NVZ y a los jugadores que cruzan el plano de la red.</a:t>
            </a:r>
            <a:endParaRPr/>
          </a:p>
          <a:p>
            <a:pPr marL="804863" marR="0" lvl="0" indent="-720725" algn="l" rtl="0">
              <a:lnSpc>
                <a:spcPct val="115000"/>
              </a:lnSpc>
              <a:spcBef>
                <a:spcPts val="100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El segundo árbitro se </a:t>
            </a:r>
            <a:r>
              <a:rPr lang="es" sz="3600" b="0" i="0" u="none" strike="noStrike" cap="none">
                <a:solidFill>
                  <a:srgbClr val="FF0000"/>
                </a:solidFill>
                <a:latin typeface="Calibri"/>
                <a:ea typeface="Calibri"/>
                <a:cs typeface="Calibri"/>
                <a:sym typeface="Calibri"/>
              </a:rPr>
              <a:t>parará en el extremo opuesto </a:t>
            </a:r>
            <a:r>
              <a:rPr lang="es" sz="3600" b="0" i="0" u="none" strike="noStrike" cap="none">
                <a:solidFill>
                  <a:srgbClr val="18579B"/>
                </a:solidFill>
                <a:latin typeface="Calibri"/>
                <a:ea typeface="Calibri"/>
                <a:cs typeface="Calibri"/>
                <a:sym typeface="Calibri"/>
              </a:rPr>
              <a:t>de la red del árbitro líder.</a:t>
            </a:r>
            <a:endParaRPr/>
          </a:p>
          <a:p>
            <a:pPr marL="804863" marR="0" lvl="0" indent="-720725" algn="l" rtl="0">
              <a:lnSpc>
                <a:spcPct val="115000"/>
              </a:lnSpc>
              <a:spcBef>
                <a:spcPts val="100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del árbitro principal </a:t>
            </a:r>
            <a:r>
              <a:rPr lang="es" sz="3600" b="0" i="0" u="none" strike="noStrike" cap="none">
                <a:solidFill>
                  <a:srgbClr val="18579B"/>
                </a:solidFill>
                <a:latin typeface="Calibri"/>
                <a:ea typeface="Calibri"/>
                <a:cs typeface="Calibri"/>
                <a:sym typeface="Calibri"/>
              </a:rPr>
              <a:t>siguen el </a:t>
            </a:r>
            <a:r>
              <a:rPr lang="es" sz="3600" b="0" i="0" u="none" strike="noStrike" cap="none">
                <a:solidFill>
                  <a:srgbClr val="FF0000"/>
                </a:solidFill>
                <a:latin typeface="Calibri"/>
                <a:ea typeface="Calibri"/>
                <a:cs typeface="Calibri"/>
                <a:sym typeface="Calibri"/>
              </a:rPr>
              <a:t>rol tradicional </a:t>
            </a:r>
            <a:r>
              <a:rPr lang="es" sz="3600" b="0" i="0" u="none" strike="noStrike" cap="none">
                <a:solidFill>
                  <a:srgbClr val="18579B"/>
                </a:solidFill>
                <a:latin typeface="Calibri"/>
                <a:ea typeface="Calibri"/>
                <a:cs typeface="Calibri"/>
                <a:sym typeface="Calibri"/>
              </a:rPr>
              <a:t>, incluido el mantenimiento de la hoja de puntaje.</a:t>
            </a:r>
            <a:endParaRPr/>
          </a:p>
          <a:p>
            <a:pPr marL="804863" marR="0" lvl="0" indent="-492125" algn="l" rtl="0">
              <a:lnSpc>
                <a:spcPct val="115000"/>
              </a:lnSpc>
              <a:spcBef>
                <a:spcPts val="1000"/>
              </a:spcBef>
              <a:spcAft>
                <a:spcPts val="0"/>
              </a:spcAft>
              <a:buClr>
                <a:srgbClr val="000000"/>
              </a:buClr>
              <a:buSzPts val="3600"/>
              <a:buFont typeface="Arial"/>
              <a:buNone/>
            </a:pPr>
            <a:endParaRPr sz="3600" b="0" i="0" u="none" strike="noStrike" cap="none">
              <a:solidFill>
                <a:srgbClr val="18579B"/>
              </a:solidFill>
              <a:latin typeface="Calibri"/>
              <a:ea typeface="Calibri"/>
              <a:cs typeface="Calibri"/>
              <a:sym typeface="Calibri"/>
            </a:endParaRPr>
          </a:p>
        </p:txBody>
      </p:sp>
      <p:sp>
        <p:nvSpPr>
          <p:cNvPr id="1882" name="Google Shape;1882;p24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246</a:t>
            </a:fld>
            <a:endParaRPr/>
          </a:p>
        </p:txBody>
      </p:sp>
    </p:spTree>
    <p:extLst>
      <p:ext uri="{BB962C8B-B14F-4D97-AF65-F5344CB8AC3E}">
        <p14:creationId xmlns:p14="http://schemas.microsoft.com/office/powerpoint/2010/main" val="42571690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247"/>
          <p:cNvSpPr txBox="1"/>
          <p:nvPr/>
        </p:nvSpPr>
        <p:spPr>
          <a:xfrm>
            <a:off x="374468" y="68961"/>
            <a:ext cx="11608526"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Opción de doble árbitro: objetivos y responsabilidades</a:t>
            </a:r>
            <a:endParaRPr sz="4000" b="1" i="0" u="none" strike="noStrike" cap="none">
              <a:solidFill>
                <a:srgbClr val="18579B"/>
              </a:solidFill>
              <a:latin typeface="Calibri"/>
              <a:ea typeface="Calibri"/>
              <a:cs typeface="Calibri"/>
              <a:sym typeface="Calibri"/>
            </a:endParaRPr>
          </a:p>
          <a:p>
            <a:pPr marL="84138" marR="0" lvl="8" indent="0" algn="l" rtl="0">
              <a:lnSpc>
                <a:spcPct val="115000"/>
              </a:lnSpc>
              <a:spcBef>
                <a:spcPts val="1000"/>
              </a:spcBef>
              <a:spcAft>
                <a:spcPts val="0"/>
              </a:spcAft>
              <a:buClr>
                <a:srgbClr val="000000"/>
              </a:buClr>
              <a:buSzPts val="3600"/>
              <a:buFont typeface="Source Sans Pro"/>
              <a:buNone/>
            </a:pPr>
            <a:endParaRPr sz="3600" b="0" i="0" u="none" strike="noStrike" cap="none">
              <a:solidFill>
                <a:srgbClr val="18579B"/>
              </a:solidFill>
              <a:latin typeface="Calibri"/>
              <a:ea typeface="Calibri"/>
              <a:cs typeface="Calibri"/>
              <a:sym typeface="Calibri"/>
            </a:endParaRPr>
          </a:p>
        </p:txBody>
      </p:sp>
      <p:sp>
        <p:nvSpPr>
          <p:cNvPr id="1888" name="Google Shape;1888;p247"/>
          <p:cNvSpPr txBox="1"/>
          <p:nvPr/>
        </p:nvSpPr>
        <p:spPr>
          <a:xfrm>
            <a:off x="606978" y="852898"/>
            <a:ext cx="9631680" cy="646329"/>
          </a:xfrm>
          <a:prstGeom prst="rect">
            <a:avLst/>
          </a:prstGeom>
          <a:noFill/>
          <a:ln>
            <a:noFill/>
          </a:ln>
        </p:spPr>
        <p:txBody>
          <a:bodyPr spcFirstLastPara="1" wrap="square" lIns="45700" tIns="45700" rIns="45700" bIns="45700" anchor="t" anchorCtr="0">
            <a:spAutoFit/>
          </a:bodyPr>
          <a:lstStyle/>
          <a:p>
            <a:pPr marL="571500" marR="0" lvl="0" indent="-571500" algn="l" rtl="0">
              <a:lnSpc>
                <a:spcPct val="100000"/>
              </a:lnSpc>
              <a:spcBef>
                <a:spcPts val="0"/>
              </a:spcBef>
              <a:spcAft>
                <a:spcPts val="0"/>
              </a:spcAft>
              <a:buClr>
                <a:srgbClr val="18579B"/>
              </a:buClr>
              <a:buSzPts val="3600"/>
              <a:buFont typeface="Arial"/>
              <a:buChar char="•"/>
            </a:pPr>
            <a:r>
              <a:rPr lang="es" sz="3600" b="1" i="1" u="none" strike="noStrike" cap="none">
                <a:solidFill>
                  <a:srgbClr val="18579B"/>
                </a:solidFill>
                <a:latin typeface="Source Sans Pro"/>
                <a:ea typeface="Source Sans Pro"/>
                <a:cs typeface="Source Sans Pro"/>
                <a:sym typeface="Source Sans Pro"/>
              </a:rPr>
              <a:t>Responsabilidades del segundo árbitro</a:t>
            </a:r>
            <a:endParaRPr/>
          </a:p>
        </p:txBody>
      </p:sp>
      <p:sp>
        <p:nvSpPr>
          <p:cNvPr id="1889" name="Google Shape;1889;p247"/>
          <p:cNvSpPr txBox="1"/>
          <p:nvPr/>
        </p:nvSpPr>
        <p:spPr>
          <a:xfrm>
            <a:off x="1398571" y="1499227"/>
            <a:ext cx="8386355" cy="4985978"/>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FF0000"/>
              </a:buClr>
              <a:buSzPts val="2800"/>
              <a:buFont typeface="Arial"/>
              <a:buChar char="•"/>
            </a:pPr>
            <a:r>
              <a:rPr lang="es" sz="2800" b="1" i="1" u="none" strike="noStrike" cap="none">
                <a:solidFill>
                  <a:srgbClr val="FF0000"/>
                </a:solidFill>
                <a:latin typeface="Source Sans Pro"/>
                <a:ea typeface="Source Sans Pro"/>
                <a:cs typeface="Source Sans Pro"/>
                <a:sym typeface="Source Sans Pro"/>
              </a:rPr>
              <a:t>Llamadas:</a:t>
            </a:r>
            <a:endParaRPr/>
          </a:p>
          <a:p>
            <a:pPr marL="0" marR="0" lvl="4"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Fallos NVZ</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Plano de fallas netas</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Fallas de pie de servicio</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Servicios cortos</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Problemas de seguridad del jugador</a:t>
            </a:r>
            <a:endParaRPr/>
          </a:p>
          <a:p>
            <a:pPr marL="0" marR="0" lvl="0" indent="0" algn="l" rtl="0">
              <a:lnSpc>
                <a:spcPct val="100000"/>
              </a:lnSpc>
              <a:spcBef>
                <a:spcPts val="0"/>
              </a:spcBef>
              <a:spcAft>
                <a:spcPts val="0"/>
              </a:spcAft>
              <a:buClr>
                <a:srgbClr val="000000"/>
              </a:buClr>
              <a:buSzPts val="1000"/>
              <a:buFont typeface="Source Sans Pro"/>
              <a:buNone/>
            </a:pPr>
            <a:endParaRPr sz="1000" b="0" i="0" u="none" strike="noStrike" cap="none">
              <a:solidFill>
                <a:srgbClr val="18579B"/>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FF0000"/>
              </a:buClr>
              <a:buSzPts val="2800"/>
              <a:buFont typeface="Arial"/>
              <a:buChar char="•"/>
            </a:pPr>
            <a:r>
              <a:rPr lang="es" sz="2800" b="1" i="1" u="none" strike="noStrike" cap="none">
                <a:solidFill>
                  <a:srgbClr val="FF0000"/>
                </a:solidFill>
                <a:latin typeface="Source Sans Pro"/>
                <a:ea typeface="Source Sans Pro"/>
                <a:cs typeface="Source Sans Pro"/>
                <a:sym typeface="Source Sans Pro"/>
              </a:rPr>
              <a:t>Señales después del rally</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Jugadores fuera de posición</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Servidor o receptor incorrecto</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Paleta lanzada por un jugador</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Pelota dañada deliberadamente por el jugador</a:t>
            </a:r>
            <a:endParaRPr/>
          </a:p>
        </p:txBody>
      </p:sp>
      <p:sp>
        <p:nvSpPr>
          <p:cNvPr id="1890" name="Google Shape;1890;p24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247</a:t>
            </a:fld>
            <a:endParaRPr/>
          </a:p>
        </p:txBody>
      </p:sp>
    </p:spTree>
    <p:extLst>
      <p:ext uri="{BB962C8B-B14F-4D97-AF65-F5344CB8AC3E}">
        <p14:creationId xmlns:p14="http://schemas.microsoft.com/office/powerpoint/2010/main" val="186597021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248"/>
          <p:cNvSpPr txBox="1"/>
          <p:nvPr/>
        </p:nvSpPr>
        <p:spPr>
          <a:xfrm>
            <a:off x="0" y="68961"/>
            <a:ext cx="12192000"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Nuevos formatos de sanción: </a:t>
            </a:r>
            <a:r>
              <a:rPr lang="es" sz="4400" b="1" i="1" u="none" strike="noStrike" cap="none">
                <a:solidFill>
                  <a:srgbClr val="18579B"/>
                </a:solidFill>
                <a:latin typeface="Calibri"/>
                <a:ea typeface="Calibri"/>
                <a:cs typeface="Calibri"/>
                <a:sym typeface="Calibri"/>
              </a:rPr>
              <a:t>sanción sin árbitro</a:t>
            </a:r>
            <a:endParaRPr sz="4000" b="1" i="0" u="none" strike="noStrike" cap="none">
              <a:solidFill>
                <a:srgbClr val="18579B"/>
              </a:solidFill>
              <a:latin typeface="Calibri"/>
              <a:ea typeface="Calibri"/>
              <a:cs typeface="Calibri"/>
              <a:sym typeface="Calibri"/>
            </a:endParaRPr>
          </a:p>
          <a:p>
            <a:pPr marL="84138" marR="0" lvl="8" indent="0" algn="l" rtl="0">
              <a:lnSpc>
                <a:spcPct val="115000"/>
              </a:lnSpc>
              <a:spcBef>
                <a:spcPts val="1000"/>
              </a:spcBef>
              <a:spcAft>
                <a:spcPts val="0"/>
              </a:spcAft>
              <a:buClr>
                <a:srgbClr val="000000"/>
              </a:buClr>
              <a:buSzPts val="3600"/>
              <a:buFont typeface="Source Sans Pro"/>
              <a:buNone/>
            </a:pPr>
            <a:endParaRPr sz="3600" b="0" i="0" u="none" strike="noStrike" cap="none">
              <a:solidFill>
                <a:srgbClr val="18579B"/>
              </a:solidFill>
              <a:latin typeface="Calibri"/>
              <a:ea typeface="Calibri"/>
              <a:cs typeface="Calibri"/>
              <a:sym typeface="Calibri"/>
            </a:endParaRPr>
          </a:p>
        </p:txBody>
      </p:sp>
      <p:sp>
        <p:nvSpPr>
          <p:cNvPr id="1896" name="Google Shape;1896;p248"/>
          <p:cNvSpPr txBox="1"/>
          <p:nvPr/>
        </p:nvSpPr>
        <p:spPr>
          <a:xfrm>
            <a:off x="318867" y="817660"/>
            <a:ext cx="11691623" cy="5847753"/>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FF0000"/>
              </a:buClr>
              <a:buSzPts val="2800"/>
              <a:buFont typeface="Arial"/>
              <a:buChar char="•"/>
            </a:pPr>
            <a:r>
              <a:rPr lang="es" sz="2800" b="1" i="1" u="none" strike="noStrike" cap="none">
                <a:solidFill>
                  <a:srgbClr val="FF0000"/>
                </a:solidFill>
                <a:latin typeface="Source Sans Pro"/>
                <a:ea typeface="Source Sans Pro"/>
                <a:cs typeface="Source Sans Pro"/>
                <a:sym typeface="Source Sans Pro"/>
              </a:rPr>
              <a:t>USA Pickleball reconoce:</a:t>
            </a:r>
            <a:endParaRPr/>
          </a:p>
          <a:p>
            <a:pPr marL="0" marR="0" lvl="4"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Puede ser difícil tener suficientes árbitros para albergar de manera efectiva</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torneos más pequeños con menos de 300 jugadores</a:t>
            </a:r>
            <a:endParaRPr sz="2800" b="0" i="0" u="none" strike="noStrike" cap="none">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Source Sans Pro"/>
              <a:buNone/>
            </a:pPr>
            <a:endParaRPr sz="1000" b="0" i="0" u="none" strike="noStrike" cap="none">
              <a:solidFill>
                <a:srgbClr val="18579B"/>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FF0000"/>
              </a:buClr>
              <a:buSzPts val="2800"/>
              <a:buFont typeface="Arial"/>
              <a:buChar char="•"/>
            </a:pPr>
            <a:r>
              <a:rPr lang="es" sz="2800" b="1" i="1" u="none" strike="noStrike" cap="none">
                <a:solidFill>
                  <a:srgbClr val="FF0000"/>
                </a:solidFill>
                <a:latin typeface="Source Sans Pro"/>
                <a:ea typeface="Source Sans Pro"/>
                <a:cs typeface="Source Sans Pro"/>
                <a:sym typeface="Source Sans Pro"/>
              </a:rPr>
              <a:t>N0-La sanción del árbitro NO está disponible para:</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Campeonatos Nacionales de Pickleball de EE. UU. (interiores y exteriores) -</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Todos los Torneos de la Serie del Campeonato Nacional</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Todos los campeonatos regionales de Pickleball Diamond de EE. UU.</a:t>
            </a:r>
            <a:endParaRPr sz="2800" b="0" i="0" u="none" strike="noStrike" cap="none">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Campeonato amateur de EE. UU. Pickleball Diamond (Picotna)</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Cualquier torneo con premio en metálico Cada cuadro debe ser</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arbitrado al menos a nivel de MMP.</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Cualquier torneo con más de 300 jugadores registrados</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Los torneos MMP que se ejecutan solo como todos contra todos, deben tener</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un árbitro principal en el lugar.</a:t>
            </a:r>
            <a:endParaRPr/>
          </a:p>
        </p:txBody>
      </p:sp>
      <p:sp>
        <p:nvSpPr>
          <p:cNvPr id="1897" name="Google Shape;1897;p24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248</a:t>
            </a:fld>
            <a:endParaRPr/>
          </a:p>
        </p:txBody>
      </p:sp>
    </p:spTree>
    <p:extLst>
      <p:ext uri="{BB962C8B-B14F-4D97-AF65-F5344CB8AC3E}">
        <p14:creationId xmlns:p14="http://schemas.microsoft.com/office/powerpoint/2010/main" val="368908719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249"/>
          <p:cNvSpPr txBox="1"/>
          <p:nvPr/>
        </p:nvSpPr>
        <p:spPr>
          <a:xfrm>
            <a:off x="0" y="68961"/>
            <a:ext cx="12192000" cy="1497398"/>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Nuevos Formatos Sancionatorios – </a:t>
            </a:r>
            <a:r>
              <a:rPr lang="es" sz="4400" b="1" i="1" u="none" strike="noStrike" cap="none">
                <a:solidFill>
                  <a:srgbClr val="18579B"/>
                </a:solidFill>
                <a:latin typeface="Calibri"/>
                <a:ea typeface="Calibri"/>
                <a:cs typeface="Calibri"/>
                <a:sym typeface="Calibri"/>
              </a:rPr>
              <a:t>Mini-Singles</a:t>
            </a:r>
            <a:endParaRPr sz="4000" b="1" i="0" u="none" strike="noStrike" cap="none">
              <a:solidFill>
                <a:srgbClr val="18579B"/>
              </a:solidFill>
              <a:latin typeface="Calibri"/>
              <a:ea typeface="Calibri"/>
              <a:cs typeface="Calibri"/>
              <a:sym typeface="Calibri"/>
            </a:endParaRPr>
          </a:p>
          <a:p>
            <a:pPr marL="84138" marR="0" lvl="8" indent="0" algn="l" rtl="0">
              <a:lnSpc>
                <a:spcPct val="115000"/>
              </a:lnSpc>
              <a:spcBef>
                <a:spcPts val="1000"/>
              </a:spcBef>
              <a:spcAft>
                <a:spcPts val="0"/>
              </a:spcAft>
              <a:buClr>
                <a:srgbClr val="000000"/>
              </a:buClr>
              <a:buSzPts val="3600"/>
              <a:buFont typeface="Source Sans Pro"/>
              <a:buNone/>
            </a:pPr>
            <a:endParaRPr sz="3600" b="0" i="0" u="none" strike="noStrike" cap="none">
              <a:solidFill>
                <a:srgbClr val="18579B"/>
              </a:solidFill>
              <a:latin typeface="Calibri"/>
              <a:ea typeface="Calibri"/>
              <a:cs typeface="Calibri"/>
              <a:sym typeface="Calibri"/>
            </a:endParaRPr>
          </a:p>
        </p:txBody>
      </p:sp>
      <p:sp>
        <p:nvSpPr>
          <p:cNvPr id="1903" name="Google Shape;1903;p249"/>
          <p:cNvSpPr txBox="1"/>
          <p:nvPr/>
        </p:nvSpPr>
        <p:spPr>
          <a:xfrm>
            <a:off x="0" y="1005978"/>
            <a:ext cx="12092683" cy="5693864"/>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FF0000"/>
              </a:buClr>
              <a:buSzPts val="2800"/>
              <a:buFont typeface="Arial"/>
              <a:buChar char="•"/>
            </a:pPr>
            <a:r>
              <a:rPr lang="es" sz="2800" b="1" i="1" u="none" strike="noStrike" cap="none">
                <a:solidFill>
                  <a:srgbClr val="FF0000"/>
                </a:solidFill>
                <a:latin typeface="Source Sans Pro"/>
                <a:ea typeface="Source Sans Pro"/>
                <a:cs typeface="Source Sans Pro"/>
                <a:sym typeface="Source Sans Pro"/>
              </a:rPr>
              <a:t>USA Pickleball reconoce:</a:t>
            </a:r>
            <a:endParaRPr/>
          </a:p>
          <a:p>
            <a:pPr marL="0" marR="0" lvl="4"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La necesidad de explorar nuevas oportunidades para el juego sancionado</a:t>
            </a:r>
            <a:endParaRPr/>
          </a:p>
          <a:p>
            <a:pPr marL="0" marR="0" lvl="4"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Mini-Singles NO está destinado a reemplazar los formatos de singles existentes</a:t>
            </a:r>
            <a:endParaRPr/>
          </a:p>
          <a:p>
            <a:pPr marL="0" marR="0" lvl="4"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Mini-Singles a veces se denominan "solteros flacos"</a:t>
            </a:r>
            <a:endParaRPr sz="1000" b="0" i="0" u="none" strike="noStrike" cap="none">
              <a:solidFill>
                <a:srgbClr val="18579B"/>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FF0000"/>
              </a:buClr>
              <a:buSzPts val="2800"/>
              <a:buFont typeface="Arial"/>
              <a:buChar char="•"/>
            </a:pPr>
            <a:r>
              <a:rPr lang="es" sz="2800" b="1" i="1" u="none" strike="noStrike" cap="none">
                <a:solidFill>
                  <a:srgbClr val="FF0000"/>
                </a:solidFill>
                <a:latin typeface="Source Sans Pro"/>
                <a:ea typeface="Source Sans Pro"/>
                <a:cs typeface="Source Sans Pro"/>
                <a:sym typeface="Source Sans Pro"/>
              </a:rPr>
              <a:t>Mini-Singles (Singles flacos) N0-La sanción del árbitro NO está disponible para:</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Los directores de torneo pueden ofrecer ambos formatos o solo un formato</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La posición de puntuación y servicio es la misma en individuales tradicionales.</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Solo uno de los dos lados de cada extremo de la cancha está “en juego” para</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una manifestación.</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Se debe proporcionar una línea adicional que extienda la línea central de</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la cancha a través de la NVZ (el color NO tiene que ser el mismo</a:t>
            </a:r>
            <a:endParaRPr/>
          </a:p>
          <a:p>
            <a:pPr marL="0" marR="0" lvl="0"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como otras líneas.</a:t>
            </a:r>
            <a:endParaRPr/>
          </a:p>
        </p:txBody>
      </p:sp>
      <p:sp>
        <p:nvSpPr>
          <p:cNvPr id="1904" name="Google Shape;1904;p24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249</a:t>
            </a:fld>
            <a:endParaRPr/>
          </a:p>
        </p:txBody>
      </p:sp>
    </p:spTree>
    <p:extLst>
      <p:ext uri="{BB962C8B-B14F-4D97-AF65-F5344CB8AC3E}">
        <p14:creationId xmlns:p14="http://schemas.microsoft.com/office/powerpoint/2010/main" val="76928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body" idx="1"/>
          </p:nvPr>
        </p:nvSpPr>
        <p:spPr>
          <a:xfrm>
            <a:off x="1219200" y="228600"/>
            <a:ext cx="9753600" cy="6629400"/>
          </a:xfrm>
          <a:prstGeom prst="rect">
            <a:avLst/>
          </a:prstGeom>
          <a:noFill/>
          <a:ln>
            <a:noFill/>
          </a:ln>
        </p:spPr>
        <p:txBody>
          <a:bodyPr spcFirstLastPara="1" wrap="square" lIns="45700" tIns="45700" rIns="45700" bIns="45700" anchor="t" anchorCtr="0">
            <a:normAutofit fontScale="62500" lnSpcReduction="20000"/>
          </a:bodyPr>
          <a:lstStyle/>
          <a:p>
            <a:pPr marL="0" lvl="1" indent="349250" algn="ctr" rtl="0">
              <a:lnSpc>
                <a:spcPct val="100000"/>
              </a:lnSpc>
              <a:spcBef>
                <a:spcPts val="0"/>
              </a:spcBef>
              <a:spcAft>
                <a:spcPts val="0"/>
              </a:spcAft>
              <a:buSzPct val="100000"/>
              <a:buFont typeface="Noto Sans Symbols"/>
              <a:buNone/>
            </a:pPr>
            <a:r>
              <a:rPr lang="es" sz="7040" b="1" i="1"/>
              <a:t>Definición clave de términos (continuación)</a:t>
            </a:r>
            <a:endParaRPr/>
          </a:p>
          <a:p>
            <a:pPr marL="349250" lvl="1" indent="-222250" algn="ctr" rtl="0">
              <a:lnSpc>
                <a:spcPct val="100000"/>
              </a:lnSpc>
              <a:spcBef>
                <a:spcPts val="600"/>
              </a:spcBef>
              <a:spcAft>
                <a:spcPts val="0"/>
              </a:spcAft>
              <a:buClr>
                <a:srgbClr val="18579B"/>
              </a:buClr>
              <a:buSzPct val="100000"/>
              <a:buNone/>
            </a:pPr>
            <a:endParaRPr sz="3200" b="1">
              <a:solidFill>
                <a:srgbClr val="18579B"/>
              </a:solidFill>
            </a:endParaRPr>
          </a:p>
          <a:p>
            <a:pPr marL="450850" lvl="0" indent="-450876" algn="l" rtl="0">
              <a:lnSpc>
                <a:spcPct val="100000"/>
              </a:lnSpc>
              <a:spcBef>
                <a:spcPts val="2000"/>
              </a:spcBef>
              <a:spcAft>
                <a:spcPts val="0"/>
              </a:spcAft>
              <a:buClr>
                <a:srgbClr val="18579B"/>
              </a:buClr>
              <a:buSzPct val="110000"/>
              <a:buFont typeface="Arial"/>
              <a:buChar char="•"/>
            </a:pPr>
            <a:r>
              <a:rPr lang="es" sz="5143" b="1">
                <a:solidFill>
                  <a:srgbClr val="18579B"/>
                </a:solidFill>
              </a:rPr>
              <a:t>Fin de la corte </a:t>
            </a:r>
            <a:r>
              <a:rPr lang="es" sz="5143">
                <a:solidFill>
                  <a:srgbClr val="18579B"/>
                </a:solidFill>
              </a:rPr>
              <a:t>-</a:t>
            </a:r>
            <a:r>
              <a:rPr lang="es" sz="5143" b="1">
                <a:solidFill>
                  <a:srgbClr val="18579B"/>
                </a:solidFill>
              </a:rPr>
              <a:t> </a:t>
            </a:r>
            <a:r>
              <a:rPr lang="es" sz="4129">
                <a:solidFill>
                  <a:srgbClr val="18579B"/>
                </a:solidFill>
              </a:rPr>
              <a:t>La cancha y la superficie de juego, el </a:t>
            </a:r>
            <a:r>
              <a:rPr lang="es" sz="4129">
                <a:solidFill>
                  <a:srgbClr val="FF0000"/>
                </a:solidFill>
              </a:rPr>
              <a:t>espacio entre la red y las líneas de base para ambos equipos/jugadores.</a:t>
            </a:r>
            <a:endParaRPr/>
          </a:p>
          <a:p>
            <a:pPr marL="450850" lvl="0" indent="-450876" algn="l" rtl="0">
              <a:lnSpc>
                <a:spcPct val="100000"/>
              </a:lnSpc>
              <a:spcBef>
                <a:spcPts val="2000"/>
              </a:spcBef>
              <a:spcAft>
                <a:spcPts val="0"/>
              </a:spcAft>
              <a:buClr>
                <a:srgbClr val="18579B"/>
              </a:buClr>
              <a:buSzPct val="110000"/>
              <a:buFont typeface="Arial"/>
              <a:buChar char="•"/>
            </a:pPr>
            <a:r>
              <a:rPr lang="es" sz="5143" b="1">
                <a:solidFill>
                  <a:srgbClr val="18579B"/>
                </a:solidFill>
              </a:rPr>
              <a:t>Lado de la cancha </a:t>
            </a:r>
            <a:r>
              <a:rPr lang="es" sz="4129">
                <a:solidFill>
                  <a:srgbClr val="18579B"/>
                </a:solidFill>
              </a:rPr>
              <a:t>: el </a:t>
            </a:r>
            <a:r>
              <a:rPr lang="es" sz="4129">
                <a:solidFill>
                  <a:srgbClr val="FF0000"/>
                </a:solidFill>
              </a:rPr>
              <a:t>lado izquierdo o derecho de la cancha </a:t>
            </a:r>
            <a:r>
              <a:rPr lang="es" sz="4129">
                <a:solidFill>
                  <a:srgbClr val="18579B"/>
                </a:solidFill>
              </a:rPr>
              <a:t>, también conocido como el lado impar (izquierdo) y el lado par (derecho) de la cancha</a:t>
            </a:r>
            <a:endParaRPr/>
          </a:p>
          <a:p>
            <a:pPr marL="450850" lvl="0" indent="-450850" algn="l" rtl="0">
              <a:lnSpc>
                <a:spcPct val="100000"/>
              </a:lnSpc>
              <a:spcBef>
                <a:spcPts val="2000"/>
              </a:spcBef>
              <a:spcAft>
                <a:spcPts val="0"/>
              </a:spcAft>
              <a:buClr>
                <a:srgbClr val="18579B"/>
              </a:buClr>
              <a:buSzPct val="110000"/>
              <a:buFont typeface="Arial"/>
              <a:buChar char="•"/>
            </a:pPr>
            <a:r>
              <a:rPr lang="es" sz="4480">
                <a:solidFill>
                  <a:srgbClr val="18579B"/>
                </a:solidFill>
              </a:rPr>
              <a:t>3.A.39 </a:t>
            </a:r>
            <a:r>
              <a:rPr lang="es" sz="5143" b="1">
                <a:solidFill>
                  <a:srgbClr val="18579B"/>
                </a:solidFill>
              </a:rPr>
              <a:t>Servidor inicial </a:t>
            </a:r>
            <a:r>
              <a:rPr lang="es" sz="4129">
                <a:solidFill>
                  <a:srgbClr val="18579B"/>
                </a:solidFill>
              </a:rPr>
              <a:t>: para cada equipo de dobles, </a:t>
            </a:r>
            <a:r>
              <a:rPr lang="es" sz="4129">
                <a:solidFill>
                  <a:srgbClr val="FF0000"/>
                </a:solidFill>
              </a:rPr>
              <a:t>el jugador designado para sacar primero al comienzo del juego </a:t>
            </a:r>
            <a:r>
              <a:rPr lang="es" sz="4129">
                <a:solidFill>
                  <a:srgbClr val="18579B"/>
                </a:solidFill>
              </a:rPr>
              <a:t>. En los torneos de dobles, el servidor titular deberá usar una forma visible de identificación determinada por el Director del Torneo.</a:t>
            </a:r>
            <a:endParaRPr/>
          </a:p>
          <a:p>
            <a:pPr marL="450850" lvl="0" indent="-450850" algn="l" rtl="0">
              <a:lnSpc>
                <a:spcPct val="100000"/>
              </a:lnSpc>
              <a:spcBef>
                <a:spcPts val="2000"/>
              </a:spcBef>
              <a:spcAft>
                <a:spcPts val="0"/>
              </a:spcAft>
              <a:buClr>
                <a:srgbClr val="18579B"/>
              </a:buClr>
              <a:buSzPct val="110000"/>
              <a:buFont typeface="Arial"/>
              <a:buChar char="•"/>
            </a:pPr>
            <a:r>
              <a:rPr lang="es" sz="4480">
                <a:solidFill>
                  <a:srgbClr val="18579B"/>
                </a:solidFill>
              </a:rPr>
              <a:t>3.A.12 </a:t>
            </a:r>
            <a:r>
              <a:rPr lang="es" sz="5143" b="1">
                <a:solidFill>
                  <a:srgbClr val="18579B"/>
                </a:solidFill>
              </a:rPr>
              <a:t>Primer servidor </a:t>
            </a:r>
            <a:r>
              <a:rPr lang="es" sz="4129">
                <a:solidFill>
                  <a:srgbClr val="18579B"/>
                </a:solidFill>
              </a:rPr>
              <a:t>: en dobles, el jugador que realizará </a:t>
            </a:r>
            <a:r>
              <a:rPr lang="es" sz="4129">
                <a:solidFill>
                  <a:srgbClr val="FF0000"/>
                </a:solidFill>
              </a:rPr>
              <a:t>el servicio desde el lado derecho/par de la cancha </a:t>
            </a:r>
            <a:r>
              <a:rPr lang="es" sz="4129">
                <a:solidFill>
                  <a:srgbClr val="18579B"/>
                </a:solidFill>
              </a:rPr>
              <a:t>después de un saque, de acuerdo con el puntaje del equipo.</a:t>
            </a:r>
            <a:endParaRPr/>
          </a:p>
        </p:txBody>
      </p:sp>
      <p:sp>
        <p:nvSpPr>
          <p:cNvPr id="219" name="Google Shape;219;p2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250"/>
          <p:cNvSpPr txBox="1"/>
          <p:nvPr/>
        </p:nvSpPr>
        <p:spPr>
          <a:xfrm>
            <a:off x="-113016" y="500476"/>
            <a:ext cx="12192000" cy="2174506"/>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Nuevos formatos sancionadores</a:t>
            </a:r>
            <a:endParaRPr/>
          </a:p>
          <a:p>
            <a:pPr marL="342900" marR="0" lvl="0" indent="-339725"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Recursos del sitio web de Pickleball de EE. UU.</a:t>
            </a:r>
            <a:endParaRPr sz="4000" b="1" i="1" u="none" strike="noStrike" cap="none">
              <a:solidFill>
                <a:srgbClr val="18579B"/>
              </a:solidFill>
              <a:latin typeface="Calibri"/>
              <a:ea typeface="Calibri"/>
              <a:cs typeface="Calibri"/>
              <a:sym typeface="Calibri"/>
            </a:endParaRPr>
          </a:p>
          <a:p>
            <a:pPr marL="84138" marR="0" lvl="8" indent="0" algn="l" rtl="0">
              <a:lnSpc>
                <a:spcPct val="115000"/>
              </a:lnSpc>
              <a:spcBef>
                <a:spcPts val="1000"/>
              </a:spcBef>
              <a:spcAft>
                <a:spcPts val="0"/>
              </a:spcAft>
              <a:buClr>
                <a:srgbClr val="000000"/>
              </a:buClr>
              <a:buSzPts val="3600"/>
              <a:buFont typeface="Source Sans Pro"/>
              <a:buNone/>
            </a:pPr>
            <a:endParaRPr sz="3600" b="0" i="0" u="none" strike="noStrike" cap="none">
              <a:solidFill>
                <a:srgbClr val="18579B"/>
              </a:solidFill>
              <a:latin typeface="Calibri"/>
              <a:ea typeface="Calibri"/>
              <a:cs typeface="Calibri"/>
              <a:sym typeface="Calibri"/>
            </a:endParaRPr>
          </a:p>
        </p:txBody>
      </p:sp>
      <p:sp>
        <p:nvSpPr>
          <p:cNvPr id="1910" name="Google Shape;1910;p250"/>
          <p:cNvSpPr txBox="1"/>
          <p:nvPr/>
        </p:nvSpPr>
        <p:spPr>
          <a:xfrm>
            <a:off x="1099335" y="2567650"/>
            <a:ext cx="10366625" cy="3539428"/>
          </a:xfrm>
          <a:prstGeom prst="rect">
            <a:avLst/>
          </a:prstGeom>
          <a:noFill/>
          <a:ln>
            <a:noFill/>
          </a:ln>
        </p:spPr>
        <p:txBody>
          <a:bodyPr spcFirstLastPara="1" wrap="square" lIns="45700" tIns="45700" rIns="45700" bIns="45700" anchor="t" anchorCtr="0">
            <a:spAutoFit/>
          </a:bodyPr>
          <a:lstStyle/>
          <a:p>
            <a:pPr marL="457200" marR="0" lvl="0" indent="-457200" algn="l" rtl="0">
              <a:lnSpc>
                <a:spcPct val="100000"/>
              </a:lnSpc>
              <a:spcBef>
                <a:spcPts val="0"/>
              </a:spcBef>
              <a:spcAft>
                <a:spcPts val="0"/>
              </a:spcAft>
              <a:buClr>
                <a:srgbClr val="FF0000"/>
              </a:buClr>
              <a:buSzPts val="2800"/>
              <a:buFont typeface="Arial"/>
              <a:buChar char="•"/>
            </a:pPr>
            <a:r>
              <a:rPr lang="es" sz="2800" b="1" i="1" u="sng" strike="noStrike" cap="none">
                <a:solidFill>
                  <a:srgbClr val="FF0000"/>
                </a:solidFill>
                <a:latin typeface="Source Sans Pro"/>
                <a:ea typeface="Source Sans Pro"/>
                <a:cs typeface="Source Sans Pro"/>
                <a:sym typeface="Source Sans Pro"/>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https://usapickleball.org/news/usa-pickleball-announces-two-new-sanctioning-formats/</a:t>
            </a:r>
            <a:endParaRPr sz="2800" b="1" i="1" u="none" strike="noStrike" cap="none">
              <a:solidFill>
                <a:srgbClr val="FF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FF0000"/>
              </a:buClr>
              <a:buSzPts val="2800"/>
              <a:buFont typeface="Source Sans Pro"/>
              <a:buNone/>
            </a:pPr>
            <a:r>
              <a:rPr lang="es" sz="2800" b="1" i="1" u="none" strike="noStrike" cap="none">
                <a:solidFill>
                  <a:srgbClr val="FF0000"/>
                </a:solidFill>
                <a:latin typeface="Source Sans Pro"/>
                <a:ea typeface="Source Sans Pro"/>
                <a:cs typeface="Source Sans Pro"/>
                <a:sym typeface="Source Sans Pro"/>
              </a:rPr>
              <a:t>(breve descripción de los dos nuevos formatos)</a:t>
            </a:r>
            <a:endParaRPr/>
          </a:p>
          <a:p>
            <a:pPr marL="457200" marR="0" lvl="0" indent="-279400" algn="l" rtl="0">
              <a:lnSpc>
                <a:spcPct val="100000"/>
              </a:lnSpc>
              <a:spcBef>
                <a:spcPts val="0"/>
              </a:spcBef>
              <a:spcAft>
                <a:spcPts val="0"/>
              </a:spcAft>
              <a:buClr>
                <a:srgbClr val="000000"/>
              </a:buClr>
              <a:buSzPts val="2800"/>
              <a:buFont typeface="Arial"/>
              <a:buNone/>
            </a:pPr>
            <a:endParaRPr sz="2800" b="1" i="1" u="none" strike="noStrike" cap="none">
              <a:solidFill>
                <a:srgbClr val="FF0000"/>
              </a:solidFill>
              <a:latin typeface="Source Sans Pro"/>
              <a:ea typeface="Source Sans Pro"/>
              <a:cs typeface="Source Sans Pro"/>
              <a:sym typeface="Source Sans Pro"/>
            </a:endParaRPr>
          </a:p>
          <a:p>
            <a:pPr marL="457200" marR="0" lvl="0" indent="-457200" algn="l" rtl="0">
              <a:lnSpc>
                <a:spcPct val="100000"/>
              </a:lnSpc>
              <a:spcBef>
                <a:spcPts val="0"/>
              </a:spcBef>
              <a:spcAft>
                <a:spcPts val="0"/>
              </a:spcAft>
              <a:buClr>
                <a:srgbClr val="FF0000"/>
              </a:buClr>
              <a:buSzPts val="2800"/>
              <a:buFont typeface="Arial"/>
              <a:buChar char="•"/>
            </a:pPr>
            <a:r>
              <a:rPr lang="es" sz="2800" b="1" i="1" u="sng" strike="noStrike" cap="none">
                <a:solidFill>
                  <a:srgbClr val="FF0000"/>
                </a:solidFill>
                <a:latin typeface="Source Sans Pro"/>
                <a:ea typeface="Source Sans Pro"/>
                <a:cs typeface="Source Sans Pro"/>
                <a:sym typeface="Source Sans Pro"/>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https://usapickleball.org/?s=Mini-Singles</a:t>
            </a:r>
            <a:endParaRPr sz="2800" b="1" i="1" u="none" strike="noStrike" cap="none">
              <a:solidFill>
                <a:srgbClr val="FF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FF0000"/>
              </a:buClr>
              <a:buSzPts val="2800"/>
              <a:buFont typeface="Source Sans Pro"/>
              <a:buNone/>
            </a:pPr>
            <a:r>
              <a:rPr lang="es" sz="2800" b="1" i="1" u="none" strike="noStrike" cap="none">
                <a:solidFill>
                  <a:srgbClr val="FF0000"/>
                </a:solidFill>
                <a:latin typeface="Source Sans Pro"/>
                <a:ea typeface="Source Sans Pro"/>
                <a:cs typeface="Source Sans Pro"/>
                <a:sym typeface="Source Sans Pro"/>
              </a:rPr>
              <a:t>(incluido un enlace a las instrucciones de formato de Mini-Singles)</a:t>
            </a:r>
            <a:endParaRPr/>
          </a:p>
          <a:p>
            <a:pPr marL="457200" marR="0" lvl="0" indent="-279400" algn="l" rtl="0">
              <a:lnSpc>
                <a:spcPct val="100000"/>
              </a:lnSpc>
              <a:spcBef>
                <a:spcPts val="0"/>
              </a:spcBef>
              <a:spcAft>
                <a:spcPts val="0"/>
              </a:spcAft>
              <a:buClr>
                <a:srgbClr val="000000"/>
              </a:buClr>
              <a:buSzPts val="2800"/>
              <a:buFont typeface="Arial"/>
              <a:buNone/>
            </a:pPr>
            <a:endParaRPr sz="2800" b="1" i="1" u="none" strike="noStrike" cap="none">
              <a:solidFill>
                <a:srgbClr val="FF0000"/>
              </a:solidFill>
              <a:latin typeface="Source Sans Pro"/>
              <a:ea typeface="Source Sans Pro"/>
              <a:cs typeface="Source Sans Pro"/>
              <a:sym typeface="Source Sans Pro"/>
            </a:endParaRPr>
          </a:p>
          <a:p>
            <a:pPr marL="0" marR="0" lvl="4" indent="0" algn="l" rtl="0">
              <a:lnSpc>
                <a:spcPct val="100000"/>
              </a:lnSpc>
              <a:spcBef>
                <a:spcPts val="0"/>
              </a:spcBef>
              <a:spcAft>
                <a:spcPts val="0"/>
              </a:spcAft>
              <a:buClr>
                <a:srgbClr val="18579B"/>
              </a:buClr>
              <a:buSzPts val="2800"/>
              <a:buFont typeface="Source Sans Pro"/>
              <a:buNone/>
            </a:pPr>
            <a:r>
              <a:rPr lang="es" sz="2800" b="0" i="0" u="none" strike="noStrike" cap="none">
                <a:solidFill>
                  <a:srgbClr val="18579B"/>
                </a:solidFill>
                <a:latin typeface="Source Sans Pro"/>
                <a:ea typeface="Source Sans Pro"/>
                <a:cs typeface="Source Sans Pro"/>
                <a:sym typeface="Source Sans Pro"/>
              </a:rPr>
              <a:t>     </a:t>
            </a:r>
            <a:endParaRPr/>
          </a:p>
        </p:txBody>
      </p:sp>
      <p:sp>
        <p:nvSpPr>
          <p:cNvPr id="1911" name="Google Shape;1911;p25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250</a:t>
            </a:fld>
            <a:endParaRPr/>
          </a:p>
        </p:txBody>
      </p:sp>
    </p:spTree>
    <p:extLst>
      <p:ext uri="{BB962C8B-B14F-4D97-AF65-F5344CB8AC3E}">
        <p14:creationId xmlns:p14="http://schemas.microsoft.com/office/powerpoint/2010/main" val="42677691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251"/>
          <p:cNvSpPr txBox="1"/>
          <p:nvPr/>
        </p:nvSpPr>
        <p:spPr>
          <a:xfrm>
            <a:off x="1219200" y="762000"/>
            <a:ext cx="9939866" cy="406265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6000"/>
              <a:buFont typeface="Calibri"/>
              <a:buNone/>
            </a:pPr>
            <a:r>
              <a:rPr lang="es" sz="6000" b="1" i="0" u="none" strike="noStrike" cap="none">
                <a:solidFill>
                  <a:srgbClr val="18579B"/>
                </a:solidFill>
                <a:latin typeface="Calibri"/>
                <a:ea typeface="Calibri"/>
                <a:cs typeface="Calibri"/>
                <a:sym typeface="Calibri"/>
              </a:rPr>
              <a:t>Laboral</a:t>
            </a:r>
            <a:endParaRPr sz="6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6000"/>
              <a:buFont typeface="Calibri"/>
              <a:buNone/>
            </a:pPr>
            <a:r>
              <a:rPr lang="es" sz="6000" b="1" i="0" u="none" strike="noStrike" cap="none">
                <a:solidFill>
                  <a:srgbClr val="18579B"/>
                </a:solidFill>
                <a:latin typeface="Calibri"/>
                <a:ea typeface="Calibri"/>
                <a:cs typeface="Calibri"/>
                <a:sym typeface="Calibri"/>
              </a:rPr>
              <a:t>Con</a:t>
            </a:r>
            <a:endParaRPr sz="6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6000"/>
              <a:buFont typeface="Calibri"/>
              <a:buNone/>
            </a:pPr>
            <a:r>
              <a:rPr lang="es" sz="6000" b="1" i="0" u="none" strike="noStrike" cap="none">
                <a:solidFill>
                  <a:srgbClr val="18579B"/>
                </a:solidFill>
                <a:latin typeface="Calibri"/>
                <a:ea typeface="Calibri"/>
                <a:cs typeface="Calibri"/>
                <a:sym typeface="Calibri"/>
              </a:rPr>
              <a:t>JUECES DE LINEA</a:t>
            </a:r>
            <a:endParaRPr sz="6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sp>
        <p:nvSpPr>
          <p:cNvPr id="1917" name="Google Shape;1917;p25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251</a:t>
            </a:fld>
            <a:endParaRPr/>
          </a:p>
        </p:txBody>
      </p:sp>
    </p:spTree>
    <p:extLst>
      <p:ext uri="{BB962C8B-B14F-4D97-AF65-F5344CB8AC3E}">
        <p14:creationId xmlns:p14="http://schemas.microsoft.com/office/powerpoint/2010/main" val="23394191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252"/>
          <p:cNvSpPr txBox="1"/>
          <p:nvPr/>
        </p:nvSpPr>
        <p:spPr>
          <a:xfrm>
            <a:off x="1253067" y="264020"/>
            <a:ext cx="9939866" cy="535531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Trabajar con jueces de línea</a:t>
            </a:r>
            <a:endParaRPr sz="44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200"/>
              <a:buFont typeface="Source Sans Pro"/>
              <a:buNone/>
            </a:pPr>
            <a:endParaRPr sz="32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 sz="4000" b="1" i="0" u="none" strike="noStrike" cap="none">
                <a:solidFill>
                  <a:srgbClr val="18579B"/>
                </a:solidFill>
                <a:latin typeface="Calibri"/>
                <a:ea typeface="Calibri"/>
                <a:cs typeface="Calibri"/>
                <a:sym typeface="Calibri"/>
              </a:rPr>
              <a:t>Jueces de línea:</a:t>
            </a:r>
            <a:endParaRPr sz="4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400"/>
              <a:buFont typeface="Source Sans Pro"/>
              <a:buNone/>
            </a:pPr>
            <a:endParaRPr sz="2400" b="0" i="0" u="none" strike="noStrike" cap="none">
              <a:solidFill>
                <a:srgbClr val="000000"/>
              </a:solidFill>
              <a:latin typeface="Source Sans Pro"/>
              <a:ea typeface="Source Sans Pro"/>
              <a:cs typeface="Source Sans Pro"/>
              <a:sym typeface="Source Sans Pro"/>
            </a:endParaRPr>
          </a:p>
          <a:p>
            <a:pPr marL="536575" marR="0" lvl="0" indent="-536575"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Son parte del </a:t>
            </a:r>
            <a:r>
              <a:rPr lang="es" sz="3600" b="0" i="0" u="none" strike="noStrike" cap="none">
                <a:solidFill>
                  <a:srgbClr val="FF0000"/>
                </a:solidFill>
                <a:latin typeface="Calibri"/>
                <a:ea typeface="Calibri"/>
                <a:cs typeface="Calibri"/>
                <a:sym typeface="Calibri"/>
              </a:rPr>
              <a:t>Equipo de Arbitraje</a:t>
            </a:r>
            <a:endParaRPr/>
          </a:p>
          <a:p>
            <a:pPr marL="536575" marR="0" lvl="0" indent="-536575"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Haga </a:t>
            </a:r>
            <a:r>
              <a:rPr lang="es" sz="3600" b="0" i="0" u="none" strike="noStrike" cap="none">
                <a:solidFill>
                  <a:srgbClr val="FF0000"/>
                </a:solidFill>
                <a:latin typeface="Calibri"/>
                <a:ea typeface="Calibri"/>
                <a:cs typeface="Calibri"/>
                <a:sym typeface="Calibri"/>
              </a:rPr>
              <a:t>más </a:t>
            </a:r>
            <a:r>
              <a:rPr lang="es" sz="3600" b="0" i="0" u="none" strike="noStrike" cap="none">
                <a:solidFill>
                  <a:srgbClr val="18579B"/>
                </a:solidFill>
                <a:latin typeface="Calibri"/>
                <a:ea typeface="Calibri"/>
                <a:cs typeface="Calibri"/>
                <a:sym typeface="Calibri"/>
              </a:rPr>
              <a:t>que llamar a Líneas</a:t>
            </a:r>
            <a:endParaRPr/>
          </a:p>
          <a:p>
            <a:pPr marL="536575" marR="0" lvl="0" indent="-536575"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Son el </a:t>
            </a:r>
            <a:r>
              <a:rPr lang="es" sz="3600" b="0" i="0" u="none" strike="noStrike" cap="none">
                <a:solidFill>
                  <a:srgbClr val="FF0000"/>
                </a:solidFill>
                <a:latin typeface="Calibri"/>
                <a:ea typeface="Calibri"/>
                <a:cs typeface="Calibri"/>
                <a:sym typeface="Calibri"/>
              </a:rPr>
              <a:t>segundo par de ojos y oídos de un árbitro</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FF0000"/>
              </a:buClr>
              <a:buSzPts val="3600"/>
              <a:buFont typeface="Calibri"/>
              <a:buNone/>
            </a:pPr>
            <a:r>
              <a:rPr lang="es" sz="3600" b="0" i="1" u="none" strike="noStrike" cap="none">
                <a:solidFill>
                  <a:srgbClr val="FF0000"/>
                </a:solidFill>
                <a:latin typeface="Calibri"/>
                <a:ea typeface="Calibri"/>
                <a:cs typeface="Calibri"/>
                <a:sym typeface="Calibri"/>
              </a:rPr>
              <a:t>El árbitro es responsable de informar a los jueces de línea</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sp>
        <p:nvSpPr>
          <p:cNvPr id="1923" name="Google Shape;1923;p25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252</a:t>
            </a:fld>
            <a:endParaRPr/>
          </a:p>
        </p:txBody>
      </p:sp>
    </p:spTree>
    <p:extLst>
      <p:ext uri="{BB962C8B-B14F-4D97-AF65-F5344CB8AC3E}">
        <p14:creationId xmlns:p14="http://schemas.microsoft.com/office/powerpoint/2010/main" val="14843883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253"/>
          <p:cNvSpPr txBox="1"/>
          <p:nvPr/>
        </p:nvSpPr>
        <p:spPr>
          <a:xfrm>
            <a:off x="1049867" y="297886"/>
            <a:ext cx="10176933" cy="594008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Trabajar con jueces de línea</a:t>
            </a:r>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4000"/>
              <a:buFont typeface="Calibri"/>
              <a:buNone/>
            </a:pPr>
            <a:r>
              <a:rPr lang="es" sz="4000" b="1" i="0" u="none" strike="noStrike" cap="none">
                <a:solidFill>
                  <a:srgbClr val="18579B"/>
                </a:solidFill>
                <a:latin typeface="Calibri"/>
                <a:ea typeface="Calibri"/>
                <a:cs typeface="Calibri"/>
                <a:sym typeface="Calibri"/>
              </a:rPr>
              <a:t>Responsabilidades del juez de línea:</a:t>
            </a:r>
            <a:endParaRPr sz="4000" b="0" i="0" u="none" strike="noStrike" cap="none">
              <a:solidFill>
                <a:srgbClr val="00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719138" marR="0" lvl="0" indent="-53498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Conoce las </a:t>
            </a:r>
            <a:r>
              <a:rPr lang="es" sz="3600" b="0" i="0" u="none" strike="noStrike" cap="none">
                <a:solidFill>
                  <a:srgbClr val="FF0000"/>
                </a:solidFill>
                <a:latin typeface="Calibri"/>
                <a:ea typeface="Calibri"/>
                <a:cs typeface="Calibri"/>
                <a:sym typeface="Calibri"/>
              </a:rPr>
              <a:t>reglas</a:t>
            </a:r>
            <a:endParaRPr/>
          </a:p>
          <a:p>
            <a:pPr marL="719138" marR="0" lvl="0" indent="-53498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Dedicar </a:t>
            </a:r>
            <a:r>
              <a:rPr lang="es" sz="3600" b="0" i="0" u="none" strike="noStrike" cap="none">
                <a:solidFill>
                  <a:srgbClr val="FF0000"/>
                </a:solidFill>
                <a:latin typeface="Calibri"/>
                <a:ea typeface="Calibri"/>
                <a:cs typeface="Calibri"/>
                <a:sym typeface="Calibri"/>
              </a:rPr>
              <a:t>TOTAL atención</a:t>
            </a:r>
            <a:endParaRPr sz="3600" b="0" i="0" u="none" strike="noStrike" cap="none">
              <a:solidFill>
                <a:srgbClr val="FF0000"/>
              </a:solidFill>
              <a:latin typeface="Calibri"/>
              <a:ea typeface="Calibri"/>
              <a:cs typeface="Calibri"/>
              <a:sym typeface="Calibri"/>
            </a:endParaRPr>
          </a:p>
          <a:p>
            <a:pPr marL="719138" marR="0" lvl="0" indent="-53498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Hacer </a:t>
            </a:r>
            <a:r>
              <a:rPr lang="es" sz="3600" b="0" i="0" u="none" strike="noStrike" cap="none">
                <a:solidFill>
                  <a:srgbClr val="FF0000"/>
                </a:solidFill>
                <a:latin typeface="Calibri"/>
                <a:ea typeface="Calibri"/>
                <a:cs typeface="Calibri"/>
                <a:sym typeface="Calibri"/>
              </a:rPr>
              <a:t>llamadas "fuera" </a:t>
            </a:r>
            <a:r>
              <a:rPr lang="es" sz="3600" b="0" i="0" u="none" strike="noStrike" cap="none">
                <a:solidFill>
                  <a:srgbClr val="18579B"/>
                </a:solidFill>
                <a:latin typeface="Calibri"/>
                <a:ea typeface="Calibri"/>
                <a:cs typeface="Calibri"/>
                <a:sym typeface="Calibri"/>
              </a:rPr>
              <a:t>en la línea asignada</a:t>
            </a:r>
            <a:endParaRPr/>
          </a:p>
          <a:p>
            <a:pPr marL="719138" marR="0" lvl="0" indent="-53498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Sigue la acción </a:t>
            </a:r>
            <a:r>
              <a:rPr lang="es" sz="3600" b="0" i="0" u="none" strike="noStrike" cap="none">
                <a:solidFill>
                  <a:srgbClr val="18579B"/>
                </a:solidFill>
                <a:latin typeface="Calibri"/>
                <a:ea typeface="Calibri"/>
                <a:cs typeface="Calibri"/>
                <a:sym typeface="Calibri"/>
              </a:rPr>
              <a:t>en la cancha</a:t>
            </a:r>
            <a:endParaRPr/>
          </a:p>
          <a:p>
            <a:pPr marL="719138" marR="0" lvl="0" indent="-53498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Dar su opinión </a:t>
            </a:r>
            <a:r>
              <a:rPr lang="es" sz="3600" b="0" i="0" u="none" strike="noStrike" cap="none">
                <a:solidFill>
                  <a:srgbClr val="18579B"/>
                </a:solidFill>
                <a:latin typeface="Calibri"/>
                <a:ea typeface="Calibri"/>
                <a:cs typeface="Calibri"/>
                <a:sym typeface="Calibri"/>
              </a:rPr>
              <a:t>cuando se lo pida el árbitro.</a:t>
            </a:r>
            <a:endParaRPr sz="36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NO </a:t>
            </a:r>
            <a:r>
              <a:rPr lang="es" sz="3600" b="0" i="0" u="none" strike="noStrike" cap="none">
                <a:solidFill>
                  <a:srgbClr val="18579B"/>
                </a:solidFill>
                <a:latin typeface="Calibri"/>
                <a:ea typeface="Calibri"/>
                <a:cs typeface="Calibri"/>
                <a:sym typeface="Calibri"/>
              </a:rPr>
              <a:t>hables con jugadores o espectadores.</a:t>
            </a:r>
            <a:endParaRPr/>
          </a:p>
          <a:p>
            <a:pPr marL="184150" marR="0" lvl="0"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    </a:t>
            </a:r>
            <a:r>
              <a:rPr lang="es" sz="3600" b="1" i="0" u="none" strike="noStrike" cap="none">
                <a:solidFill>
                  <a:srgbClr val="18579B"/>
                </a:solidFill>
                <a:latin typeface="Calibri"/>
                <a:ea typeface="Calibri"/>
                <a:cs typeface="Calibri"/>
                <a:sym typeface="Calibri"/>
              </a:rPr>
              <a:t> </a:t>
            </a:r>
            <a:r>
              <a:rPr lang="es" sz="2800" b="1" i="1" u="none" strike="noStrike" cap="none">
                <a:solidFill>
                  <a:srgbClr val="18579B"/>
                </a:solidFill>
                <a:latin typeface="Calibri"/>
                <a:ea typeface="Calibri"/>
                <a:cs typeface="Calibri"/>
                <a:sym typeface="Calibri"/>
              </a:rPr>
              <a:t>(Solo responde las preguntas del árbitro)</a:t>
            </a:r>
            <a:endParaRPr sz="2800" b="1" i="1" u="none" strike="noStrike" cap="none">
              <a:solidFill>
                <a:srgbClr val="18579B"/>
              </a:solidFill>
              <a:latin typeface="Calibri"/>
              <a:ea typeface="Calibri"/>
              <a:cs typeface="Calibri"/>
              <a:sym typeface="Calibri"/>
            </a:endParaRPr>
          </a:p>
        </p:txBody>
      </p:sp>
      <p:sp>
        <p:nvSpPr>
          <p:cNvPr id="1929" name="Google Shape;1929;p25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253</a:t>
            </a:fld>
            <a:endParaRPr/>
          </a:p>
        </p:txBody>
      </p:sp>
    </p:spTree>
    <p:extLst>
      <p:ext uri="{BB962C8B-B14F-4D97-AF65-F5344CB8AC3E}">
        <p14:creationId xmlns:p14="http://schemas.microsoft.com/office/powerpoint/2010/main" val="755216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254"/>
          <p:cNvSpPr txBox="1"/>
          <p:nvPr/>
        </p:nvSpPr>
        <p:spPr>
          <a:xfrm>
            <a:off x="1066800" y="25361"/>
            <a:ext cx="10634133" cy="609397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Trabajar con jueces de línea</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3600"/>
              <a:buFont typeface="Calibri"/>
              <a:buNone/>
            </a:pPr>
            <a:r>
              <a:rPr lang="es" sz="3600" b="1" i="1" u="none" strike="noStrike" cap="none">
                <a:solidFill>
                  <a:srgbClr val="18579B"/>
                </a:solidFill>
                <a:latin typeface="Calibri"/>
                <a:ea typeface="Calibri"/>
                <a:cs typeface="Calibri"/>
                <a:sym typeface="Calibri"/>
              </a:rPr>
              <a:t>Sesión informativa previa al juez de línea</a:t>
            </a:r>
            <a:endParaRPr sz="3600" b="0" i="1" u="none" strike="noStrike" cap="none">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1"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3600"/>
              <a:buFont typeface="Calibri"/>
              <a:buNone/>
            </a:pPr>
            <a:r>
              <a:rPr lang="es" sz="3600" b="1" i="1" u="none" strike="noStrike" cap="none">
                <a:solidFill>
                  <a:srgbClr val="18579B"/>
                </a:solidFill>
                <a:latin typeface="Calibri"/>
                <a:ea typeface="Calibri"/>
                <a:cs typeface="Calibri"/>
                <a:sym typeface="Calibri"/>
              </a:rPr>
              <a:t>Indique a los jueces de línea que:</a:t>
            </a:r>
            <a:endParaRPr/>
          </a:p>
          <a:p>
            <a:pPr marL="903288" marR="0" lvl="1" indent="-719138"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apaga </a:t>
            </a:r>
            <a:r>
              <a:rPr lang="es" sz="3200" b="0" i="0" u="none" strike="noStrike" cap="none">
                <a:solidFill>
                  <a:srgbClr val="18579B"/>
                </a:solidFill>
                <a:latin typeface="Calibri"/>
                <a:ea typeface="Calibri"/>
                <a:cs typeface="Calibri"/>
                <a:sym typeface="Calibri"/>
              </a:rPr>
              <a:t>los celulares</a:t>
            </a:r>
            <a:endParaRPr/>
          </a:p>
          <a:p>
            <a:pPr marL="903288" marR="0" lvl="1"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Permanece </a:t>
            </a:r>
            <a:r>
              <a:rPr lang="es" sz="3200" b="0" i="0" u="none" strike="noStrike" cap="none">
                <a:solidFill>
                  <a:srgbClr val="FF0000"/>
                </a:solidFill>
                <a:latin typeface="Calibri"/>
                <a:ea typeface="Calibri"/>
                <a:cs typeface="Calibri"/>
                <a:sym typeface="Calibri"/>
              </a:rPr>
              <a:t>atento </a:t>
            </a:r>
            <a:r>
              <a:rPr lang="es" sz="3200" b="0" i="0" u="none" strike="noStrike" cap="none">
                <a:solidFill>
                  <a:srgbClr val="18579B"/>
                </a:solidFill>
                <a:latin typeface="Calibri"/>
                <a:ea typeface="Calibri"/>
                <a:cs typeface="Calibri"/>
                <a:sym typeface="Calibri"/>
              </a:rPr>
              <a:t>y evita discusiones secundarias.</a:t>
            </a:r>
            <a:endParaRPr/>
          </a:p>
          <a:p>
            <a:pPr marL="903288" marR="0" lvl="1" indent="-719138"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Párese </a:t>
            </a:r>
            <a:r>
              <a:rPr lang="es" sz="3200" b="0" i="0" u="none" strike="noStrike" cap="none">
                <a:solidFill>
                  <a:srgbClr val="18579B"/>
                </a:solidFill>
                <a:latin typeface="Calibri"/>
                <a:ea typeface="Calibri"/>
                <a:cs typeface="Calibri"/>
                <a:sym typeface="Calibri"/>
              </a:rPr>
              <a:t>directamente </a:t>
            </a:r>
            <a:r>
              <a:rPr lang="es" sz="3200" b="0" i="0" u="none" strike="noStrike" cap="none">
                <a:solidFill>
                  <a:srgbClr val="FF0000"/>
                </a:solidFill>
                <a:latin typeface="Calibri"/>
                <a:ea typeface="Calibri"/>
                <a:cs typeface="Calibri"/>
                <a:sym typeface="Calibri"/>
              </a:rPr>
              <a:t>en línea </a:t>
            </a:r>
            <a:r>
              <a:rPr lang="es" sz="3200" b="0" i="0" u="none" strike="noStrike" cap="none">
                <a:solidFill>
                  <a:srgbClr val="18579B"/>
                </a:solidFill>
                <a:latin typeface="Calibri"/>
                <a:ea typeface="Calibri"/>
                <a:cs typeface="Calibri"/>
                <a:sym typeface="Calibri"/>
              </a:rPr>
              <a:t>con su línea asignada</a:t>
            </a:r>
            <a:endParaRPr sz="3200" b="0" i="0" u="none" strike="noStrike" cap="none">
              <a:solidFill>
                <a:srgbClr val="18579B"/>
              </a:solidFill>
              <a:latin typeface="Calibri"/>
              <a:ea typeface="Calibri"/>
              <a:cs typeface="Calibri"/>
              <a:sym typeface="Calibri"/>
            </a:endParaRPr>
          </a:p>
          <a:p>
            <a:pPr marL="903288" marR="0" lvl="1" indent="-719138"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Sigue el juego </a:t>
            </a:r>
            <a:r>
              <a:rPr lang="es" sz="3200" b="0" i="0" u="none" strike="noStrike" cap="none">
                <a:solidFill>
                  <a:srgbClr val="18579B"/>
                </a:solidFill>
                <a:latin typeface="Calibri"/>
                <a:ea typeface="Calibri"/>
                <a:cs typeface="Calibri"/>
                <a:sym typeface="Calibri"/>
              </a:rPr>
              <a:t>y prepárate para dar tu opinión si el árbitro te lo pide.</a:t>
            </a:r>
            <a:endParaRPr/>
          </a:p>
          <a:p>
            <a:pPr marL="903288" marR="0" lvl="1" indent="-719138"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NO se deje influenciar por </a:t>
            </a:r>
            <a:r>
              <a:rPr lang="es" sz="3200" b="0" i="0" u="none" strike="noStrike" cap="none">
                <a:solidFill>
                  <a:srgbClr val="FF0000"/>
                </a:solidFill>
                <a:latin typeface="Calibri"/>
                <a:ea typeface="Calibri"/>
                <a:cs typeface="Calibri"/>
                <a:sym typeface="Calibri"/>
              </a:rPr>
              <a:t>las llamadas de línea de espectadores o jugadores</a:t>
            </a:r>
            <a:endParaRPr sz="3200" b="0" i="0" u="none" strike="noStrike" cap="none">
              <a:solidFill>
                <a:srgbClr val="FF0000"/>
              </a:solidFill>
              <a:latin typeface="Calibri"/>
              <a:ea typeface="Calibri"/>
              <a:cs typeface="Calibri"/>
              <a:sym typeface="Calibri"/>
            </a:endParaRPr>
          </a:p>
          <a:p>
            <a:pPr marL="903288" marR="0" lvl="1" indent="-719138"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Permanecer en la posición </a:t>
            </a:r>
            <a:r>
              <a:rPr lang="es" sz="3200" b="0" i="0" u="none" strike="noStrike" cap="none">
                <a:solidFill>
                  <a:srgbClr val="18579B"/>
                </a:solidFill>
                <a:latin typeface="Calibri"/>
                <a:ea typeface="Calibri"/>
                <a:cs typeface="Calibri"/>
                <a:sym typeface="Calibri"/>
              </a:rPr>
              <a:t>hasta que el árbitro lo despida.</a:t>
            </a:r>
            <a:endParaRPr sz="3200" b="0" i="0" u="none" strike="noStrike" cap="none">
              <a:solidFill>
                <a:srgbClr val="18579B"/>
              </a:solidFill>
              <a:latin typeface="Calibri"/>
              <a:ea typeface="Calibri"/>
              <a:cs typeface="Calibri"/>
              <a:sym typeface="Calibri"/>
            </a:endParaRPr>
          </a:p>
        </p:txBody>
      </p:sp>
      <p:sp>
        <p:nvSpPr>
          <p:cNvPr id="1935" name="Google Shape;1935;p25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254</a:t>
            </a:fld>
            <a:endParaRPr/>
          </a:p>
        </p:txBody>
      </p:sp>
    </p:spTree>
    <p:extLst>
      <p:ext uri="{BB962C8B-B14F-4D97-AF65-F5344CB8AC3E}">
        <p14:creationId xmlns:p14="http://schemas.microsoft.com/office/powerpoint/2010/main" val="31890231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255"/>
          <p:cNvSpPr txBox="1"/>
          <p:nvPr/>
        </p:nvSpPr>
        <p:spPr>
          <a:xfrm>
            <a:off x="243840" y="69668"/>
            <a:ext cx="11713029" cy="649408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s" sz="4000" b="1" i="0" u="none" strike="noStrike" cap="none">
                <a:solidFill>
                  <a:srgbClr val="18579B"/>
                </a:solidFill>
                <a:latin typeface="Calibri"/>
                <a:ea typeface="Calibri"/>
                <a:cs typeface="Calibri"/>
                <a:sym typeface="Calibri"/>
              </a:rPr>
              <a:t>Trabajar con jueces de línea</a:t>
            </a:r>
            <a:endParaRPr/>
          </a:p>
          <a:p>
            <a:pPr marL="0" marR="0" lvl="0" indent="0" algn="ctr" rtl="0">
              <a:lnSpc>
                <a:spcPct val="100000"/>
              </a:lnSpc>
              <a:spcBef>
                <a:spcPts val="0"/>
              </a:spcBef>
              <a:spcAft>
                <a:spcPts val="0"/>
              </a:spcAft>
              <a:buClr>
                <a:srgbClr val="000000"/>
              </a:buClr>
              <a:buSzPts val="800"/>
              <a:buFont typeface="Source Sans Pro"/>
              <a:buNone/>
            </a:pPr>
            <a:endParaRPr sz="800" b="1"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18579B"/>
              </a:buClr>
              <a:buSzPts val="3600"/>
              <a:buFont typeface="Arial"/>
              <a:buChar char="•"/>
            </a:pPr>
            <a:r>
              <a:rPr lang="es" sz="3600" b="1" i="1" u="none" strike="noStrike" cap="none">
                <a:solidFill>
                  <a:srgbClr val="18579B"/>
                </a:solidFill>
                <a:latin typeface="Calibri"/>
                <a:ea typeface="Calibri"/>
                <a:cs typeface="Calibri"/>
                <a:sym typeface="Calibri"/>
              </a:rPr>
              <a:t>Comunicación de llamadas de línea</a:t>
            </a:r>
            <a:endParaRPr/>
          </a:p>
          <a:p>
            <a:pPr marL="0" marR="0" lvl="7" indent="0" algn="l"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 </a:t>
            </a:r>
            <a:r>
              <a:rPr lang="es" sz="3600" b="0" i="0" u="none" strike="noStrike" cap="none">
                <a:solidFill>
                  <a:srgbClr val="18579B"/>
                </a:solidFill>
                <a:latin typeface="Calibri"/>
                <a:ea typeface="Calibri"/>
                <a:cs typeface="Calibri"/>
                <a:sym typeface="Calibri"/>
              </a:rPr>
              <a:t>Inmediatamente</a:t>
            </a:r>
            <a:endParaRPr/>
          </a:p>
          <a:p>
            <a:pPr marL="0" marR="0" lvl="7"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 Con confianza</a:t>
            </a:r>
            <a:endParaRPr/>
          </a:p>
          <a:p>
            <a:pPr marL="0" marR="0" lvl="7" indent="0" algn="l"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 </a:t>
            </a:r>
            <a:r>
              <a:rPr lang="es" sz="3600" b="0" i="0" u="none" strike="noStrike" cap="none">
                <a:solidFill>
                  <a:srgbClr val="18579B"/>
                </a:solidFill>
                <a:latin typeface="Calibri"/>
                <a:ea typeface="Calibri"/>
                <a:cs typeface="Calibri"/>
                <a:sym typeface="Calibri"/>
              </a:rPr>
              <a:t>En voz alta</a:t>
            </a:r>
            <a:r>
              <a:rPr lang="es" sz="3600" b="1"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(en llamadas verbales por bolas fuera y faltas de pie)</a:t>
            </a:r>
            <a:endParaRPr/>
          </a:p>
          <a:p>
            <a:pPr marL="0" marR="0" lvl="7" indent="0" algn="l"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 </a:t>
            </a:r>
            <a:r>
              <a:rPr lang="es" sz="3600" b="0" i="0" u="none" strike="noStrike" cap="none">
                <a:solidFill>
                  <a:srgbClr val="18579B"/>
                </a:solidFill>
                <a:latin typeface="Calibri"/>
                <a:ea typeface="Calibri"/>
                <a:cs typeface="Calibri"/>
                <a:sym typeface="Calibri"/>
              </a:rPr>
              <a:t>Señal de brazo </a:t>
            </a:r>
            <a:r>
              <a:rPr lang="es" sz="3600" b="0" i="0" u="none" strike="noStrike" cap="none">
                <a:solidFill>
                  <a:srgbClr val="FF0000"/>
                </a:solidFill>
                <a:latin typeface="Calibri"/>
                <a:ea typeface="Calibri"/>
                <a:cs typeface="Calibri"/>
                <a:sym typeface="Calibri"/>
              </a:rPr>
              <a:t>(Mantener presionado durante ~ 5 segundos o asegurarse de que el árbitro lo vea)</a:t>
            </a:r>
            <a:endParaRPr/>
          </a:p>
          <a:p>
            <a:pPr marL="0" marR="0" lvl="7" indent="0" algn="l" rtl="0">
              <a:lnSpc>
                <a:spcPct val="100000"/>
              </a:lnSpc>
              <a:spcBef>
                <a:spcPts val="0"/>
              </a:spcBef>
              <a:spcAft>
                <a:spcPts val="0"/>
              </a:spcAft>
              <a:buClr>
                <a:srgbClr val="000000"/>
              </a:buClr>
              <a:buSzPts val="800"/>
              <a:buFont typeface="Source Sans Pro"/>
              <a:buNone/>
            </a:pPr>
            <a:endParaRPr sz="800" b="0" i="0" u="none" strike="noStrike" cap="none">
              <a:solidFill>
                <a:srgbClr val="FF0000"/>
              </a:solidFill>
              <a:latin typeface="Calibri"/>
              <a:ea typeface="Calibri"/>
              <a:cs typeface="Calibri"/>
              <a:sym typeface="Calibri"/>
            </a:endParaRPr>
          </a:p>
          <a:p>
            <a:pPr marL="571500" marR="0" lvl="7" indent="-571500" algn="l" rtl="0">
              <a:lnSpc>
                <a:spcPct val="100000"/>
              </a:lnSpc>
              <a:spcBef>
                <a:spcPts val="0"/>
              </a:spcBef>
              <a:spcAft>
                <a:spcPts val="0"/>
              </a:spcAft>
              <a:buClr>
                <a:srgbClr val="18579B"/>
              </a:buClr>
              <a:buSzPts val="3600"/>
              <a:buFont typeface="Arial"/>
              <a:buChar char="•"/>
            </a:pPr>
            <a:r>
              <a:rPr lang="es" sz="3600" b="1" i="1" u="none" strike="noStrike" cap="none">
                <a:solidFill>
                  <a:srgbClr val="18579B"/>
                </a:solidFill>
                <a:latin typeface="Calibri"/>
                <a:ea typeface="Calibri"/>
                <a:cs typeface="Calibri"/>
                <a:sym typeface="Calibri"/>
              </a:rPr>
              <a:t>Opción Pasiva</a:t>
            </a:r>
            <a:endParaRPr/>
          </a:p>
          <a:p>
            <a:pPr marL="0" marR="0" lvl="8" indent="0" algn="l"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 </a:t>
            </a:r>
            <a:r>
              <a:rPr lang="es" sz="3600" b="0" i="0" u="none" strike="noStrike" cap="none">
                <a:solidFill>
                  <a:srgbClr val="18579B"/>
                </a:solidFill>
                <a:latin typeface="Calibri"/>
                <a:ea typeface="Calibri"/>
                <a:cs typeface="Calibri"/>
                <a:sym typeface="Calibri"/>
              </a:rPr>
              <a:t>Los TD tienen una nueva </a:t>
            </a:r>
            <a:r>
              <a:rPr lang="es" sz="3600" b="1" i="0" u="none" strike="noStrike" cap="none">
                <a:solidFill>
                  <a:srgbClr val="FF0000"/>
                </a:solidFill>
                <a:latin typeface="Calibri"/>
                <a:ea typeface="Calibri"/>
                <a:cs typeface="Calibri"/>
                <a:sym typeface="Calibri"/>
              </a:rPr>
              <a:t>"opción pasiva"</a:t>
            </a:r>
            <a:endParaRPr/>
          </a:p>
          <a:p>
            <a:pPr marL="0" marR="0" lvl="8" indent="0" algn="l"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Los jugadores hacen </a:t>
            </a:r>
            <a:r>
              <a:rPr lang="es" sz="3600" b="0" i="0" u="none" strike="noStrike" cap="none">
                <a:solidFill>
                  <a:srgbClr val="18579B"/>
                </a:solidFill>
                <a:latin typeface="Calibri"/>
                <a:ea typeface="Calibri"/>
                <a:cs typeface="Calibri"/>
                <a:sym typeface="Calibri"/>
              </a:rPr>
              <a:t>sus propias </a:t>
            </a:r>
            <a:r>
              <a:rPr lang="es" sz="3600" b="0" i="0" u="none" strike="noStrike" cap="none">
                <a:solidFill>
                  <a:srgbClr val="FF0000"/>
                </a:solidFill>
                <a:latin typeface="Calibri"/>
                <a:ea typeface="Calibri"/>
                <a:cs typeface="Calibri"/>
                <a:sym typeface="Calibri"/>
              </a:rPr>
              <a:t>llamadas de línea</a:t>
            </a:r>
            <a:endParaRPr/>
          </a:p>
          <a:p>
            <a:pPr marL="0" marR="0" lvl="8" indent="0" algn="l"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Los jueces de línea </a:t>
            </a:r>
            <a:r>
              <a:rPr lang="es" sz="3600" b="0" i="0" u="none" strike="noStrike" cap="none">
                <a:solidFill>
                  <a:srgbClr val="18579B"/>
                </a:solidFill>
                <a:latin typeface="Calibri"/>
                <a:ea typeface="Calibri"/>
                <a:cs typeface="Calibri"/>
                <a:sym typeface="Calibri"/>
              </a:rPr>
              <a:t>solo hacen llamadas y señales </a:t>
            </a:r>
            <a:r>
              <a:rPr lang="es" sz="3600" b="0" i="0" u="none" strike="noStrike" cap="none">
                <a:solidFill>
                  <a:srgbClr val="FF0000"/>
                </a:solidFill>
                <a:latin typeface="Calibri"/>
                <a:ea typeface="Calibri"/>
                <a:cs typeface="Calibri"/>
                <a:sym typeface="Calibri"/>
              </a:rPr>
              <a:t>cuando lo solicita </a:t>
            </a:r>
            <a:r>
              <a:rPr lang="es" sz="3600" b="0" i="0" u="none" strike="noStrike" cap="none">
                <a:solidFill>
                  <a:srgbClr val="18579B"/>
                </a:solidFill>
                <a:latin typeface="Calibri"/>
                <a:ea typeface="Calibri"/>
                <a:cs typeface="Calibri"/>
                <a:sym typeface="Calibri"/>
              </a:rPr>
              <a:t>el árbitro </a:t>
            </a:r>
            <a:r>
              <a:rPr lang="es" sz="3600" b="1" i="1" u="none" strike="noStrike" cap="none">
                <a:solidFill>
                  <a:srgbClr val="FF0000"/>
                </a:solidFill>
                <a:latin typeface="Calibri"/>
                <a:ea typeface="Calibri"/>
                <a:cs typeface="Calibri"/>
                <a:sym typeface="Calibri"/>
              </a:rPr>
              <a:t>después de una apelación de un jugador.</a:t>
            </a:r>
            <a:endParaRPr sz="3600" b="1" i="1" u="none" strike="noStrike" cap="none">
              <a:solidFill>
                <a:srgbClr val="FF0000"/>
              </a:solidFill>
              <a:latin typeface="Calibri"/>
              <a:ea typeface="Calibri"/>
              <a:cs typeface="Calibri"/>
              <a:sym typeface="Calibri"/>
            </a:endParaRPr>
          </a:p>
        </p:txBody>
      </p:sp>
      <p:sp>
        <p:nvSpPr>
          <p:cNvPr id="1941" name="Google Shape;1941;p25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255</a:t>
            </a:fld>
            <a:endParaRPr/>
          </a:p>
        </p:txBody>
      </p:sp>
    </p:spTree>
    <p:extLst>
      <p:ext uri="{BB962C8B-B14F-4D97-AF65-F5344CB8AC3E}">
        <p14:creationId xmlns:p14="http://schemas.microsoft.com/office/powerpoint/2010/main" val="1839934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256"/>
          <p:cNvSpPr txBox="1"/>
          <p:nvPr/>
        </p:nvSpPr>
        <p:spPr>
          <a:xfrm>
            <a:off x="1219201" y="142421"/>
            <a:ext cx="9753600" cy="65556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Trabajar con jueces de línea</a:t>
            </a:r>
            <a:endParaRPr/>
          </a:p>
          <a:p>
            <a:pPr marL="1028700" marR="0" lvl="1" indent="-571500" algn="ctr" rtl="0">
              <a:lnSpc>
                <a:spcPct val="100000"/>
              </a:lnSpc>
              <a:spcBef>
                <a:spcPts val="0"/>
              </a:spcBef>
              <a:spcAft>
                <a:spcPts val="0"/>
              </a:spcAft>
              <a:buClr>
                <a:srgbClr val="18579B"/>
              </a:buClr>
              <a:buSzPts val="1600"/>
              <a:buFont typeface="Source Sans Pro"/>
              <a:buNone/>
            </a:pPr>
            <a:endParaRPr sz="16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Bola llamada "FUERA":</a:t>
            </a:r>
            <a:endParaRPr/>
          </a:p>
          <a:p>
            <a:pPr marL="1028700" marR="0" lvl="1" indent="-571500" algn="ctr" rtl="0">
              <a:lnSpc>
                <a:spcPct val="100000"/>
              </a:lnSpc>
              <a:spcBef>
                <a:spcPts val="0"/>
              </a:spcBef>
              <a:spcAft>
                <a:spcPts val="0"/>
              </a:spcAft>
              <a:buClr>
                <a:srgbClr val="18579B"/>
              </a:buClr>
              <a:buSzPts val="1600"/>
              <a:buFont typeface="Source Sans Pro"/>
              <a:buNone/>
            </a:pPr>
            <a:endParaRPr sz="1600" b="0" i="0" u="none" strike="noStrike" cap="none">
              <a:solidFill>
                <a:srgbClr val="000000"/>
              </a:solidFill>
              <a:latin typeface="Calibri"/>
              <a:ea typeface="Calibri"/>
              <a:cs typeface="Calibri"/>
              <a:sym typeface="Calibri"/>
            </a:endParaRPr>
          </a:p>
          <a:p>
            <a:pPr marL="1028700" marR="0" lvl="8"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Al realizar llamadas de línea, los criterios </a:t>
            </a:r>
            <a:r>
              <a:rPr lang="es" sz="3600" b="0" i="0" u="none" strike="noStrike" cap="none">
                <a:solidFill>
                  <a:srgbClr val="FF0000"/>
                </a:solidFill>
                <a:latin typeface="Calibri"/>
                <a:ea typeface="Calibri"/>
                <a:cs typeface="Calibri"/>
                <a:sym typeface="Calibri"/>
              </a:rPr>
              <a:t>para los jueces de línea y los árbitros (Regla 6.C) son diferentes de los asignados a los jugadores (Regla 6.D.7)</a:t>
            </a:r>
            <a:endParaRPr/>
          </a:p>
          <a:p>
            <a:pPr marL="1028700" marR="0" lvl="8"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Árbitro (6.C): la pelota que toca la superficie de juego </a:t>
            </a:r>
            <a:r>
              <a:rPr lang="es" sz="3600" b="0" i="0" u="none" strike="noStrike" cap="none">
                <a:solidFill>
                  <a:srgbClr val="FF0000"/>
                </a:solidFill>
                <a:latin typeface="Calibri"/>
                <a:ea typeface="Calibri"/>
                <a:cs typeface="Calibri"/>
                <a:sym typeface="Calibri"/>
              </a:rPr>
              <a:t>completamente fuera de la cancha </a:t>
            </a:r>
            <a:r>
              <a:rPr lang="es" sz="3600" b="0" i="0" u="none" strike="noStrike" cap="none">
                <a:solidFill>
                  <a:srgbClr val="18579B"/>
                </a:solidFill>
                <a:latin typeface="Calibri"/>
                <a:ea typeface="Calibri"/>
                <a:cs typeface="Calibri"/>
                <a:sym typeface="Calibri"/>
              </a:rPr>
              <a:t>es “fuera”.</a:t>
            </a:r>
            <a:endParaRPr/>
          </a:p>
          <a:p>
            <a:pPr marL="1028700" marR="0" lvl="8"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Jugadores (6.D.7): </a:t>
            </a:r>
            <a:r>
              <a:rPr lang="es" sz="3600" b="0" i="0" u="none" strike="noStrike" cap="none">
                <a:solidFill>
                  <a:srgbClr val="FF0000"/>
                </a:solidFill>
                <a:latin typeface="Calibri"/>
                <a:ea typeface="Calibri"/>
                <a:cs typeface="Calibri"/>
                <a:sym typeface="Calibri"/>
              </a:rPr>
              <a:t>las llamadas cuestionables DEBEN resolverse a favor del oponente</a:t>
            </a:r>
            <a:endParaRPr/>
          </a:p>
          <a:p>
            <a:pPr marL="457200" marR="0" lvl="8"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p:txBody>
      </p:sp>
      <p:sp>
        <p:nvSpPr>
          <p:cNvPr id="1947" name="Google Shape;1947;p25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256</a:t>
            </a:fld>
            <a:endParaRPr/>
          </a:p>
        </p:txBody>
      </p:sp>
    </p:spTree>
    <p:extLst>
      <p:ext uri="{BB962C8B-B14F-4D97-AF65-F5344CB8AC3E}">
        <p14:creationId xmlns:p14="http://schemas.microsoft.com/office/powerpoint/2010/main" val="22599913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57"/>
          <p:cNvSpPr txBox="1"/>
          <p:nvPr/>
        </p:nvSpPr>
        <p:spPr>
          <a:xfrm>
            <a:off x="914400" y="1"/>
            <a:ext cx="10363199" cy="40011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pic>
        <p:nvPicPr>
          <p:cNvPr id="1953" name="Google Shape;1953;p257" descr="in-or-out2-1024x678.jpg"/>
          <p:cNvPicPr preferRelativeResize="0"/>
          <p:nvPr/>
        </p:nvPicPr>
        <p:blipFill rotWithShape="1">
          <a:blip r:embed="rId3">
            <a:alphaModFix/>
          </a:blip>
          <a:srcRect/>
          <a:stretch/>
        </p:blipFill>
        <p:spPr>
          <a:xfrm>
            <a:off x="1399223" y="780263"/>
            <a:ext cx="9180514" cy="5510744"/>
          </a:xfrm>
          <a:prstGeom prst="rect">
            <a:avLst/>
          </a:prstGeom>
          <a:noFill/>
          <a:ln>
            <a:noFill/>
          </a:ln>
        </p:spPr>
      </p:pic>
      <p:sp>
        <p:nvSpPr>
          <p:cNvPr id="1954" name="Google Shape;1954;p257"/>
          <p:cNvSpPr txBox="1"/>
          <p:nvPr/>
        </p:nvSpPr>
        <p:spPr>
          <a:xfrm>
            <a:off x="478154" y="173714"/>
            <a:ext cx="10915649"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Trabajando con jueces de línea </a:t>
            </a:r>
            <a:r>
              <a:rPr lang="es" sz="3200" b="1" i="0" u="none" strike="noStrike" cap="none">
                <a:solidFill>
                  <a:srgbClr val="18579B"/>
                </a:solidFill>
                <a:latin typeface="Source Sans Pro"/>
                <a:ea typeface="Source Sans Pro"/>
                <a:cs typeface="Source Sans Pro"/>
                <a:sym typeface="Source Sans Pro"/>
              </a:rPr>
              <a:t>– Bola cantada “FUERA”</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p:txBody>
      </p:sp>
      <p:sp>
        <p:nvSpPr>
          <p:cNvPr id="1955" name="Google Shape;1955;p257"/>
          <p:cNvSpPr txBox="1"/>
          <p:nvPr/>
        </p:nvSpPr>
        <p:spPr>
          <a:xfrm>
            <a:off x="-516714" y="6291007"/>
            <a:ext cx="11985897" cy="5232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2000"/>
              <a:buFont typeface="Source Sans Pro"/>
              <a:buNone/>
            </a:pPr>
            <a:r>
              <a:rPr lang="es" sz="2000" b="1" i="0" u="none" strike="noStrike" cap="none">
                <a:solidFill>
                  <a:srgbClr val="000000"/>
                </a:solidFill>
                <a:latin typeface="Source Sans Pro"/>
                <a:ea typeface="Source Sans Pro"/>
                <a:cs typeface="Source Sans Pro"/>
                <a:sym typeface="Source Sans Pro"/>
              </a:rPr>
              <a:t>               </a:t>
            </a:r>
            <a:r>
              <a:rPr lang="es" sz="2000" b="1" i="0" u="none" strike="noStrike" cap="none">
                <a:solidFill>
                  <a:srgbClr val="18579B"/>
                </a:solidFill>
                <a:latin typeface="Source Sans Pro"/>
                <a:ea typeface="Source Sans Pro"/>
                <a:cs typeface="Source Sans Pro"/>
                <a:sym typeface="Source Sans Pro"/>
              </a:rPr>
              <a:t> </a:t>
            </a:r>
            <a:r>
              <a:rPr lang="es" sz="2800" b="1" i="0" u="none" strike="noStrike" cap="none">
                <a:solidFill>
                  <a:srgbClr val="18579B"/>
                </a:solidFill>
                <a:latin typeface="Source Sans Pro"/>
                <a:ea typeface="Source Sans Pro"/>
                <a:cs typeface="Source Sans Pro"/>
                <a:sym typeface="Source Sans Pro"/>
              </a:rPr>
              <a:t>Criterios del juez de línea/árbitro para hacer llamadas de línea (Regla 6.C)</a:t>
            </a:r>
            <a:endParaRPr/>
          </a:p>
        </p:txBody>
      </p:sp>
      <p:sp>
        <p:nvSpPr>
          <p:cNvPr id="1956" name="Google Shape;1956;p25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257</a:t>
            </a:fld>
            <a:endParaRPr/>
          </a:p>
        </p:txBody>
      </p:sp>
    </p:spTree>
    <p:extLst>
      <p:ext uri="{BB962C8B-B14F-4D97-AF65-F5344CB8AC3E}">
        <p14:creationId xmlns:p14="http://schemas.microsoft.com/office/powerpoint/2010/main" val="301276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258"/>
          <p:cNvSpPr txBox="1"/>
          <p:nvPr/>
        </p:nvSpPr>
        <p:spPr>
          <a:xfrm>
            <a:off x="914400" y="1"/>
            <a:ext cx="10363199" cy="40011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sp>
        <p:nvSpPr>
          <p:cNvPr id="1962" name="Google Shape;1962;p258"/>
          <p:cNvSpPr txBox="1"/>
          <p:nvPr/>
        </p:nvSpPr>
        <p:spPr>
          <a:xfrm>
            <a:off x="486863" y="0"/>
            <a:ext cx="10915649"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Trabajando con jueces de línea </a:t>
            </a:r>
            <a:r>
              <a:rPr lang="es" sz="3200" b="1" i="0" u="none" strike="noStrike" cap="none">
                <a:solidFill>
                  <a:srgbClr val="18579B"/>
                </a:solidFill>
                <a:latin typeface="Source Sans Pro"/>
                <a:ea typeface="Source Sans Pro"/>
                <a:cs typeface="Source Sans Pro"/>
                <a:sym typeface="Source Sans Pro"/>
              </a:rPr>
              <a:t>– Bola cantada “FUERA”</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p:txBody>
      </p:sp>
      <p:sp>
        <p:nvSpPr>
          <p:cNvPr id="1963" name="Google Shape;1963;p258"/>
          <p:cNvSpPr txBox="1"/>
          <p:nvPr/>
        </p:nvSpPr>
        <p:spPr>
          <a:xfrm>
            <a:off x="-516714" y="6291007"/>
            <a:ext cx="11985897" cy="5232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0000"/>
              </a:buClr>
              <a:buSzPts val="2000"/>
              <a:buFont typeface="Source Sans Pro"/>
              <a:buNone/>
            </a:pPr>
            <a:r>
              <a:rPr lang="es" sz="2000" b="1" i="1" u="none" strike="noStrike" cap="none">
                <a:solidFill>
                  <a:srgbClr val="FF0000"/>
                </a:solidFill>
                <a:latin typeface="Source Sans Pro"/>
                <a:ea typeface="Source Sans Pro"/>
                <a:cs typeface="Source Sans Pro"/>
                <a:sym typeface="Source Sans Pro"/>
              </a:rPr>
              <a:t>                </a:t>
            </a:r>
            <a:r>
              <a:rPr lang="es" sz="2800" b="1" i="1" u="none" strike="noStrike" cap="none">
                <a:solidFill>
                  <a:srgbClr val="FF0000"/>
                </a:solidFill>
                <a:latin typeface="Source Sans Pro"/>
                <a:ea typeface="Source Sans Pro"/>
                <a:cs typeface="Source Sans Pro"/>
                <a:sym typeface="Source Sans Pro"/>
              </a:rPr>
              <a:t>Criterios del juez de línea/árbitro para hacer llamadas de línea (Regla 6.C)</a:t>
            </a:r>
            <a:endParaRPr/>
          </a:p>
        </p:txBody>
      </p:sp>
      <p:pic>
        <p:nvPicPr>
          <p:cNvPr id="1964" name="Google Shape;1964;p258"/>
          <p:cNvPicPr preferRelativeResize="0"/>
          <p:nvPr/>
        </p:nvPicPr>
        <p:blipFill rotWithShape="1">
          <a:blip r:embed="rId3">
            <a:alphaModFix/>
          </a:blip>
          <a:srcRect/>
          <a:stretch/>
        </p:blipFill>
        <p:spPr>
          <a:xfrm>
            <a:off x="2664822" y="615907"/>
            <a:ext cx="6142215" cy="5675100"/>
          </a:xfrm>
          <a:prstGeom prst="rect">
            <a:avLst/>
          </a:prstGeom>
          <a:noFill/>
          <a:ln>
            <a:noFill/>
          </a:ln>
        </p:spPr>
      </p:pic>
      <p:sp>
        <p:nvSpPr>
          <p:cNvPr id="1965" name="Google Shape;1965;p25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258</a:t>
            </a:fld>
            <a:endParaRPr/>
          </a:p>
        </p:txBody>
      </p:sp>
    </p:spTree>
    <p:extLst>
      <p:ext uri="{BB962C8B-B14F-4D97-AF65-F5344CB8AC3E}">
        <p14:creationId xmlns:p14="http://schemas.microsoft.com/office/powerpoint/2010/main" val="34188542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259"/>
          <p:cNvSpPr txBox="1"/>
          <p:nvPr/>
        </p:nvSpPr>
        <p:spPr>
          <a:xfrm>
            <a:off x="914400" y="1"/>
            <a:ext cx="10363199" cy="40011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sp>
        <p:nvSpPr>
          <p:cNvPr id="1971" name="Google Shape;1971;p259"/>
          <p:cNvSpPr txBox="1"/>
          <p:nvPr/>
        </p:nvSpPr>
        <p:spPr>
          <a:xfrm>
            <a:off x="486863" y="0"/>
            <a:ext cx="10915649" cy="153888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Trabajando con jueces de línea </a:t>
            </a:r>
            <a:r>
              <a:rPr lang="es" sz="3200" b="1" i="0" u="none" strike="noStrike" cap="none">
                <a:solidFill>
                  <a:srgbClr val="18579B"/>
                </a:solidFill>
                <a:latin typeface="Source Sans Pro"/>
                <a:ea typeface="Source Sans Pro"/>
                <a:cs typeface="Source Sans Pro"/>
                <a:sym typeface="Source Sans Pro"/>
              </a:rPr>
              <a:t>– Bola cantada “FUERA”</a:t>
            </a:r>
            <a:endParaRPr/>
          </a:p>
          <a:p>
            <a:pPr marL="0" marR="0" lvl="0" indent="0" algn="ctr" rtl="0">
              <a:lnSpc>
                <a:spcPct val="100000"/>
              </a:lnSpc>
              <a:spcBef>
                <a:spcPts val="0"/>
              </a:spcBef>
              <a:spcAft>
                <a:spcPts val="0"/>
              </a:spcAft>
              <a:buClr>
                <a:srgbClr val="18579B"/>
              </a:buClr>
              <a:buSzPts val="2400"/>
              <a:buFont typeface="Source Sans Pro"/>
              <a:buNone/>
            </a:pPr>
            <a:r>
              <a:rPr lang="es" sz="2400" b="1" i="0" u="none" strike="noStrike" cap="none">
                <a:solidFill>
                  <a:srgbClr val="18579B"/>
                </a:solidFill>
                <a:latin typeface="Source Sans Pro"/>
                <a:ea typeface="Source Sans Pro"/>
                <a:cs typeface="Source Sans Pro"/>
                <a:sym typeface="Source Sans Pro"/>
              </a:rPr>
              <a:t>Barrett Kincheloe - Cocina Pickleball</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Source Sans Pro"/>
              <a:ea typeface="Source Sans Pro"/>
              <a:cs typeface="Source Sans Pro"/>
              <a:sym typeface="Source Sans Pro"/>
            </a:endParaRPr>
          </a:p>
          <a:p>
            <a:pPr marL="1028700" marR="0" lvl="1" indent="-57150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p:txBody>
      </p:sp>
      <p:sp>
        <p:nvSpPr>
          <p:cNvPr id="1972" name="Google Shape;1972;p25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259</a:t>
            </a:fld>
            <a:endParaRPr/>
          </a:p>
        </p:txBody>
      </p:sp>
      <p:pic>
        <p:nvPicPr>
          <p:cNvPr id="1973" name="Google Shape;1973;p259" title="How line calls work in pickleball - tips, tactics and more"/>
          <p:cNvPicPr preferRelativeResize="0"/>
          <p:nvPr/>
        </p:nvPicPr>
        <p:blipFill rotWithShape="1">
          <a:blip r:embed="rId3">
            <a:alphaModFix/>
          </a:blip>
          <a:srcRect/>
          <a:stretch/>
        </p:blipFill>
        <p:spPr>
          <a:xfrm>
            <a:off x="1538255" y="1087990"/>
            <a:ext cx="9115488" cy="5150250"/>
          </a:xfrm>
          <a:prstGeom prst="rect">
            <a:avLst/>
          </a:prstGeom>
          <a:noFill/>
          <a:ln>
            <a:noFill/>
          </a:ln>
        </p:spPr>
      </p:pic>
      <p:sp>
        <p:nvSpPr>
          <p:cNvPr id="1974" name="Google Shape;1974;p259"/>
          <p:cNvSpPr txBox="1"/>
          <p:nvPr/>
        </p:nvSpPr>
        <p:spPr>
          <a:xfrm>
            <a:off x="4037488" y="6238240"/>
            <a:ext cx="4859663" cy="36933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r>
              <a:rPr lang="es" sz="1800" b="1" i="1" u="none" strike="noStrike" cap="none">
                <a:solidFill>
                  <a:srgbClr val="18579B"/>
                </a:solidFill>
                <a:latin typeface="Source Sans Pro"/>
                <a:ea typeface="Source Sans Pro"/>
                <a:cs typeface="Source Sans Pro"/>
                <a:sym typeface="Source Sans Pro"/>
              </a:rPr>
              <a:t>(Marca de tiempo: desde el inicio y luego en la parada 2:52)</a:t>
            </a:r>
            <a:endParaRPr/>
          </a:p>
        </p:txBody>
      </p:sp>
    </p:spTree>
    <p:extLst>
      <p:ext uri="{BB962C8B-B14F-4D97-AF65-F5344CB8AC3E}">
        <p14:creationId xmlns:p14="http://schemas.microsoft.com/office/powerpoint/2010/main" val="146994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3"/>
                                        </p:tgtEl>
                                        <p:attrNameLst>
                                          <p:attrName>style.visibility</p:attrName>
                                        </p:attrNameLst>
                                      </p:cBhvr>
                                      <p:to>
                                        <p:strVal val="visible"/>
                                      </p:to>
                                    </p:set>
                                    <p:animEffect transition="in" filter="fade">
                                      <p:cBhvr>
                                        <p:cTn id="7" dur="1"/>
                                        <p:tgtEl>
                                          <p:spTgt spid="1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1941429" y="332508"/>
            <a:ext cx="8305967" cy="920559"/>
          </a:xfrm>
          <a:prstGeom prst="rect">
            <a:avLst/>
          </a:prstGeom>
          <a:noFill/>
          <a:ln>
            <a:noFill/>
          </a:ln>
        </p:spPr>
        <p:txBody>
          <a:bodyPr spcFirstLastPara="1" wrap="square" lIns="45700" tIns="45700" rIns="45700" bIns="45700" anchor="b" anchorCtr="0">
            <a:normAutofit/>
          </a:bodyPr>
          <a:lstStyle/>
          <a:p>
            <a:pPr marL="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Herramientas básicas de arbitraje</a:t>
            </a:r>
            <a:endParaRPr/>
          </a:p>
        </p:txBody>
      </p:sp>
      <p:sp>
        <p:nvSpPr>
          <p:cNvPr id="225" name="Google Shape;225;p26"/>
          <p:cNvSpPr txBox="1">
            <a:spLocks noGrp="1"/>
          </p:cNvSpPr>
          <p:nvPr>
            <p:ph type="body" idx="1"/>
          </p:nvPr>
        </p:nvSpPr>
        <p:spPr>
          <a:xfrm>
            <a:off x="1219200" y="1770215"/>
            <a:ext cx="9753600" cy="4859187"/>
          </a:xfrm>
          <a:prstGeom prst="rect">
            <a:avLst/>
          </a:prstGeom>
          <a:noFill/>
          <a:ln>
            <a:noFill/>
          </a:ln>
        </p:spPr>
        <p:txBody>
          <a:bodyPr spcFirstLastPara="1" wrap="square" lIns="45700" tIns="45700" rIns="45700" bIns="45700" anchor="t" anchorCtr="0">
            <a:normAutofit/>
          </a:bodyPr>
          <a:lstStyle/>
          <a:p>
            <a:pPr marL="719138" lvl="0" indent="-719138" algn="l" rtl="0">
              <a:lnSpc>
                <a:spcPct val="90000"/>
              </a:lnSpc>
              <a:spcBef>
                <a:spcPts val="0"/>
              </a:spcBef>
              <a:spcAft>
                <a:spcPts val="0"/>
              </a:spcAft>
              <a:buClr>
                <a:srgbClr val="18579B"/>
              </a:buClr>
              <a:buSzPts val="3600"/>
              <a:buFont typeface="Arial"/>
              <a:buChar char="•"/>
            </a:pPr>
            <a:r>
              <a:rPr lang="es" sz="3600">
                <a:latin typeface="Calibri"/>
                <a:ea typeface="Calibri"/>
                <a:cs typeface="Calibri"/>
                <a:sym typeface="Calibri"/>
              </a:rPr>
              <a:t>Cronómetro/ </a:t>
            </a:r>
            <a:r>
              <a:rPr lang="es" sz="3600">
                <a:solidFill>
                  <a:srgbClr val="FF0000"/>
                </a:solidFill>
                <a:latin typeface="Calibri"/>
                <a:ea typeface="Calibri"/>
                <a:cs typeface="Calibri"/>
                <a:sym typeface="Calibri"/>
              </a:rPr>
              <a:t>dispositivo de tiempo</a:t>
            </a:r>
            <a:endParaRPr/>
          </a:p>
          <a:p>
            <a:pPr marL="719138" lvl="0" indent="-719138" algn="l" rtl="0">
              <a:lnSpc>
                <a:spcPct val="90000"/>
              </a:lnSpc>
              <a:spcBef>
                <a:spcPts val="2000"/>
              </a:spcBef>
              <a:spcAft>
                <a:spcPts val="0"/>
              </a:spcAft>
              <a:buClr>
                <a:srgbClr val="FF0000"/>
              </a:buClr>
              <a:buSzPts val="3600"/>
              <a:buFont typeface="Arial"/>
              <a:buChar char="•"/>
            </a:pPr>
            <a:r>
              <a:rPr lang="es" sz="3600">
                <a:solidFill>
                  <a:srgbClr val="FF0000"/>
                </a:solidFill>
                <a:latin typeface="Calibri"/>
                <a:ea typeface="Calibri"/>
                <a:cs typeface="Calibri"/>
                <a:sym typeface="Calibri"/>
              </a:rPr>
              <a:t>Clip numerado </a:t>
            </a:r>
            <a:r>
              <a:rPr lang="es" sz="3600">
                <a:latin typeface="Calibri"/>
                <a:ea typeface="Calibri"/>
                <a:cs typeface="Calibri"/>
                <a:sym typeface="Calibri"/>
              </a:rPr>
              <a:t>para el servidor de seguimiento</a:t>
            </a:r>
            <a:endParaRPr/>
          </a:p>
          <a:p>
            <a:pPr marL="719138" lvl="0" indent="-719138" algn="l" rtl="0">
              <a:lnSpc>
                <a:spcPct val="90000"/>
              </a:lnSpc>
              <a:spcBef>
                <a:spcPts val="2000"/>
              </a:spcBef>
              <a:spcAft>
                <a:spcPts val="0"/>
              </a:spcAft>
              <a:buClr>
                <a:srgbClr val="FF0000"/>
              </a:buClr>
              <a:buSzPts val="3600"/>
              <a:buFont typeface="Arial"/>
              <a:buChar char="•"/>
            </a:pPr>
            <a:r>
              <a:rPr lang="es" sz="3600">
                <a:solidFill>
                  <a:srgbClr val="FF0000"/>
                </a:solidFill>
                <a:latin typeface="Calibri"/>
                <a:ea typeface="Calibri"/>
                <a:cs typeface="Calibri"/>
                <a:sym typeface="Calibri"/>
              </a:rPr>
              <a:t>Curitas</a:t>
            </a:r>
            <a:endParaRPr/>
          </a:p>
          <a:p>
            <a:pPr marL="719138" lvl="0" indent="-719138" algn="l" rtl="0">
              <a:lnSpc>
                <a:spcPct val="90000"/>
              </a:lnSpc>
              <a:spcBef>
                <a:spcPts val="2000"/>
              </a:spcBef>
              <a:spcAft>
                <a:spcPts val="0"/>
              </a:spcAft>
              <a:buClr>
                <a:srgbClr val="18579B"/>
              </a:buClr>
              <a:buSzPts val="3600"/>
              <a:buFont typeface="Arial"/>
              <a:buChar char="•"/>
            </a:pPr>
            <a:r>
              <a:rPr lang="es" sz="3600">
                <a:latin typeface="Calibri"/>
                <a:ea typeface="Calibri"/>
                <a:cs typeface="Calibri"/>
                <a:sym typeface="Calibri"/>
              </a:rPr>
              <a:t>Dos lápices </a:t>
            </a:r>
            <a:r>
              <a:rPr lang="es" sz="3600">
                <a:solidFill>
                  <a:srgbClr val="FF0000"/>
                </a:solidFill>
                <a:latin typeface="Calibri"/>
                <a:ea typeface="Calibri"/>
                <a:cs typeface="Calibri"/>
                <a:sym typeface="Calibri"/>
              </a:rPr>
              <a:t>con borrador</a:t>
            </a:r>
            <a:endParaRPr sz="3600">
              <a:solidFill>
                <a:srgbClr val="FF0000"/>
              </a:solidFill>
              <a:latin typeface="Calibri"/>
              <a:ea typeface="Calibri"/>
              <a:cs typeface="Calibri"/>
              <a:sym typeface="Calibri"/>
            </a:endParaRPr>
          </a:p>
          <a:p>
            <a:pPr marL="719138" lvl="0" indent="-719138" algn="l" rtl="0">
              <a:lnSpc>
                <a:spcPct val="90000"/>
              </a:lnSpc>
              <a:spcBef>
                <a:spcPts val="2000"/>
              </a:spcBef>
              <a:spcAft>
                <a:spcPts val="0"/>
              </a:spcAft>
              <a:buClr>
                <a:srgbClr val="FF0000"/>
              </a:buClr>
              <a:buSzPts val="3600"/>
              <a:buFont typeface="Arial"/>
              <a:buChar char="•"/>
            </a:pPr>
            <a:r>
              <a:rPr lang="es" sz="3600">
                <a:solidFill>
                  <a:srgbClr val="FF0000"/>
                </a:solidFill>
              </a:rPr>
              <a:t>2+ </a:t>
            </a:r>
            <a:r>
              <a:rPr lang="es" sz="3600"/>
              <a:t>bolas de torneo</a:t>
            </a:r>
            <a:endParaRPr sz="3600">
              <a:latin typeface="Calibri"/>
              <a:ea typeface="Calibri"/>
              <a:cs typeface="Calibri"/>
              <a:sym typeface="Calibri"/>
            </a:endParaRPr>
          </a:p>
          <a:p>
            <a:pPr marL="719138" lvl="0" indent="-719138" algn="l" rtl="0">
              <a:lnSpc>
                <a:spcPct val="90000"/>
              </a:lnSpc>
              <a:spcBef>
                <a:spcPts val="2000"/>
              </a:spcBef>
              <a:spcAft>
                <a:spcPts val="0"/>
              </a:spcAft>
              <a:buClr>
                <a:srgbClr val="18579B"/>
              </a:buClr>
              <a:buSzPts val="3600"/>
              <a:buFont typeface="Arial"/>
              <a:buChar char="•"/>
            </a:pPr>
            <a:r>
              <a:rPr lang="es" sz="3600">
                <a:latin typeface="Calibri"/>
                <a:ea typeface="Calibri"/>
                <a:cs typeface="Calibri"/>
                <a:sym typeface="Calibri"/>
              </a:rPr>
              <a:t>Portapapeles y hoja de puntuación </a:t>
            </a:r>
            <a:r>
              <a:rPr lang="es" sz="2400">
                <a:solidFill>
                  <a:srgbClr val="FF0000"/>
                </a:solidFill>
                <a:latin typeface="Calibri"/>
                <a:ea typeface="Calibri"/>
                <a:cs typeface="Calibri"/>
                <a:sym typeface="Calibri"/>
              </a:rPr>
              <a:t>(proporcionada por Event Ops/Ref Desk)</a:t>
            </a:r>
            <a:endParaRPr sz="3600">
              <a:solidFill>
                <a:srgbClr val="FF0000"/>
              </a:solidFill>
            </a:endParaRPr>
          </a:p>
        </p:txBody>
      </p:sp>
      <p:sp>
        <p:nvSpPr>
          <p:cNvPr id="226" name="Google Shape;226;p2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260"/>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1980" name="Google Shape;1980;p260"/>
          <p:cNvSpPr txBox="1"/>
          <p:nvPr/>
        </p:nvSpPr>
        <p:spPr>
          <a:xfrm>
            <a:off x="216932" y="-68443"/>
            <a:ext cx="11644922"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1" u="none" strike="noStrike" cap="none">
                <a:solidFill>
                  <a:srgbClr val="18579B"/>
                </a:solidFill>
                <a:latin typeface="Source Sans Pro"/>
                <a:ea typeface="Source Sans Pro"/>
                <a:cs typeface="Source Sans Pro"/>
                <a:sym typeface="Source Sans Pro"/>
              </a:rPr>
              <a:t>Trabajar con jueces de línea</a:t>
            </a:r>
            <a:endParaRPr/>
          </a:p>
          <a:p>
            <a:pPr marL="0" marR="0" lvl="0" indent="0" algn="ctr" rtl="0">
              <a:lnSpc>
                <a:spcPct val="100000"/>
              </a:lnSpc>
              <a:spcBef>
                <a:spcPts val="0"/>
              </a:spcBef>
              <a:spcAft>
                <a:spcPts val="0"/>
              </a:spcAft>
              <a:buClr>
                <a:srgbClr val="18579B"/>
              </a:buClr>
              <a:buSzPts val="4000"/>
              <a:buFont typeface="Source Sans Pro"/>
              <a:buNone/>
            </a:pPr>
            <a:r>
              <a:rPr lang="es" sz="4000" b="1" i="1" u="none" strike="noStrike" cap="none">
                <a:solidFill>
                  <a:srgbClr val="18579B"/>
                </a:solidFill>
                <a:latin typeface="Source Sans Pro"/>
                <a:ea typeface="Source Sans Pro"/>
                <a:cs typeface="Source Sans Pro"/>
                <a:sym typeface="Source Sans Pro"/>
              </a:rPr>
              <a:t>“deslocalización perceptiva”</a:t>
            </a:r>
            <a:endParaRPr sz="4000" b="0" i="1" u="none" strike="noStrike" cap="none">
              <a:solidFill>
                <a:srgbClr val="000000"/>
              </a:solidFill>
              <a:latin typeface="Source Sans Pro"/>
              <a:ea typeface="Source Sans Pro"/>
              <a:cs typeface="Source Sans Pro"/>
              <a:sym typeface="Source Sans Pro"/>
            </a:endParaRPr>
          </a:p>
        </p:txBody>
      </p:sp>
      <p:sp>
        <p:nvSpPr>
          <p:cNvPr id="1981" name="Google Shape;1981;p260"/>
          <p:cNvSpPr txBox="1"/>
          <p:nvPr/>
        </p:nvSpPr>
        <p:spPr>
          <a:xfrm>
            <a:off x="173892" y="1254996"/>
            <a:ext cx="11844216" cy="5293757"/>
          </a:xfrm>
          <a:prstGeom prst="rect">
            <a:avLst/>
          </a:prstGeom>
          <a:noFill/>
          <a:ln>
            <a:noFill/>
          </a:ln>
        </p:spPr>
        <p:txBody>
          <a:bodyPr spcFirstLastPara="1" wrap="square" lIns="91425" tIns="45700" rIns="91425" bIns="45700" anchor="t" anchorCtr="0">
            <a:spAutoFit/>
          </a:bodyPr>
          <a:lstStyle/>
          <a:p>
            <a:pPr marL="571500" marR="0" lvl="0" indent="-571500" algn="l" rtl="0">
              <a:lnSpc>
                <a:spcPct val="100000"/>
              </a:lnSpc>
              <a:spcBef>
                <a:spcPts val="0"/>
              </a:spcBef>
              <a:spcAft>
                <a:spcPts val="0"/>
              </a:spcAft>
              <a:buClr>
                <a:srgbClr val="18579B"/>
              </a:buClr>
              <a:buSzPts val="2200"/>
              <a:buFont typeface="Arial"/>
              <a:buChar char="•"/>
            </a:pPr>
            <a:r>
              <a:rPr lang="es" sz="2200" b="0" i="0" u="none" strike="noStrike" cap="none">
                <a:solidFill>
                  <a:srgbClr val="18579B"/>
                </a:solidFill>
                <a:latin typeface="Source Sans Pro"/>
                <a:ea typeface="Source Sans Pro"/>
                <a:cs typeface="Source Sans Pro"/>
                <a:sym typeface="Source Sans Pro"/>
              </a:rPr>
              <a:t>Retraso inherente del ojo/cerebro que hace que sobrepasemos </a:t>
            </a:r>
            <a:r>
              <a:rPr lang="es" sz="2200" b="0" i="0" u="none" strike="noStrike" cap="none">
                <a:solidFill>
                  <a:srgbClr val="FF0000"/>
                </a:solidFill>
                <a:latin typeface="Source Sans Pro"/>
                <a:ea typeface="Source Sans Pro"/>
                <a:cs typeface="Source Sans Pro"/>
                <a:sym typeface="Source Sans Pro"/>
              </a:rPr>
              <a:t>la alta velocidad</a:t>
            </a:r>
            <a:endParaRPr/>
          </a:p>
          <a:p>
            <a:pPr marL="571500" marR="0" lvl="0" indent="-508000" algn="l" rtl="0">
              <a:lnSpc>
                <a:spcPct val="100000"/>
              </a:lnSpc>
              <a:spcBef>
                <a:spcPts val="0"/>
              </a:spcBef>
              <a:spcAft>
                <a:spcPts val="0"/>
              </a:spcAft>
              <a:buClr>
                <a:srgbClr val="000000"/>
              </a:buClr>
              <a:buSzPts val="1000"/>
              <a:buFont typeface="Arial"/>
              <a:buNone/>
            </a:pPr>
            <a:endParaRPr sz="1000" b="0" i="0" u="none" strike="noStrike" cap="none">
              <a:solidFill>
                <a:srgbClr val="18579B"/>
              </a:solidFill>
              <a:latin typeface="Source Sans Pro"/>
              <a:ea typeface="Source Sans Pro"/>
              <a:cs typeface="Source Sans Pro"/>
              <a:sym typeface="Source Sans Pro"/>
            </a:endParaRPr>
          </a:p>
          <a:p>
            <a:pPr marL="571500" marR="0" lvl="0" indent="-571500" algn="l" rtl="0">
              <a:lnSpc>
                <a:spcPct val="100000"/>
              </a:lnSpc>
              <a:spcBef>
                <a:spcPts val="0"/>
              </a:spcBef>
              <a:spcAft>
                <a:spcPts val="0"/>
              </a:spcAft>
              <a:buClr>
                <a:srgbClr val="18579B"/>
              </a:buClr>
              <a:buSzPts val="2200"/>
              <a:buFont typeface="Arial"/>
              <a:buChar char="•"/>
            </a:pPr>
            <a:r>
              <a:rPr lang="es" sz="2200" b="0" i="1" u="none" strike="noStrike" cap="none">
                <a:solidFill>
                  <a:srgbClr val="18579B"/>
                </a:solidFill>
                <a:latin typeface="Source Sans Pro"/>
                <a:ea typeface="Source Sans Pro"/>
                <a:cs typeface="Source Sans Pro"/>
                <a:sym typeface="Source Sans Pro"/>
              </a:rPr>
              <a:t>Centro de UC Davis para el Estudio de la Mente y el Cerebro </a:t>
            </a:r>
            <a:r>
              <a:rPr lang="es" sz="2200" b="0" i="0" u="none" strike="noStrike" cap="none">
                <a:solidFill>
                  <a:srgbClr val="18579B"/>
                </a:solidFill>
                <a:latin typeface="Source Sans Pro"/>
                <a:ea typeface="Source Sans Pro"/>
                <a:cs typeface="Source Sans Pro"/>
                <a:sym typeface="Source Sans Pro"/>
              </a:rPr>
              <a:t>- David Whitney (Profesor Asociado de Psicología)</a:t>
            </a:r>
            <a:endParaRPr/>
          </a:p>
          <a:p>
            <a:pPr marL="571500" marR="0" lvl="0" indent="-508000" algn="l" rtl="0">
              <a:lnSpc>
                <a:spcPct val="100000"/>
              </a:lnSpc>
              <a:spcBef>
                <a:spcPts val="0"/>
              </a:spcBef>
              <a:spcAft>
                <a:spcPts val="0"/>
              </a:spcAft>
              <a:buClr>
                <a:srgbClr val="000000"/>
              </a:buClr>
              <a:buSzPts val="1000"/>
              <a:buFont typeface="Arial"/>
              <a:buNone/>
            </a:pPr>
            <a:endParaRPr sz="1000" b="0" i="0" u="none" strike="noStrike" cap="none">
              <a:solidFill>
                <a:srgbClr val="18579B"/>
              </a:solidFill>
              <a:latin typeface="Source Sans Pro"/>
              <a:ea typeface="Source Sans Pro"/>
              <a:cs typeface="Source Sans Pro"/>
              <a:sym typeface="Source Sans Pro"/>
            </a:endParaRPr>
          </a:p>
          <a:p>
            <a:pPr marL="571500" marR="0" lvl="0" indent="-571500" algn="l" rtl="0">
              <a:lnSpc>
                <a:spcPct val="100000"/>
              </a:lnSpc>
              <a:spcBef>
                <a:spcPts val="0"/>
              </a:spcBef>
              <a:spcAft>
                <a:spcPts val="0"/>
              </a:spcAft>
              <a:buClr>
                <a:srgbClr val="18579B"/>
              </a:buClr>
              <a:buSzPts val="2200"/>
              <a:buFont typeface="Arial"/>
              <a:buChar char="•"/>
            </a:pPr>
            <a:r>
              <a:rPr lang="es" sz="2200" b="0" i="0" u="none" strike="noStrike" cap="none">
                <a:solidFill>
                  <a:srgbClr val="18579B"/>
                </a:solidFill>
                <a:latin typeface="Source Sans Pro"/>
                <a:ea typeface="Source Sans Pro"/>
                <a:cs typeface="Source Sans Pro"/>
                <a:sym typeface="Source Sans Pro"/>
              </a:rPr>
              <a:t>Un pickleball viaja más rápido que los ojos y el cerebro de los humanos pueden rastrearlos con precisión. Rebota y este cambio impredecible hace que </a:t>
            </a:r>
            <a:r>
              <a:rPr lang="es" sz="2200" b="0" i="0" u="none" strike="noStrike" cap="none">
                <a:solidFill>
                  <a:srgbClr val="FF0000"/>
                </a:solidFill>
                <a:latin typeface="Source Sans Pro"/>
                <a:ea typeface="Source Sans Pro"/>
                <a:cs typeface="Source Sans Pro"/>
                <a:sym typeface="Source Sans Pro"/>
              </a:rPr>
              <a:t>nuestro sistema visual cometa un pequeño error </a:t>
            </a:r>
            <a:r>
              <a:rPr lang="es" sz="2200" b="0" i="0" u="none" strike="noStrike" cap="none">
                <a:solidFill>
                  <a:srgbClr val="18579B"/>
                </a:solidFill>
                <a:latin typeface="Source Sans Pro"/>
                <a:ea typeface="Source Sans Pro"/>
                <a:cs typeface="Source Sans Pro"/>
                <a:sym typeface="Source Sans Pro"/>
              </a:rPr>
              <a:t>: la posición en la que la pelota rebota aparece </a:t>
            </a:r>
            <a:r>
              <a:rPr lang="es" sz="2200" b="0" i="0" u="none" strike="noStrike" cap="none">
                <a:solidFill>
                  <a:srgbClr val="FF0000"/>
                </a:solidFill>
                <a:latin typeface="Source Sans Pro"/>
                <a:ea typeface="Source Sans Pro"/>
                <a:cs typeface="Source Sans Pro"/>
                <a:sym typeface="Source Sans Pro"/>
              </a:rPr>
              <a:t>desplazada en la dirección del movimiento </a:t>
            </a:r>
            <a:r>
              <a:rPr lang="es" sz="2200" b="0" i="0" u="none" strike="noStrike" cap="none">
                <a:solidFill>
                  <a:srgbClr val="18579B"/>
                </a:solidFill>
                <a:latin typeface="Source Sans Pro"/>
                <a:ea typeface="Source Sans Pro"/>
                <a:cs typeface="Source Sans Pro"/>
                <a:sym typeface="Source Sans Pro"/>
              </a:rPr>
              <a:t>; las bolas "dentro" a menudo se denominan "fuera" -</a:t>
            </a:r>
            <a:endParaRPr/>
          </a:p>
          <a:p>
            <a:pPr marL="571500" marR="0" lvl="0" indent="-508000" algn="l" rtl="0">
              <a:lnSpc>
                <a:spcPct val="100000"/>
              </a:lnSpc>
              <a:spcBef>
                <a:spcPts val="0"/>
              </a:spcBef>
              <a:spcAft>
                <a:spcPts val="0"/>
              </a:spcAft>
              <a:buClr>
                <a:srgbClr val="000000"/>
              </a:buClr>
              <a:buSzPts val="1000"/>
              <a:buFont typeface="Arial"/>
              <a:buNone/>
            </a:pPr>
            <a:endParaRPr sz="1000" b="0" i="0" u="none" strike="noStrike" cap="none">
              <a:solidFill>
                <a:srgbClr val="18579B"/>
              </a:solidFill>
              <a:latin typeface="Source Sans Pro"/>
              <a:ea typeface="Source Sans Pro"/>
              <a:cs typeface="Source Sans Pro"/>
              <a:sym typeface="Source Sans Pro"/>
            </a:endParaRPr>
          </a:p>
          <a:p>
            <a:pPr marL="571500" marR="0" lvl="0" indent="-571500" algn="l" rtl="0">
              <a:lnSpc>
                <a:spcPct val="100000"/>
              </a:lnSpc>
              <a:spcBef>
                <a:spcPts val="0"/>
              </a:spcBef>
              <a:spcAft>
                <a:spcPts val="0"/>
              </a:spcAft>
              <a:buClr>
                <a:srgbClr val="18579B"/>
              </a:buClr>
              <a:buSzPts val="2200"/>
              <a:buFont typeface="Arial"/>
              <a:buChar char="•"/>
            </a:pPr>
            <a:r>
              <a:rPr lang="es" sz="2200" b="0" i="0" u="none" strike="noStrike" cap="none">
                <a:solidFill>
                  <a:srgbClr val="18579B"/>
                </a:solidFill>
                <a:latin typeface="Source Sans Pro"/>
                <a:ea typeface="Source Sans Pro"/>
                <a:cs typeface="Source Sans Pro"/>
                <a:sym typeface="Source Sans Pro"/>
              </a:rPr>
              <a:t>Tendemos a sobrepasar la ubicación real de un objeto y pensamos que viajó un poco más lejos de lo que realmente lo hizo.</a:t>
            </a:r>
            <a:endParaRPr/>
          </a:p>
          <a:p>
            <a:pPr marL="571500" marR="0" lvl="0" indent="-431800" algn="l" rtl="0">
              <a:lnSpc>
                <a:spcPct val="100000"/>
              </a:lnSpc>
              <a:spcBef>
                <a:spcPts val="0"/>
              </a:spcBef>
              <a:spcAft>
                <a:spcPts val="0"/>
              </a:spcAft>
              <a:buClr>
                <a:srgbClr val="000000"/>
              </a:buClr>
              <a:buSzPts val="2200"/>
              <a:buFont typeface="Arial"/>
              <a:buNone/>
            </a:pPr>
            <a:endParaRPr sz="2200" b="0" i="0" u="none" strike="noStrike" cap="none">
              <a:solidFill>
                <a:srgbClr val="18579B"/>
              </a:solidFill>
              <a:latin typeface="Source Sans Pro"/>
              <a:ea typeface="Source Sans Pro"/>
              <a:cs typeface="Source Sans Pro"/>
              <a:sym typeface="Source Sans Pro"/>
            </a:endParaRPr>
          </a:p>
          <a:p>
            <a:pPr marL="571500" marR="0" lvl="0" indent="-571500" algn="l" rtl="0">
              <a:lnSpc>
                <a:spcPct val="100000"/>
              </a:lnSpc>
              <a:spcBef>
                <a:spcPts val="0"/>
              </a:spcBef>
              <a:spcAft>
                <a:spcPts val="0"/>
              </a:spcAft>
              <a:buClr>
                <a:srgbClr val="18579B"/>
              </a:buClr>
              <a:buSzPts val="2200"/>
              <a:buFont typeface="Arial"/>
              <a:buChar char="•"/>
            </a:pPr>
            <a:r>
              <a:rPr lang="es" sz="2200" b="0" i="0" u="none" strike="noStrike" cap="none">
                <a:solidFill>
                  <a:srgbClr val="18579B"/>
                </a:solidFill>
                <a:latin typeface="Source Sans Pro"/>
                <a:ea typeface="Source Sans Pro"/>
                <a:cs typeface="Source Sans Pro"/>
                <a:sym typeface="Source Sans Pro"/>
              </a:rPr>
              <a:t>USTA</a:t>
            </a:r>
            <a:endParaRPr/>
          </a:p>
          <a:p>
            <a:pPr marL="0" marR="0" lvl="2" indent="0" algn="l" rtl="0">
              <a:lnSpc>
                <a:spcPct val="100000"/>
              </a:lnSpc>
              <a:spcBef>
                <a:spcPts val="0"/>
              </a:spcBef>
              <a:spcAft>
                <a:spcPts val="0"/>
              </a:spcAft>
              <a:buClr>
                <a:srgbClr val="18579B"/>
              </a:buClr>
              <a:buSzPts val="2200"/>
              <a:buFont typeface="Source Sans Pro"/>
              <a:buNone/>
            </a:pPr>
            <a:r>
              <a:rPr lang="es" sz="2200" b="0" i="0" u="none" strike="noStrike" cap="none">
                <a:solidFill>
                  <a:srgbClr val="18579B"/>
                </a:solidFill>
                <a:latin typeface="Source Sans Pro"/>
                <a:ea typeface="Source Sans Pro"/>
                <a:cs typeface="Source Sans Pro"/>
                <a:sym typeface="Source Sans Pro"/>
              </a:rPr>
              <a:t>- enfoca tus ojos en la </a:t>
            </a:r>
            <a:r>
              <a:rPr lang="es" sz="2200" b="0" i="0" u="none" strike="noStrike" cap="none">
                <a:solidFill>
                  <a:srgbClr val="FF0000"/>
                </a:solidFill>
                <a:latin typeface="Source Sans Pro"/>
                <a:ea typeface="Source Sans Pro"/>
                <a:cs typeface="Source Sans Pro"/>
                <a:sym typeface="Source Sans Pro"/>
              </a:rPr>
              <a:t>parte de la línea donde caerá la pelota en lugar </a:t>
            </a:r>
            <a:r>
              <a:rPr lang="es" sz="2200" b="0" i="0" u="none" strike="noStrike" cap="none">
                <a:solidFill>
                  <a:srgbClr val="18579B"/>
                </a:solidFill>
                <a:latin typeface="Source Sans Pro"/>
                <a:ea typeface="Source Sans Pro"/>
                <a:cs typeface="Source Sans Pro"/>
                <a:sym typeface="Source Sans Pro"/>
              </a:rPr>
              <a:t>de</a:t>
            </a:r>
            <a:endParaRPr/>
          </a:p>
          <a:p>
            <a:pPr marL="0" marR="0" lvl="2" indent="0" algn="l" rtl="0">
              <a:lnSpc>
                <a:spcPct val="100000"/>
              </a:lnSpc>
              <a:spcBef>
                <a:spcPts val="0"/>
              </a:spcBef>
              <a:spcAft>
                <a:spcPts val="0"/>
              </a:spcAft>
              <a:buClr>
                <a:srgbClr val="18579B"/>
              </a:buClr>
              <a:buSzPts val="2200"/>
              <a:buFont typeface="Source Sans Pro"/>
              <a:buNone/>
            </a:pPr>
            <a:r>
              <a:rPr lang="es" sz="2200" b="0" i="0" u="none" strike="noStrike" cap="none">
                <a:solidFill>
                  <a:srgbClr val="18579B"/>
                </a:solidFill>
                <a:latin typeface="Source Sans Pro"/>
                <a:ea typeface="Source Sans Pro"/>
                <a:cs typeface="Source Sans Pro"/>
                <a:sym typeface="Source Sans Pro"/>
              </a:rPr>
              <a:t>intente seguir la pelota en vuelo, </a:t>
            </a:r>
            <a:r>
              <a:rPr lang="es" sz="2200" b="0" i="0" u="none" strike="noStrike" cap="none">
                <a:solidFill>
                  <a:srgbClr val="FF0000"/>
                </a:solidFill>
                <a:latin typeface="Source Sans Pro"/>
                <a:ea typeface="Source Sans Pro"/>
                <a:cs typeface="Source Sans Pro"/>
                <a:sym typeface="Source Sans Pro"/>
              </a:rPr>
              <a:t>sí, </a:t>
            </a:r>
            <a:r>
              <a:rPr lang="es" sz="2200" b="0" i="0" u="none" strike="noStrike" cap="none">
                <a:solidFill>
                  <a:srgbClr val="18579B"/>
                </a:solidFill>
                <a:latin typeface="Source Sans Pro"/>
                <a:ea typeface="Source Sans Pro"/>
                <a:cs typeface="Source Sans Pro"/>
                <a:sym typeface="Source Sans Pro"/>
              </a:rPr>
              <a:t>¡“quítese la vista de la pelota”!</a:t>
            </a:r>
            <a:endParaRPr/>
          </a:p>
          <a:p>
            <a:pPr marL="0" marR="0" lvl="2" indent="0" algn="l" rtl="0">
              <a:lnSpc>
                <a:spcPct val="100000"/>
              </a:lnSpc>
              <a:spcBef>
                <a:spcPts val="0"/>
              </a:spcBef>
              <a:spcAft>
                <a:spcPts val="0"/>
              </a:spcAft>
              <a:buClr>
                <a:srgbClr val="18579B"/>
              </a:buClr>
              <a:buSzPts val="2200"/>
              <a:buFont typeface="Source Sans Pro"/>
              <a:buNone/>
            </a:pPr>
            <a:r>
              <a:rPr lang="es" sz="2200" b="0" i="0" u="none" strike="noStrike" cap="none">
                <a:solidFill>
                  <a:srgbClr val="18579B"/>
                </a:solidFill>
                <a:latin typeface="Source Sans Pro"/>
                <a:ea typeface="Source Sans Pro"/>
                <a:cs typeface="Source Sans Pro"/>
                <a:sym typeface="Source Sans Pro"/>
              </a:rPr>
              <a:t>- ponga sus </a:t>
            </a:r>
            <a:r>
              <a:rPr lang="es" sz="2200" b="0" i="0" u="none" strike="noStrike" cap="none">
                <a:solidFill>
                  <a:srgbClr val="FF0000"/>
                </a:solidFill>
                <a:latin typeface="Source Sans Pro"/>
                <a:ea typeface="Source Sans Pro"/>
                <a:cs typeface="Source Sans Pro"/>
                <a:sym typeface="Source Sans Pro"/>
              </a:rPr>
              <a:t>ojos en el lugar </a:t>
            </a:r>
            <a:r>
              <a:rPr lang="es" sz="2200" b="0" i="0" u="none" strike="noStrike" cap="none">
                <a:solidFill>
                  <a:srgbClr val="18579B"/>
                </a:solidFill>
                <a:latin typeface="Source Sans Pro"/>
                <a:ea typeface="Source Sans Pro"/>
                <a:cs typeface="Source Sans Pro"/>
                <a:sym typeface="Source Sans Pro"/>
              </a:rPr>
              <a:t>mucho antes de que la pelota rebote</a:t>
            </a:r>
            <a:endParaRPr/>
          </a:p>
        </p:txBody>
      </p:sp>
      <p:sp>
        <p:nvSpPr>
          <p:cNvPr id="1982" name="Google Shape;1982;p26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260</a:t>
            </a:fld>
            <a:endParaRPr/>
          </a:p>
        </p:txBody>
      </p:sp>
    </p:spTree>
    <p:extLst>
      <p:ext uri="{BB962C8B-B14F-4D97-AF65-F5344CB8AC3E}">
        <p14:creationId xmlns:p14="http://schemas.microsoft.com/office/powerpoint/2010/main" val="4144948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261"/>
          <p:cNvSpPr txBox="1"/>
          <p:nvPr/>
        </p:nvSpPr>
        <p:spPr>
          <a:xfrm>
            <a:off x="1295399" y="543020"/>
            <a:ext cx="9677401" cy="63709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Trabajar con jueces de línea</a:t>
            </a:r>
            <a:endParaRP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Bola llamada "FUERA":</a:t>
            </a:r>
            <a:endParaRPr/>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a:solidFill>
                <a:srgbClr val="000000"/>
              </a:solidFill>
              <a:latin typeface="Calibri"/>
              <a:ea typeface="Calibri"/>
              <a:cs typeface="Calibri"/>
              <a:sym typeface="Calibri"/>
            </a:endParaRPr>
          </a:p>
          <a:p>
            <a:pPr marL="1028700" marR="0" lvl="8"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Llame "FUERA" </a:t>
            </a:r>
            <a:r>
              <a:rPr lang="es" sz="3600" b="0" i="0" u="none" strike="noStrike" cap="none">
                <a:solidFill>
                  <a:srgbClr val="FF0000"/>
                </a:solidFill>
                <a:latin typeface="Calibri"/>
                <a:ea typeface="Calibri"/>
                <a:cs typeface="Calibri"/>
                <a:sym typeface="Calibri"/>
              </a:rPr>
              <a:t>en voz alta y clara </a:t>
            </a:r>
            <a:r>
              <a:rPr lang="es" sz="3600" b="0" i="0" u="none" strike="noStrike" cap="none">
                <a:solidFill>
                  <a:srgbClr val="18579B"/>
                </a:solidFill>
                <a:latin typeface="Calibri"/>
                <a:ea typeface="Calibri"/>
                <a:cs typeface="Calibri"/>
                <a:sym typeface="Calibri"/>
              </a:rPr>
              <a:t>a</a:t>
            </a:r>
            <a:endParaRPr/>
          </a:p>
          <a:p>
            <a:pPr marL="457200" marR="0" lvl="8"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dejar de acostarse</a:t>
            </a:r>
            <a:endParaRPr sz="3600" b="0" i="0" u="none" strike="noStrike" cap="none">
              <a:solidFill>
                <a:srgbClr val="000000"/>
              </a:solidFill>
              <a:latin typeface="Calibri"/>
              <a:ea typeface="Calibri"/>
              <a:cs typeface="Calibri"/>
              <a:sym typeface="Calibri"/>
            </a:endParaRPr>
          </a:p>
          <a:p>
            <a:pPr marL="1028700" marR="0" lvl="8" indent="-419100" algn="l" rtl="0">
              <a:lnSpc>
                <a:spcPct val="100000"/>
              </a:lnSpc>
              <a:spcBef>
                <a:spcPts val="0"/>
              </a:spcBef>
              <a:spcAft>
                <a:spcPts val="0"/>
              </a:spcAft>
              <a:buClr>
                <a:srgbClr val="18579B"/>
              </a:buClr>
              <a:buSzPts val="2400"/>
              <a:buFont typeface="Arial"/>
              <a:buNone/>
            </a:pPr>
            <a:endParaRPr sz="2400" b="0" i="0" u="none" strike="noStrike" cap="none">
              <a:solidFill>
                <a:srgbClr val="000000"/>
              </a:solidFill>
              <a:latin typeface="Calibri"/>
              <a:ea typeface="Calibri"/>
              <a:cs typeface="Calibri"/>
              <a:sym typeface="Calibri"/>
            </a:endParaRPr>
          </a:p>
          <a:p>
            <a:pPr marL="1028700" marR="0" lvl="8"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El brazo debe estar levantado en la</a:t>
            </a:r>
            <a:endParaRPr/>
          </a:p>
          <a:p>
            <a:pPr marL="457200" marR="0" lvl="8"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dirección de la bola fuera </a:t>
            </a:r>
            <a:r>
              <a:rPr lang="es" sz="3600" b="0" i="0" u="none" strike="noStrike" cap="none">
                <a:solidFill>
                  <a:srgbClr val="18579B"/>
                </a:solidFill>
                <a:latin typeface="Calibri"/>
                <a:ea typeface="Calibri"/>
                <a:cs typeface="Calibri"/>
                <a:sym typeface="Calibri"/>
              </a:rPr>
              <a:t>(45°-90°)</a:t>
            </a:r>
            <a:endParaRPr sz="4000" b="1" i="0" u="none" strike="noStrike" cap="none">
              <a:solidFill>
                <a:srgbClr val="000000"/>
              </a:solidFill>
              <a:latin typeface="Calibri"/>
              <a:ea typeface="Calibri"/>
              <a:cs typeface="Calibri"/>
              <a:sym typeface="Calibri"/>
            </a:endParaRPr>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a:solidFill>
                <a:srgbClr val="000000"/>
              </a:solidFill>
              <a:latin typeface="Calibri"/>
              <a:ea typeface="Calibri"/>
              <a:cs typeface="Calibri"/>
              <a:sym typeface="Calibri"/>
            </a:endParaRPr>
          </a:p>
          <a:p>
            <a:pPr marL="1028700" marR="0" lvl="1" indent="-571500" algn="ctr" rtl="0">
              <a:lnSpc>
                <a:spcPct val="100000"/>
              </a:lnSpc>
              <a:spcBef>
                <a:spcPts val="0"/>
              </a:spcBef>
              <a:spcAft>
                <a:spcPts val="0"/>
              </a:spcAft>
              <a:buClr>
                <a:srgbClr val="18579B"/>
              </a:buClr>
              <a:buSzPts val="4000"/>
              <a:buFont typeface="Source Sans Pro"/>
              <a:buNone/>
            </a:pPr>
            <a:endParaRPr sz="4000" b="1" i="0" u="none" strike="noStrike" cap="none">
              <a:solidFill>
                <a:srgbClr val="000000"/>
              </a:solidFill>
              <a:latin typeface="Calibri"/>
              <a:ea typeface="Calibri"/>
              <a:cs typeface="Calibri"/>
              <a:sym typeface="Calibri"/>
            </a:endParaRPr>
          </a:p>
          <a:p>
            <a:pPr marL="1028700" marR="0" lvl="8"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p:txBody>
      </p:sp>
      <p:pic>
        <p:nvPicPr>
          <p:cNvPr id="1988" name="Google Shape;1988;p261" descr="Out Signal.png"/>
          <p:cNvPicPr preferRelativeResize="0"/>
          <p:nvPr/>
        </p:nvPicPr>
        <p:blipFill rotWithShape="1">
          <a:blip r:embed="rId3">
            <a:alphaModFix/>
          </a:blip>
          <a:srcRect/>
          <a:stretch/>
        </p:blipFill>
        <p:spPr>
          <a:xfrm>
            <a:off x="8638902" y="1297099"/>
            <a:ext cx="2908664" cy="5235595"/>
          </a:xfrm>
          <a:prstGeom prst="rect">
            <a:avLst/>
          </a:prstGeom>
          <a:noFill/>
          <a:ln>
            <a:noFill/>
          </a:ln>
        </p:spPr>
      </p:pic>
      <p:sp>
        <p:nvSpPr>
          <p:cNvPr id="1989" name="Google Shape;1989;p26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261</a:t>
            </a:fld>
            <a:endParaRPr/>
          </a:p>
        </p:txBody>
      </p:sp>
    </p:spTree>
    <p:extLst>
      <p:ext uri="{BB962C8B-B14F-4D97-AF65-F5344CB8AC3E}">
        <p14:creationId xmlns:p14="http://schemas.microsoft.com/office/powerpoint/2010/main" val="391028172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262"/>
          <p:cNvSpPr txBox="1"/>
          <p:nvPr/>
        </p:nvSpPr>
        <p:spPr>
          <a:xfrm>
            <a:off x="1295399" y="334004"/>
            <a:ext cx="9677401" cy="501675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Trabajar con jueces de línea</a:t>
            </a:r>
            <a:endParaRP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La bola no puede ser cantada "FUERA":</a:t>
            </a:r>
            <a:endParaRPr/>
          </a:p>
          <a:p>
            <a:pPr marL="0" marR="0" lvl="3" indent="13716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14400" marR="0" lvl="2" indent="-9144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Mostrar visualmente </a:t>
            </a:r>
            <a:r>
              <a:rPr lang="es" sz="3600" b="0" i="0" u="none" strike="noStrike" cap="none">
                <a:solidFill>
                  <a:srgbClr val="18579B"/>
                </a:solidFill>
                <a:latin typeface="Calibri"/>
                <a:ea typeface="Calibri"/>
                <a:cs typeface="Calibri"/>
                <a:sym typeface="Calibri"/>
              </a:rPr>
              <a:t>la llamada de línea "IN"</a:t>
            </a:r>
            <a:endParaRPr/>
          </a:p>
          <a:p>
            <a:pPr marL="0" marR="0" lvl="2"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señal - </a:t>
            </a:r>
            <a:r>
              <a:rPr lang="es" sz="3200" b="0" i="0" u="none" strike="noStrike" cap="none">
                <a:solidFill>
                  <a:srgbClr val="18579B"/>
                </a:solidFill>
                <a:latin typeface="Calibri"/>
                <a:ea typeface="Calibri"/>
                <a:cs typeface="Calibri"/>
                <a:sym typeface="Calibri"/>
              </a:rPr>
              <a:t>ambos brazos extendidos</a:t>
            </a:r>
            <a:endParaRPr/>
          </a:p>
          <a:p>
            <a:pPr marL="0" marR="0" lvl="2" indent="0" algn="l" rtl="0">
              <a:lnSpc>
                <a:spcPct val="100000"/>
              </a:lnSpc>
              <a:spcBef>
                <a:spcPts val="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adelante y hacia abajo, uno y</a:t>
            </a:r>
            <a:endParaRPr/>
          </a:p>
          <a:p>
            <a:pPr marL="0" marR="0" lvl="2" indent="0" algn="l" rtl="0">
              <a:lnSpc>
                <a:spcPct val="100000"/>
              </a:lnSpc>
              <a:spcBef>
                <a:spcPts val="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encima de la otra, palmas hacia abajo</a:t>
            </a:r>
            <a:endParaRPr/>
          </a:p>
          <a:p>
            <a:pPr marL="0" marR="0" lvl="2" indent="0" algn="l" rtl="0">
              <a:lnSpc>
                <a:spcPct val="100000"/>
              </a:lnSpc>
              <a:spcBef>
                <a:spcPts val="0"/>
              </a:spcBef>
              <a:spcAft>
                <a:spcPts val="0"/>
              </a:spcAft>
              <a:buClr>
                <a:srgbClr val="18579B"/>
              </a:buClr>
              <a:buSzPts val="3200"/>
              <a:buFont typeface="Source Sans Pro"/>
              <a:buNone/>
            </a:pPr>
            <a:endParaRPr sz="3200" b="0" i="0" u="none" strike="noStrike" cap="none">
              <a:solidFill>
                <a:srgbClr val="18579B"/>
              </a:solidFill>
              <a:latin typeface="Calibri"/>
              <a:ea typeface="Calibri"/>
              <a:cs typeface="Calibri"/>
              <a:sym typeface="Calibri"/>
            </a:endParaRPr>
          </a:p>
          <a:p>
            <a:pPr marL="914400" marR="0" lvl="2" indent="-914400"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SIN llamada verbal</a:t>
            </a:r>
            <a:endParaRPr/>
          </a:p>
        </p:txBody>
      </p:sp>
      <p:pic>
        <p:nvPicPr>
          <p:cNvPr id="1995" name="Google Shape;1995;p262" descr="In Signal.png"/>
          <p:cNvPicPr preferRelativeResize="0"/>
          <p:nvPr/>
        </p:nvPicPr>
        <p:blipFill rotWithShape="1">
          <a:blip r:embed="rId3">
            <a:alphaModFix/>
          </a:blip>
          <a:srcRect/>
          <a:stretch/>
        </p:blipFill>
        <p:spPr>
          <a:xfrm>
            <a:off x="8725988" y="1507238"/>
            <a:ext cx="3108961" cy="4865787"/>
          </a:xfrm>
          <a:prstGeom prst="rect">
            <a:avLst/>
          </a:prstGeom>
          <a:noFill/>
          <a:ln>
            <a:noFill/>
          </a:ln>
        </p:spPr>
      </p:pic>
      <p:sp>
        <p:nvSpPr>
          <p:cNvPr id="1996" name="Google Shape;1996;p26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262</a:t>
            </a:fld>
            <a:endParaRPr/>
          </a:p>
        </p:txBody>
      </p:sp>
    </p:spTree>
    <p:extLst>
      <p:ext uri="{BB962C8B-B14F-4D97-AF65-F5344CB8AC3E}">
        <p14:creationId xmlns:p14="http://schemas.microsoft.com/office/powerpoint/2010/main" val="143160454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263"/>
          <p:cNvSpPr txBox="1"/>
          <p:nvPr/>
        </p:nvSpPr>
        <p:spPr>
          <a:xfrm>
            <a:off x="1295399" y="228600"/>
            <a:ext cx="9677401" cy="692497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Trabajar con jueces de línea</a:t>
            </a:r>
            <a:endParaRP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Bola bloqueada de la vista:</a:t>
            </a:r>
            <a:endParaRPr/>
          </a:p>
          <a:p>
            <a:pPr marL="1028700" marR="0" lvl="1" indent="-444500" algn="l" rtl="0">
              <a:lnSpc>
                <a:spcPct val="100000"/>
              </a:lnSpc>
              <a:spcBef>
                <a:spcPts val="0"/>
              </a:spcBef>
              <a:spcAft>
                <a:spcPts val="0"/>
              </a:spcAft>
              <a:buClr>
                <a:srgbClr val="18579B"/>
              </a:buClr>
              <a:buSzPts val="2000"/>
              <a:buFont typeface="Courier New"/>
              <a:buNone/>
            </a:pPr>
            <a:endParaRPr sz="20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Cubra ambos ojos </a:t>
            </a:r>
            <a:r>
              <a:rPr lang="es" sz="3600" b="0" i="0" u="none" strike="noStrike" cap="none">
                <a:solidFill>
                  <a:srgbClr val="18579B"/>
                </a:solidFill>
                <a:latin typeface="Calibri"/>
                <a:ea typeface="Calibri"/>
                <a:cs typeface="Calibri"/>
                <a:sym typeface="Calibri"/>
              </a:rPr>
              <a:t>con las palmas</a:t>
            </a:r>
            <a:endParaRPr/>
          </a:p>
          <a:p>
            <a:pPr marL="457200" marR="0" lvl="1"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de manos – </a:t>
            </a:r>
            <a:r>
              <a:rPr lang="es" sz="3600" b="0" i="0" u="none" strike="noStrike" cap="none">
                <a:solidFill>
                  <a:srgbClr val="FF0000"/>
                </a:solidFill>
                <a:latin typeface="Calibri"/>
                <a:ea typeface="Calibri"/>
                <a:cs typeface="Calibri"/>
                <a:sym typeface="Calibri"/>
              </a:rPr>
              <a:t>Inmediatamente</a:t>
            </a:r>
            <a:endParaRPr/>
          </a:p>
          <a:p>
            <a:pPr marL="1028700" marR="0" lvl="1"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2" indent="-228600"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El árbitro puede llamar </a:t>
            </a:r>
            <a:r>
              <a:rPr lang="es" sz="3600" b="0" i="0" u="none" strike="noStrike" cap="none">
                <a:solidFill>
                  <a:srgbClr val="FF0000"/>
                </a:solidFill>
                <a:latin typeface="Calibri"/>
                <a:ea typeface="Calibri"/>
                <a:cs typeface="Calibri"/>
                <a:sym typeface="Calibri"/>
              </a:rPr>
              <a:t>sin</a:t>
            </a:r>
            <a:endParaRPr/>
          </a:p>
          <a:p>
            <a:pPr marL="982662" marR="0" lvl="2" indent="0" algn="l" rtl="0">
              <a:lnSpc>
                <a:spcPct val="100000"/>
              </a:lnSpc>
              <a:spcBef>
                <a:spcPts val="0"/>
              </a:spcBef>
              <a:spcAft>
                <a:spcPts val="0"/>
              </a:spcAft>
              <a:buClr>
                <a:srgbClr val="FF0000"/>
              </a:buClr>
              <a:buSzPts val="3600"/>
              <a:buFont typeface="Calibri"/>
              <a:buNone/>
            </a:pPr>
            <a:r>
              <a:rPr lang="es" sz="3600" b="0" i="0" u="none" strike="noStrike" cap="none">
                <a:solidFill>
                  <a:srgbClr val="FF0000"/>
                </a:solidFill>
                <a:latin typeface="Calibri"/>
                <a:ea typeface="Calibri"/>
                <a:cs typeface="Calibri"/>
                <a:sym typeface="Calibri"/>
              </a:rPr>
              <a:t>apelación del jugador </a:t>
            </a:r>
            <a:r>
              <a:rPr lang="es" sz="3600" b="0" i="0" u="none" strike="noStrike" cap="none">
                <a:solidFill>
                  <a:srgbClr val="18579B"/>
                </a:solidFill>
                <a:latin typeface="Calibri"/>
                <a:ea typeface="Calibri"/>
                <a:cs typeface="Calibri"/>
                <a:sym typeface="Calibri"/>
              </a:rPr>
              <a:t>si el árbitro</a:t>
            </a:r>
            <a:endParaRPr/>
          </a:p>
          <a:p>
            <a:pPr marL="982662" marR="0" lvl="2"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vio claramente la pelota "dentro"/"fuera"</a:t>
            </a:r>
            <a:endParaRPr/>
          </a:p>
          <a:p>
            <a:pPr marL="1028700" marR="0" lvl="2" indent="-46037"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2" indent="-228600"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El árbitro puede </a:t>
            </a:r>
            <a:r>
              <a:rPr lang="es" sz="3600" b="0" i="0" u="none" strike="noStrike" cap="none">
                <a:solidFill>
                  <a:srgbClr val="FF0000"/>
                </a:solidFill>
                <a:latin typeface="Calibri"/>
                <a:ea typeface="Calibri"/>
                <a:cs typeface="Calibri"/>
                <a:sym typeface="Calibri"/>
              </a:rPr>
              <a:t>pedir otras</a:t>
            </a:r>
            <a:endParaRPr/>
          </a:p>
          <a:p>
            <a:pPr marL="982662" marR="0" lvl="2" indent="0" algn="l" rtl="0">
              <a:lnSpc>
                <a:spcPct val="100000"/>
              </a:lnSpc>
              <a:spcBef>
                <a:spcPts val="0"/>
              </a:spcBef>
              <a:spcAft>
                <a:spcPts val="0"/>
              </a:spcAft>
              <a:buClr>
                <a:srgbClr val="FF0000"/>
              </a:buClr>
              <a:buSzPts val="3600"/>
              <a:buFont typeface="Calibri"/>
              <a:buNone/>
            </a:pPr>
            <a:r>
              <a:rPr lang="es" sz="3600" b="0" i="0" u="none" strike="noStrike" cap="none">
                <a:solidFill>
                  <a:srgbClr val="FF0000"/>
                </a:solidFill>
                <a:latin typeface="Calibri"/>
                <a:ea typeface="Calibri"/>
                <a:cs typeface="Calibri"/>
                <a:sym typeface="Calibri"/>
              </a:rPr>
              <a:t>jueces de línea </a:t>
            </a:r>
            <a:r>
              <a:rPr lang="es" sz="3600" b="0" i="0" u="none" strike="noStrike" cap="none">
                <a:solidFill>
                  <a:srgbClr val="18579B"/>
                </a:solidFill>
                <a:latin typeface="Calibri"/>
                <a:ea typeface="Calibri"/>
                <a:cs typeface="Calibri"/>
                <a:sym typeface="Calibri"/>
              </a:rPr>
              <a:t>para su opinión</a:t>
            </a:r>
            <a:endParaRPr sz="3600" b="0" i="0" u="none" strike="noStrike" cap="none">
              <a:solidFill>
                <a:srgbClr val="000000"/>
              </a:solidFill>
              <a:latin typeface="Calibri"/>
              <a:ea typeface="Calibri"/>
              <a:cs typeface="Calibri"/>
              <a:sym typeface="Calibri"/>
            </a:endParaRPr>
          </a:p>
          <a:p>
            <a:pPr marL="1028700" marR="0" lvl="2" indent="-368300" algn="l" rtl="0">
              <a:lnSpc>
                <a:spcPct val="100000"/>
              </a:lnSpc>
              <a:spcBef>
                <a:spcPts val="0"/>
              </a:spcBef>
              <a:spcAft>
                <a:spcPts val="0"/>
              </a:spcAft>
              <a:buClr>
                <a:srgbClr val="18579B"/>
              </a:buClr>
              <a:buSzPts val="3200"/>
              <a:buFont typeface="Courier New"/>
              <a:buNone/>
            </a:pPr>
            <a:endParaRPr sz="3200" b="0" i="0" u="none" strike="noStrike" cap="none">
              <a:solidFill>
                <a:srgbClr val="18579B"/>
              </a:solidFill>
              <a:latin typeface="Calibri"/>
              <a:ea typeface="Calibri"/>
              <a:cs typeface="Calibri"/>
              <a:sym typeface="Calibri"/>
            </a:endParaRPr>
          </a:p>
        </p:txBody>
      </p:sp>
      <p:pic>
        <p:nvPicPr>
          <p:cNvPr id="2002" name="Google Shape;2002;p263" descr="Blocked View.png"/>
          <p:cNvPicPr preferRelativeResize="0"/>
          <p:nvPr/>
        </p:nvPicPr>
        <p:blipFill rotWithShape="1">
          <a:blip r:embed="rId3">
            <a:alphaModFix/>
          </a:blip>
          <a:srcRect/>
          <a:stretch/>
        </p:blipFill>
        <p:spPr>
          <a:xfrm>
            <a:off x="8624168" y="1302696"/>
            <a:ext cx="3141114" cy="5004487"/>
          </a:xfrm>
          <a:prstGeom prst="rect">
            <a:avLst/>
          </a:prstGeom>
          <a:noFill/>
          <a:ln>
            <a:noFill/>
          </a:ln>
        </p:spPr>
      </p:pic>
      <p:sp>
        <p:nvSpPr>
          <p:cNvPr id="2003" name="Google Shape;2003;p26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263</a:t>
            </a:fld>
            <a:endParaRPr/>
          </a:p>
        </p:txBody>
      </p:sp>
    </p:spTree>
    <p:extLst>
      <p:ext uri="{BB962C8B-B14F-4D97-AF65-F5344CB8AC3E}">
        <p14:creationId xmlns:p14="http://schemas.microsoft.com/office/powerpoint/2010/main" val="21326169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264"/>
          <p:cNvSpPr txBox="1"/>
          <p:nvPr/>
        </p:nvSpPr>
        <p:spPr>
          <a:xfrm>
            <a:off x="1295399" y="543020"/>
            <a:ext cx="9677401" cy="526297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Trabajar con jueces de línea</a:t>
            </a:r>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Otras señales de mano - </a:t>
            </a:r>
            <a:r>
              <a:rPr lang="es" sz="4000" b="1" i="1" u="none" strike="noStrike" cap="none">
                <a:solidFill>
                  <a:srgbClr val="FF0000"/>
                </a:solidFill>
                <a:latin typeface="Calibri"/>
                <a:ea typeface="Calibri"/>
                <a:cs typeface="Calibri"/>
                <a:sym typeface="Calibri"/>
              </a:rPr>
              <a:t>NUEVO </a:t>
            </a:r>
            <a:r>
              <a:rPr lang="es" sz="4000" b="1" i="1" u="none" strike="noStrike" cap="none">
                <a:solidFill>
                  <a:srgbClr val="18579B"/>
                </a:solidFill>
                <a:latin typeface="Calibri"/>
                <a:ea typeface="Calibri"/>
                <a:cs typeface="Calibri"/>
                <a:sym typeface="Calibri"/>
              </a:rPr>
              <a:t>:</a:t>
            </a:r>
            <a:endParaRPr/>
          </a:p>
          <a:p>
            <a:pPr marL="1028700" marR="0" lvl="6" indent="-444500" algn="l" rtl="0">
              <a:lnSpc>
                <a:spcPct val="100000"/>
              </a:lnSpc>
              <a:spcBef>
                <a:spcPts val="0"/>
              </a:spcBef>
              <a:spcAft>
                <a:spcPts val="0"/>
              </a:spcAft>
              <a:buClr>
                <a:srgbClr val="18579B"/>
              </a:buClr>
              <a:buSzPts val="2000"/>
              <a:buFont typeface="Courier New"/>
              <a:buNone/>
            </a:pPr>
            <a:endParaRPr sz="2000" b="0" i="0" u="none" strike="noStrike" cap="none">
              <a:solidFill>
                <a:srgbClr val="000000"/>
              </a:solidFill>
              <a:latin typeface="Calibri"/>
              <a:ea typeface="Calibri"/>
              <a:cs typeface="Calibri"/>
              <a:sym typeface="Calibri"/>
            </a:endParaRPr>
          </a:p>
          <a:p>
            <a:pPr marL="1028700" marR="0" lvl="6"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Fuera de </a:t>
            </a:r>
            <a:r>
              <a:rPr lang="es" sz="3600" b="0" i="0" u="none" strike="noStrike" cap="none">
                <a:solidFill>
                  <a:srgbClr val="FF0000"/>
                </a:solidFill>
                <a:latin typeface="Calibri"/>
                <a:ea typeface="Calibri"/>
                <a:cs typeface="Calibri"/>
                <a:sym typeface="Calibri"/>
              </a:rPr>
              <a:t>posición, mal</a:t>
            </a:r>
            <a:endParaRPr/>
          </a:p>
          <a:p>
            <a:pPr marL="457200" marR="0" lvl="6" indent="0" algn="l" rtl="0">
              <a:lnSpc>
                <a:spcPct val="100000"/>
              </a:lnSpc>
              <a:spcBef>
                <a:spcPts val="0"/>
              </a:spcBef>
              <a:spcAft>
                <a:spcPts val="0"/>
              </a:spcAft>
              <a:buClr>
                <a:srgbClr val="FF0000"/>
              </a:buClr>
              <a:buSzPts val="3600"/>
              <a:buFont typeface="Calibri"/>
              <a:buNone/>
            </a:pPr>
            <a:r>
              <a:rPr lang="es" sz="3600" b="0" i="0" u="none" strike="noStrike" cap="none">
                <a:solidFill>
                  <a:srgbClr val="FF0000"/>
                </a:solidFill>
                <a:latin typeface="Calibri"/>
                <a:ea typeface="Calibri"/>
                <a:cs typeface="Calibri"/>
                <a:sym typeface="Calibri"/>
              </a:rPr>
              <a:t>servidor/receptor </a:t>
            </a:r>
            <a:r>
              <a:rPr lang="es" sz="3600" b="0" i="0" u="none" strike="noStrike" cap="none">
                <a:solidFill>
                  <a:srgbClr val="18579B"/>
                </a:solidFill>
                <a:latin typeface="Calibri"/>
                <a:ea typeface="Calibri"/>
                <a:cs typeface="Calibri"/>
                <a:sym typeface="Calibri"/>
              </a:rPr>
              <a:t>– ambas manos,</a:t>
            </a:r>
            <a:endParaRPr/>
          </a:p>
          <a:p>
            <a:pPr marL="457200" marR="0" lvl="6"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palmas juntas sobre tu cabeza</a:t>
            </a:r>
            <a:endParaRPr/>
          </a:p>
          <a:p>
            <a:pPr marL="457200" marR="0" lvl="6"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a:p>
            <a:pPr marL="1028700" marR="0" lvl="6"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Señal </a:t>
            </a:r>
            <a:r>
              <a:rPr lang="es" sz="3600" b="0" i="0" u="none" strike="noStrike" cap="none">
                <a:solidFill>
                  <a:srgbClr val="FF0000"/>
                </a:solidFill>
                <a:latin typeface="Calibri"/>
                <a:ea typeface="Calibri"/>
                <a:cs typeface="Calibri"/>
                <a:sym typeface="Calibri"/>
              </a:rPr>
              <a:t>DESPUÉS </a:t>
            </a:r>
            <a:r>
              <a:rPr lang="es" sz="3600" b="0" i="0" u="none" strike="noStrike" cap="none">
                <a:solidFill>
                  <a:srgbClr val="18579B"/>
                </a:solidFill>
                <a:latin typeface="Calibri"/>
                <a:ea typeface="Calibri"/>
                <a:cs typeface="Calibri"/>
                <a:sym typeface="Calibri"/>
              </a:rPr>
              <a:t>del final del rally</a:t>
            </a:r>
            <a:endParaRPr/>
          </a:p>
          <a:p>
            <a:pPr marL="1028700" marR="0" lvl="6" indent="-342900" algn="l" rtl="0">
              <a:lnSpc>
                <a:spcPct val="100000"/>
              </a:lnSpc>
              <a:spcBef>
                <a:spcPts val="0"/>
              </a:spcBef>
              <a:spcAft>
                <a:spcPts val="0"/>
              </a:spcAft>
              <a:buClr>
                <a:srgbClr val="18579B"/>
              </a:buClr>
              <a:buSzPts val="3600"/>
              <a:buFont typeface="Arial"/>
              <a:buNone/>
            </a:pPr>
            <a:endParaRPr sz="3600" b="0" i="0" u="none" strike="noStrike" cap="none">
              <a:solidFill>
                <a:srgbClr val="000000"/>
              </a:solidFill>
              <a:latin typeface="Calibri"/>
              <a:ea typeface="Calibri"/>
              <a:cs typeface="Calibri"/>
              <a:sym typeface="Calibri"/>
            </a:endParaRPr>
          </a:p>
        </p:txBody>
      </p:sp>
      <p:pic>
        <p:nvPicPr>
          <p:cNvPr id="2009" name="Google Shape;2009;p264" descr="Wrong Server-POOP.png"/>
          <p:cNvPicPr preferRelativeResize="0"/>
          <p:nvPr/>
        </p:nvPicPr>
        <p:blipFill rotWithShape="1">
          <a:blip r:embed="rId3">
            <a:alphaModFix/>
          </a:blip>
          <a:srcRect/>
          <a:stretch/>
        </p:blipFill>
        <p:spPr>
          <a:xfrm>
            <a:off x="8606245" y="1833999"/>
            <a:ext cx="3185161" cy="4811737"/>
          </a:xfrm>
          <a:prstGeom prst="rect">
            <a:avLst/>
          </a:prstGeom>
          <a:noFill/>
          <a:ln>
            <a:noFill/>
          </a:ln>
        </p:spPr>
      </p:pic>
      <p:sp>
        <p:nvSpPr>
          <p:cNvPr id="2010" name="Google Shape;2010;p26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264</a:t>
            </a:fld>
            <a:endParaRPr/>
          </a:p>
        </p:txBody>
      </p:sp>
    </p:spTree>
    <p:extLst>
      <p:ext uri="{BB962C8B-B14F-4D97-AF65-F5344CB8AC3E}">
        <p14:creationId xmlns:p14="http://schemas.microsoft.com/office/powerpoint/2010/main" val="300284926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265"/>
          <p:cNvSpPr txBox="1"/>
          <p:nvPr/>
        </p:nvSpPr>
        <p:spPr>
          <a:xfrm>
            <a:off x="1295399" y="543020"/>
            <a:ext cx="9677401" cy="470898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Trabajar con jueces de línea</a:t>
            </a:r>
            <a:endParaRPr/>
          </a:p>
          <a:p>
            <a:pPr marL="0" marR="0" lvl="0" indent="0" algn="ctr" rtl="0">
              <a:lnSpc>
                <a:spcPct val="100000"/>
              </a:lnSpc>
              <a:spcBef>
                <a:spcPts val="0"/>
              </a:spcBef>
              <a:spcAft>
                <a:spcPts val="0"/>
              </a:spcAft>
              <a:buClr>
                <a:srgbClr val="18579B"/>
              </a:buClr>
              <a:buSzPts val="2000"/>
              <a:buFont typeface="Source Sans Pro"/>
              <a:buNone/>
            </a:pPr>
            <a:endParaRPr sz="2000" b="1" i="0" u="none" strike="noStrike" cap="none">
              <a:solidFill>
                <a:srgbClr val="00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Otras señales de mano:</a:t>
            </a:r>
            <a:endParaRPr/>
          </a:p>
          <a:p>
            <a:pPr marL="1028700" marR="0" lvl="1" indent="-571500" algn="ctr"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1028700" marR="0" lvl="6" indent="-5715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Entrenando desde el margen </a:t>
            </a:r>
            <a:r>
              <a:rPr lang="es" sz="3600" b="0" i="0" u="none" strike="noStrike" cap="none">
                <a:solidFill>
                  <a:srgbClr val="18579B"/>
                </a:solidFill>
                <a:latin typeface="Calibri"/>
                <a:ea typeface="Calibri"/>
                <a:cs typeface="Calibri"/>
                <a:sym typeface="Calibri"/>
              </a:rPr>
              <a:t>-</a:t>
            </a:r>
            <a:endParaRPr/>
          </a:p>
          <a:p>
            <a:pPr marL="457200" marR="0" lvl="6"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brazos extendidos a 45 grados</a:t>
            </a:r>
            <a:endParaRPr/>
          </a:p>
          <a:p>
            <a:pPr marL="457200" marR="0" lvl="6"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a cada lado y palmas abiertas</a:t>
            </a:r>
            <a:endParaRPr/>
          </a:p>
          <a:p>
            <a:pPr marL="457200" marR="0" lvl="6"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000000"/>
              </a:solidFill>
              <a:latin typeface="Calibri"/>
              <a:ea typeface="Calibri"/>
              <a:cs typeface="Calibri"/>
              <a:sym typeface="Calibri"/>
            </a:endParaRPr>
          </a:p>
          <a:p>
            <a:pPr marL="1028700" marR="0" lvl="6" indent="-5715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Señal </a:t>
            </a:r>
            <a:r>
              <a:rPr lang="es" sz="3600" b="0" i="0" u="none" strike="noStrike" cap="none">
                <a:solidFill>
                  <a:srgbClr val="FF0000"/>
                </a:solidFill>
                <a:latin typeface="Calibri"/>
                <a:ea typeface="Calibri"/>
                <a:cs typeface="Calibri"/>
                <a:sym typeface="Calibri"/>
              </a:rPr>
              <a:t>DESPUÉS </a:t>
            </a:r>
            <a:r>
              <a:rPr lang="es" sz="3600" b="0" i="0" u="none" strike="noStrike" cap="none">
                <a:solidFill>
                  <a:srgbClr val="18579B"/>
                </a:solidFill>
                <a:latin typeface="Calibri"/>
                <a:ea typeface="Calibri"/>
                <a:cs typeface="Calibri"/>
                <a:sym typeface="Calibri"/>
              </a:rPr>
              <a:t>del final del rally</a:t>
            </a:r>
            <a:endParaRPr/>
          </a:p>
        </p:txBody>
      </p:sp>
      <p:pic>
        <p:nvPicPr>
          <p:cNvPr id="2016" name="Google Shape;2016;p265" descr="Coaching.png"/>
          <p:cNvPicPr preferRelativeResize="0"/>
          <p:nvPr/>
        </p:nvPicPr>
        <p:blipFill rotWithShape="1">
          <a:blip r:embed="rId3">
            <a:alphaModFix/>
          </a:blip>
          <a:srcRect/>
          <a:stretch/>
        </p:blipFill>
        <p:spPr>
          <a:xfrm>
            <a:off x="8628014" y="1605999"/>
            <a:ext cx="3152088" cy="4876619"/>
          </a:xfrm>
          <a:prstGeom prst="rect">
            <a:avLst/>
          </a:prstGeom>
          <a:noFill/>
          <a:ln>
            <a:noFill/>
          </a:ln>
        </p:spPr>
      </p:pic>
      <p:sp>
        <p:nvSpPr>
          <p:cNvPr id="2017" name="Google Shape;2017;p26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265</a:t>
            </a:fld>
            <a:endParaRPr/>
          </a:p>
        </p:txBody>
      </p:sp>
    </p:spTree>
    <p:extLst>
      <p:ext uri="{BB962C8B-B14F-4D97-AF65-F5344CB8AC3E}">
        <p14:creationId xmlns:p14="http://schemas.microsoft.com/office/powerpoint/2010/main" val="34328035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sp>
        <p:nvSpPr>
          <p:cNvPr id="2022" name="Google Shape;2022;p266"/>
          <p:cNvSpPr txBox="1"/>
          <p:nvPr/>
        </p:nvSpPr>
        <p:spPr>
          <a:xfrm>
            <a:off x="914400" y="457200"/>
            <a:ext cx="10363199" cy="547842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Trabajar con jueces de línea</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Indique a los jueces de línea que:</a:t>
            </a:r>
            <a:endParaRPr sz="2800" b="0" i="1"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620713" marR="0" lvl="0" indent="-620713"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Llame </a:t>
            </a:r>
            <a:r>
              <a:rPr lang="es" sz="3600" b="0" i="0" u="none" strike="noStrike" cap="none">
                <a:solidFill>
                  <a:srgbClr val="18579B"/>
                </a:solidFill>
                <a:latin typeface="Calibri"/>
                <a:ea typeface="Calibri"/>
                <a:cs typeface="Calibri"/>
                <a:sym typeface="Calibri"/>
              </a:rPr>
              <a:t>al servicio de fallas en los pies</a:t>
            </a:r>
            <a:r>
              <a:rPr lang="es" sz="3600" b="0" i="0" u="none" strike="noStrike" cap="none">
                <a:solidFill>
                  <a:srgbClr val="FF0000"/>
                </a:solidFill>
                <a:latin typeface="Calibri"/>
                <a:ea typeface="Calibri"/>
                <a:cs typeface="Calibri"/>
                <a:sym typeface="Calibri"/>
              </a:rPr>
              <a:t> </a:t>
            </a:r>
            <a:r>
              <a:rPr lang="es" sz="3600" b="0" i="0" u="none" strike="noStrike" cap="none">
                <a:solidFill>
                  <a:srgbClr val="18579B"/>
                </a:solidFill>
                <a:latin typeface="Calibri"/>
                <a:ea typeface="Calibri"/>
                <a:cs typeface="Calibri"/>
                <a:sym typeface="Calibri"/>
              </a:rPr>
              <a:t>y </a:t>
            </a:r>
            <a:r>
              <a:rPr lang="es" sz="3600" b="0" i="0" u="none" strike="noStrike" cap="none">
                <a:solidFill>
                  <a:srgbClr val="FF0000"/>
                </a:solidFill>
                <a:latin typeface="Calibri"/>
                <a:ea typeface="Calibri"/>
                <a:cs typeface="Calibri"/>
                <a:sym typeface="Calibri"/>
              </a:rPr>
              <a:t>levante la mano </a:t>
            </a:r>
            <a:r>
              <a:rPr lang="es" sz="3600" b="0" i="0" u="none" strike="noStrike" cap="none">
                <a:solidFill>
                  <a:srgbClr val="18579B"/>
                </a:solidFill>
                <a:latin typeface="Calibri"/>
                <a:ea typeface="Calibri"/>
                <a:cs typeface="Calibri"/>
                <a:sym typeface="Calibri"/>
              </a:rPr>
              <a:t>para que el árbitro pueda notar que el juez de línea hizo la llamada (no un jugador)</a:t>
            </a:r>
            <a:endParaRPr sz="3600" b="0" i="0" u="none" strike="noStrike" cap="none">
              <a:solidFill>
                <a:srgbClr val="000000"/>
              </a:solidFill>
              <a:latin typeface="Calibri"/>
              <a:ea typeface="Calibri"/>
              <a:cs typeface="Calibri"/>
              <a:sym typeface="Calibri"/>
            </a:endParaRPr>
          </a:p>
          <a:p>
            <a:pPr marL="1028700" marR="0" lvl="1" indent="-444500" algn="l" rtl="0">
              <a:lnSpc>
                <a:spcPct val="100000"/>
              </a:lnSpc>
              <a:spcBef>
                <a:spcPts val="0"/>
              </a:spcBef>
              <a:spcAft>
                <a:spcPts val="0"/>
              </a:spcAft>
              <a:buClr>
                <a:srgbClr val="18579B"/>
              </a:buClr>
              <a:buSzPts val="2000"/>
              <a:buFont typeface="Courier New"/>
              <a:buNone/>
            </a:pPr>
            <a:endParaRPr sz="2000" b="0" i="0" u="none" strike="noStrike" cap="none">
              <a:solidFill>
                <a:srgbClr val="000000"/>
              </a:solidFill>
              <a:latin typeface="Calibri"/>
              <a:ea typeface="Calibri"/>
              <a:cs typeface="Calibri"/>
              <a:sym typeface="Calibri"/>
            </a:endParaRPr>
          </a:p>
          <a:p>
            <a:pPr marL="1255713" marR="0" lvl="1" indent="-635000" algn="l" rtl="0">
              <a:lnSpc>
                <a:spcPct val="100000"/>
              </a:lnSpc>
              <a:spcBef>
                <a:spcPts val="0"/>
              </a:spcBef>
              <a:spcAft>
                <a:spcPts val="0"/>
              </a:spcAft>
              <a:buClr>
                <a:srgbClr val="18579B"/>
              </a:buClr>
              <a:buSzPts val="3400"/>
              <a:buFont typeface="Courier New"/>
              <a:buChar char="o"/>
            </a:pPr>
            <a:r>
              <a:rPr lang="es" sz="3400" b="0" i="0" u="none" strike="noStrike" cap="none">
                <a:solidFill>
                  <a:srgbClr val="18579B"/>
                </a:solidFill>
                <a:latin typeface="Calibri"/>
                <a:ea typeface="Calibri"/>
                <a:cs typeface="Calibri"/>
                <a:sym typeface="Calibri"/>
              </a:rPr>
              <a:t>Jueces de línea de base: </a:t>
            </a:r>
            <a:r>
              <a:rPr lang="es" sz="3400" b="0" i="0" u="none" strike="noStrike" cap="none">
                <a:solidFill>
                  <a:srgbClr val="FF0000"/>
                </a:solidFill>
                <a:latin typeface="Calibri"/>
                <a:ea typeface="Calibri"/>
                <a:cs typeface="Calibri"/>
                <a:sym typeface="Calibri"/>
              </a:rPr>
              <a:t>línea de base</a:t>
            </a:r>
            <a:endParaRPr/>
          </a:p>
          <a:p>
            <a:pPr marL="1255713" marR="0" lvl="1" indent="-419100" algn="l" rtl="0">
              <a:lnSpc>
                <a:spcPct val="100000"/>
              </a:lnSpc>
              <a:spcBef>
                <a:spcPts val="0"/>
              </a:spcBef>
              <a:spcAft>
                <a:spcPts val="0"/>
              </a:spcAft>
              <a:buClr>
                <a:srgbClr val="18579B"/>
              </a:buClr>
              <a:buSzPts val="3400"/>
              <a:buFont typeface="Courier New"/>
              <a:buNone/>
            </a:pPr>
            <a:endParaRPr sz="3400" b="0" i="0" u="none" strike="noStrike" cap="none">
              <a:solidFill>
                <a:srgbClr val="000000"/>
              </a:solidFill>
              <a:latin typeface="Calibri"/>
              <a:ea typeface="Calibri"/>
              <a:cs typeface="Calibri"/>
              <a:sym typeface="Calibri"/>
            </a:endParaRPr>
          </a:p>
          <a:p>
            <a:pPr marL="1255713" marR="0" lvl="1" indent="-635000" algn="l" rtl="0">
              <a:lnSpc>
                <a:spcPct val="100000"/>
              </a:lnSpc>
              <a:spcBef>
                <a:spcPts val="0"/>
              </a:spcBef>
              <a:spcAft>
                <a:spcPts val="0"/>
              </a:spcAft>
              <a:buClr>
                <a:srgbClr val="18579B"/>
              </a:buClr>
              <a:buSzPts val="3400"/>
              <a:buFont typeface="Courier New"/>
              <a:buChar char="o"/>
            </a:pPr>
            <a:r>
              <a:rPr lang="es" sz="3400" b="0" i="0" u="none" strike="noStrike" cap="none">
                <a:solidFill>
                  <a:srgbClr val="18579B"/>
                </a:solidFill>
                <a:latin typeface="Calibri"/>
                <a:ea typeface="Calibri"/>
                <a:cs typeface="Calibri"/>
                <a:sym typeface="Calibri"/>
              </a:rPr>
              <a:t>Jueces laterales: </a:t>
            </a:r>
            <a:r>
              <a:rPr lang="es" sz="3400" b="0" i="0" u="none" strike="noStrike" cap="none">
                <a:solidFill>
                  <a:srgbClr val="FF0000"/>
                </a:solidFill>
                <a:latin typeface="Calibri"/>
                <a:ea typeface="Calibri"/>
                <a:cs typeface="Calibri"/>
                <a:sym typeface="Calibri"/>
              </a:rPr>
              <a:t>líneas laterales extendidas y líneas centrales</a:t>
            </a:r>
            <a:endParaRPr sz="3400" b="0" i="0" u="none" strike="noStrike" cap="none">
              <a:solidFill>
                <a:srgbClr val="FF0000"/>
              </a:solidFill>
              <a:latin typeface="Calibri"/>
              <a:ea typeface="Calibri"/>
              <a:cs typeface="Calibri"/>
              <a:sym typeface="Calibri"/>
            </a:endParaRPr>
          </a:p>
        </p:txBody>
      </p:sp>
      <p:sp>
        <p:nvSpPr>
          <p:cNvPr id="2023" name="Google Shape;2023;p26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266</a:t>
            </a:fld>
            <a:endParaRPr/>
          </a:p>
        </p:txBody>
      </p:sp>
    </p:spTree>
    <p:extLst>
      <p:ext uri="{BB962C8B-B14F-4D97-AF65-F5344CB8AC3E}">
        <p14:creationId xmlns:p14="http://schemas.microsoft.com/office/powerpoint/2010/main" val="175635897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p267"/>
          <p:cNvSpPr txBox="1"/>
          <p:nvPr/>
        </p:nvSpPr>
        <p:spPr>
          <a:xfrm>
            <a:off x="914400" y="736451"/>
            <a:ext cx="10363199" cy="698652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Trabajar con jueces de línea</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 sz="4000" b="1" i="0" u="none" strike="noStrike" cap="none">
                <a:solidFill>
                  <a:srgbClr val="18579B"/>
                </a:solidFill>
                <a:latin typeface="Calibri"/>
                <a:ea typeface="Calibri"/>
                <a:cs typeface="Calibri"/>
                <a:sym typeface="Calibri"/>
              </a:rPr>
              <a:t>Indique a los jueces de línea que </a:t>
            </a:r>
            <a:r>
              <a:rPr lang="es" sz="2800" b="1" i="0" u="none" strike="noStrike" cap="none">
                <a:solidFill>
                  <a:srgbClr val="18579B"/>
                </a:solidFill>
                <a:latin typeface="Source Sans Pro"/>
                <a:ea typeface="Source Sans Pro"/>
                <a:cs typeface="Source Sans Pro"/>
                <a:sym typeface="Source Sans Pro"/>
              </a:rPr>
              <a:t>(continuación):</a:t>
            </a:r>
            <a:endParaRPr sz="2800" b="1"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571500" marR="0" lvl="0" indent="-5715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Mira el juego en la cancha </a:t>
            </a:r>
            <a:r>
              <a:rPr lang="es" sz="3600" b="0" i="0" u="none" strike="noStrike" cap="none">
                <a:solidFill>
                  <a:srgbClr val="18579B"/>
                </a:solidFill>
                <a:latin typeface="Calibri"/>
                <a:ea typeface="Calibri"/>
                <a:cs typeface="Calibri"/>
                <a:sym typeface="Calibri"/>
              </a:rPr>
              <a:t>: el árbitro puede pedir una opinión</a:t>
            </a:r>
            <a:endParaRPr/>
          </a:p>
          <a:p>
            <a:pPr marL="571500" marR="0" lvl="0" indent="-57150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711200" marR="0" lvl="8" indent="-203200" algn="l" rtl="0">
              <a:lnSpc>
                <a:spcPct val="100000"/>
              </a:lnSpc>
              <a:spcBef>
                <a:spcPts val="0"/>
              </a:spcBef>
              <a:spcAft>
                <a:spcPts val="0"/>
              </a:spcAft>
              <a:buClr>
                <a:srgbClr val="18579B"/>
              </a:buClr>
              <a:buSzPts val="3200"/>
              <a:buFont typeface="Courier New"/>
              <a:buChar char="o"/>
            </a:pPr>
            <a:r>
              <a:rPr lang="es" sz="3200" b="0" i="0" u="none" strike="noStrike" cap="none">
                <a:solidFill>
                  <a:srgbClr val="18579B"/>
                </a:solidFill>
                <a:latin typeface="Calibri"/>
                <a:ea typeface="Calibri"/>
                <a:cs typeface="Calibri"/>
                <a:sym typeface="Calibri"/>
              </a:rPr>
              <a:t>  </a:t>
            </a:r>
            <a:r>
              <a:rPr lang="es" sz="3200" b="0" i="0" u="none" strike="noStrike" cap="none">
                <a:solidFill>
                  <a:srgbClr val="FF0000"/>
                </a:solidFill>
                <a:latin typeface="Calibri"/>
                <a:ea typeface="Calibri"/>
                <a:cs typeface="Calibri"/>
                <a:sym typeface="Calibri"/>
              </a:rPr>
              <a:t>rebotes dobles</a:t>
            </a:r>
            <a:endParaRPr/>
          </a:p>
          <a:p>
            <a:pPr marL="711200" marR="0" lvl="8" indent="0" algn="l" rtl="0">
              <a:lnSpc>
                <a:spcPct val="100000"/>
              </a:lnSpc>
              <a:spcBef>
                <a:spcPts val="0"/>
              </a:spcBef>
              <a:spcAft>
                <a:spcPts val="0"/>
              </a:spcAft>
              <a:buClr>
                <a:srgbClr val="18579B"/>
              </a:buClr>
              <a:buSzPts val="3200"/>
              <a:buFont typeface="Source Sans Pro"/>
              <a:buNone/>
            </a:pPr>
            <a:endParaRPr sz="3200" b="0" i="0" u="none" strike="noStrike" cap="none">
              <a:solidFill>
                <a:srgbClr val="000000"/>
              </a:solidFill>
              <a:latin typeface="Calibri"/>
              <a:ea typeface="Calibri"/>
              <a:cs typeface="Calibri"/>
              <a:sym typeface="Calibri"/>
            </a:endParaRPr>
          </a:p>
          <a:p>
            <a:pPr marL="711200" marR="0" lvl="8" indent="-203200" algn="l" rtl="0">
              <a:lnSpc>
                <a:spcPct val="100000"/>
              </a:lnSpc>
              <a:spcBef>
                <a:spcPts val="0"/>
              </a:spcBef>
              <a:spcAft>
                <a:spcPts val="0"/>
              </a:spcAft>
              <a:buClr>
                <a:srgbClr val="18579B"/>
              </a:buClr>
              <a:buSzPts val="3200"/>
              <a:buFont typeface="Courier New"/>
              <a:buChar char="o"/>
            </a:pPr>
            <a:r>
              <a:rPr lang="es" sz="3200" b="0" i="0" u="none" strike="noStrike" cap="none">
                <a:solidFill>
                  <a:srgbClr val="18579B"/>
                </a:solidFill>
                <a:latin typeface="Calibri"/>
                <a:ea typeface="Calibri"/>
                <a:cs typeface="Calibri"/>
                <a:sym typeface="Calibri"/>
              </a:rPr>
              <a:t>Balones </a:t>
            </a:r>
            <a:r>
              <a:rPr lang="es" sz="3200" b="0" i="0" u="none" strike="noStrike" cap="none">
                <a:solidFill>
                  <a:srgbClr val="FF0000"/>
                </a:solidFill>
                <a:latin typeface="Calibri"/>
                <a:ea typeface="Calibri"/>
                <a:cs typeface="Calibri"/>
                <a:sym typeface="Calibri"/>
              </a:rPr>
              <a:t>que tocan jugadores/ropa </a:t>
            </a:r>
            <a:r>
              <a:rPr lang="es" sz="3200" b="0" i="0" u="none" strike="noStrike" cap="none">
                <a:solidFill>
                  <a:srgbClr val="18579B"/>
                </a:solidFill>
                <a:latin typeface="Calibri"/>
                <a:ea typeface="Calibri"/>
                <a:cs typeface="Calibri"/>
                <a:sym typeface="Calibri"/>
              </a:rPr>
              <a:t>/etc.</a:t>
            </a:r>
            <a:endParaRPr/>
          </a:p>
          <a:p>
            <a:pPr marL="711200" marR="0" lvl="8" indent="0" algn="l" rtl="0">
              <a:lnSpc>
                <a:spcPct val="100000"/>
              </a:lnSpc>
              <a:spcBef>
                <a:spcPts val="0"/>
              </a:spcBef>
              <a:spcAft>
                <a:spcPts val="0"/>
              </a:spcAft>
              <a:buClr>
                <a:srgbClr val="18579B"/>
              </a:buClr>
              <a:buSzPts val="3200"/>
              <a:buFont typeface="Courier New"/>
              <a:buNone/>
            </a:pPr>
            <a:endParaRPr sz="3200" b="0" i="0" u="none" strike="noStrike" cap="none">
              <a:solidFill>
                <a:srgbClr val="000000"/>
              </a:solidFill>
              <a:latin typeface="Calibri"/>
              <a:ea typeface="Calibri"/>
              <a:cs typeface="Calibri"/>
              <a:sym typeface="Calibri"/>
            </a:endParaRPr>
          </a:p>
          <a:p>
            <a:pPr marL="711200" marR="0" lvl="8" indent="-203200" algn="l" rtl="0">
              <a:lnSpc>
                <a:spcPct val="100000"/>
              </a:lnSpc>
              <a:spcBef>
                <a:spcPts val="0"/>
              </a:spcBef>
              <a:spcAft>
                <a:spcPts val="0"/>
              </a:spcAft>
              <a:buClr>
                <a:srgbClr val="18579B"/>
              </a:buClr>
              <a:buSzPts val="3200"/>
              <a:buFont typeface="Courier New"/>
              <a:buChar char="o"/>
            </a:pPr>
            <a:r>
              <a:rPr lang="es" sz="3200" b="0" i="0" u="none" strike="noStrike" cap="none">
                <a:solidFill>
                  <a:srgbClr val="18579B"/>
                </a:solidFill>
                <a:latin typeface="Calibri"/>
                <a:ea typeface="Calibri"/>
                <a:cs typeface="Calibri"/>
                <a:sym typeface="Calibri"/>
              </a:rPr>
              <a:t>  Los jueces de la línea </a:t>
            </a:r>
            <a:r>
              <a:rPr lang="es" sz="3200" b="0" i="0" u="none" strike="noStrike" cap="none">
                <a:solidFill>
                  <a:srgbClr val="FF0000"/>
                </a:solidFill>
                <a:latin typeface="Calibri"/>
                <a:ea typeface="Calibri"/>
                <a:cs typeface="Calibri"/>
                <a:sym typeface="Calibri"/>
              </a:rPr>
              <a:t>lateral </a:t>
            </a:r>
            <a:r>
              <a:rPr lang="es" sz="3200" b="0" i="0" u="none" strike="noStrike" cap="none">
                <a:solidFill>
                  <a:srgbClr val="18579B"/>
                </a:solidFill>
                <a:latin typeface="Calibri"/>
                <a:ea typeface="Calibri"/>
                <a:cs typeface="Calibri"/>
                <a:sym typeface="Calibri"/>
              </a:rPr>
              <a:t>se enfocan en </a:t>
            </a:r>
            <a:r>
              <a:rPr lang="es" sz="3200" b="0" i="0" u="none" strike="noStrike" cap="none">
                <a:solidFill>
                  <a:srgbClr val="FF0000"/>
                </a:solidFill>
                <a:latin typeface="Calibri"/>
                <a:ea typeface="Calibri"/>
                <a:cs typeface="Calibri"/>
                <a:sym typeface="Calibri"/>
              </a:rPr>
              <a:t>ATP y Ernes </a:t>
            </a:r>
            <a:r>
              <a:rPr lang="es" sz="3200" b="0" i="0" u="none" strike="noStrike" cap="none">
                <a:solidFill>
                  <a:srgbClr val="18579B"/>
                </a:solidFill>
                <a:latin typeface="Calibri"/>
                <a:ea typeface="Calibri"/>
                <a:cs typeface="Calibri"/>
                <a:sym typeface="Calibri"/>
              </a:rPr>
              <a:t>para la posición/pies del jugador y las bolas "dentro" y "fuera"</a:t>
            </a:r>
            <a:endParaRPr/>
          </a:p>
          <a:p>
            <a:pPr marL="711200" marR="0" lvl="8" indent="0" algn="l" rtl="0">
              <a:lnSpc>
                <a:spcPct val="100000"/>
              </a:lnSpc>
              <a:spcBef>
                <a:spcPts val="0"/>
              </a:spcBef>
              <a:spcAft>
                <a:spcPts val="0"/>
              </a:spcAft>
              <a:buClr>
                <a:srgbClr val="18579B"/>
              </a:buClr>
              <a:buSzPts val="1600"/>
              <a:buFont typeface="Calibri"/>
              <a:buNone/>
            </a:pPr>
            <a:r>
              <a:rPr lang="es" sz="1600" b="0" i="0" u="none" strike="noStrike" cap="none">
                <a:solidFill>
                  <a:srgbClr val="18579B"/>
                </a:solidFill>
                <a:latin typeface="Calibri"/>
                <a:ea typeface="Calibri"/>
                <a:cs typeface="Calibri"/>
                <a:sym typeface="Calibri"/>
              </a:rPr>
              <a:t>  </a:t>
            </a:r>
            <a:endParaRPr/>
          </a:p>
          <a:p>
            <a:pPr marL="711200" marR="0" lvl="8" indent="0" algn="l" rtl="0">
              <a:lnSpc>
                <a:spcPct val="100000"/>
              </a:lnSpc>
              <a:spcBef>
                <a:spcPts val="0"/>
              </a:spcBef>
              <a:spcAft>
                <a:spcPts val="0"/>
              </a:spcAft>
              <a:buClr>
                <a:srgbClr val="18579B"/>
              </a:buClr>
              <a:buSzPts val="3200"/>
              <a:buFont typeface="Source Sans Pro"/>
              <a:buNone/>
            </a:pPr>
            <a:endParaRPr sz="3200" b="0" i="0" u="none" strike="noStrike" cap="none">
              <a:solidFill>
                <a:srgbClr val="000000"/>
              </a:solidFill>
              <a:latin typeface="Calibri"/>
              <a:ea typeface="Calibri"/>
              <a:cs typeface="Calibri"/>
              <a:sym typeface="Calibri"/>
            </a:endParaRPr>
          </a:p>
          <a:p>
            <a:pPr marL="571500" marR="0" lvl="8" indent="-571500" algn="l" rtl="0">
              <a:lnSpc>
                <a:spcPct val="100000"/>
              </a:lnSpc>
              <a:spcBef>
                <a:spcPts val="0"/>
              </a:spcBef>
              <a:spcAft>
                <a:spcPts val="0"/>
              </a:spcAft>
              <a:buClr>
                <a:srgbClr val="18579B"/>
              </a:buClr>
              <a:buSzPts val="3200"/>
              <a:buFont typeface="Source Sans Pro"/>
              <a:buNone/>
            </a:pPr>
            <a:endParaRPr sz="3200" b="0" i="0" u="none" strike="noStrike" cap="none">
              <a:solidFill>
                <a:srgbClr val="000000"/>
              </a:solidFill>
              <a:latin typeface="Calibri"/>
              <a:ea typeface="Calibri"/>
              <a:cs typeface="Calibri"/>
              <a:sym typeface="Calibri"/>
            </a:endParaRPr>
          </a:p>
        </p:txBody>
      </p:sp>
      <p:sp>
        <p:nvSpPr>
          <p:cNvPr id="2029" name="Google Shape;2029;p26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267</a:t>
            </a:fld>
            <a:endParaRPr/>
          </a:p>
        </p:txBody>
      </p:sp>
    </p:spTree>
    <p:extLst>
      <p:ext uri="{BB962C8B-B14F-4D97-AF65-F5344CB8AC3E}">
        <p14:creationId xmlns:p14="http://schemas.microsoft.com/office/powerpoint/2010/main" val="7689103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268"/>
          <p:cNvSpPr txBox="1"/>
          <p:nvPr/>
        </p:nvSpPr>
        <p:spPr>
          <a:xfrm>
            <a:off x="914400" y="0"/>
            <a:ext cx="10363199" cy="692497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Trabajar con jueces de línea</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Instruir a los jueces de línea en </a:t>
            </a:r>
            <a:r>
              <a:rPr lang="es" sz="2800" b="1" i="1" u="none" strike="noStrike" cap="none">
                <a:solidFill>
                  <a:srgbClr val="18579B"/>
                </a:solidFill>
                <a:latin typeface="Calibri"/>
                <a:ea typeface="Calibri"/>
                <a:cs typeface="Calibri"/>
                <a:sym typeface="Calibri"/>
              </a:rPr>
              <a:t>(continuación):</a:t>
            </a:r>
            <a:endParaRPr sz="280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571500" marR="0" lvl="8" indent="-571500" algn="l" rtl="0">
              <a:lnSpc>
                <a:spcPct val="100000"/>
              </a:lnSpc>
              <a:spcBef>
                <a:spcPts val="0"/>
              </a:spcBef>
              <a:spcAft>
                <a:spcPts val="0"/>
              </a:spcAft>
              <a:buClr>
                <a:srgbClr val="FF0000"/>
              </a:buClr>
              <a:buSzPts val="3600"/>
              <a:buFont typeface="Arial"/>
              <a:buChar char="•"/>
            </a:pPr>
            <a:r>
              <a:rPr lang="es" sz="3600" b="1" i="1" u="none" strike="noStrike" cap="none">
                <a:solidFill>
                  <a:srgbClr val="FF0000"/>
                </a:solidFill>
                <a:latin typeface="Calibri"/>
                <a:ea typeface="Calibri"/>
                <a:cs typeface="Calibri"/>
                <a:sym typeface="Calibri"/>
              </a:rPr>
              <a:t>Realización de llamadas de línea: responsabilidad prioritaria</a:t>
            </a:r>
            <a:endParaRPr/>
          </a:p>
          <a:p>
            <a:pPr marL="1524000" marR="0" lvl="8" indent="-536575"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  Llamadas </a:t>
            </a:r>
            <a:r>
              <a:rPr lang="es" sz="3400" b="0" i="0" u="none" strike="noStrike" cap="none">
                <a:solidFill>
                  <a:srgbClr val="FF0000"/>
                </a:solidFill>
                <a:latin typeface="Calibri"/>
                <a:ea typeface="Calibri"/>
                <a:cs typeface="Calibri"/>
                <a:sym typeface="Calibri"/>
              </a:rPr>
              <a:t>imparciales </a:t>
            </a:r>
            <a:r>
              <a:rPr lang="es" sz="3400" b="0" i="0" u="none" strike="noStrike" cap="none">
                <a:solidFill>
                  <a:srgbClr val="18579B"/>
                </a:solidFill>
                <a:latin typeface="Calibri"/>
                <a:ea typeface="Calibri"/>
                <a:cs typeface="Calibri"/>
                <a:sym typeface="Calibri"/>
              </a:rPr>
              <a:t>basadas en dónde cae la pelota</a:t>
            </a:r>
            <a:endParaRPr/>
          </a:p>
          <a:p>
            <a:pPr marL="1524000" marR="0" lvl="8" indent="-536575" algn="l" rtl="0">
              <a:lnSpc>
                <a:spcPct val="100000"/>
              </a:lnSpc>
              <a:spcBef>
                <a:spcPts val="0"/>
              </a:spcBef>
              <a:spcAft>
                <a:spcPts val="0"/>
              </a:spcAft>
              <a:buClr>
                <a:srgbClr val="18579B"/>
              </a:buClr>
              <a:buSzPts val="3400"/>
              <a:buFont typeface="Courier New"/>
              <a:buChar char="o"/>
            </a:pPr>
            <a:r>
              <a:rPr lang="es" sz="3400" b="0" i="0" u="none" strike="noStrike" cap="none">
                <a:solidFill>
                  <a:srgbClr val="18579B"/>
                </a:solidFill>
                <a:latin typeface="Calibri"/>
                <a:ea typeface="Calibri"/>
                <a:cs typeface="Calibri"/>
                <a:sym typeface="Calibri"/>
              </a:rPr>
              <a:t>Las pelotas que hacen contacto con la superficie de juego fuera de la cancha y </a:t>
            </a:r>
            <a:r>
              <a:rPr lang="es" sz="3400" b="0" i="0" u="none" strike="noStrike" cap="none">
                <a:solidFill>
                  <a:srgbClr val="FF0000"/>
                </a:solidFill>
                <a:latin typeface="Calibri"/>
                <a:ea typeface="Calibri"/>
                <a:cs typeface="Calibri"/>
                <a:sym typeface="Calibri"/>
              </a:rPr>
              <a:t>NO hacen contacto con la línea están "FUERA"</a:t>
            </a:r>
            <a:endParaRPr/>
          </a:p>
          <a:p>
            <a:pPr marL="1524000" marR="0" lvl="8" indent="-536575" algn="l" rtl="0">
              <a:lnSpc>
                <a:spcPct val="100000"/>
              </a:lnSpc>
              <a:spcBef>
                <a:spcPts val="0"/>
              </a:spcBef>
              <a:spcAft>
                <a:spcPts val="0"/>
              </a:spcAft>
              <a:buClr>
                <a:srgbClr val="18579B"/>
              </a:buClr>
              <a:buSzPts val="3400"/>
              <a:buFont typeface="Courier New"/>
              <a:buChar char="o"/>
            </a:pPr>
            <a:r>
              <a:rPr lang="es" sz="3400" b="0" i="0" u="none" strike="noStrike" cap="none">
                <a:solidFill>
                  <a:srgbClr val="18579B"/>
                </a:solidFill>
                <a:latin typeface="Calibri"/>
                <a:ea typeface="Calibri"/>
                <a:cs typeface="Calibri"/>
                <a:sym typeface="Calibri"/>
              </a:rPr>
              <a:t>  </a:t>
            </a:r>
            <a:r>
              <a:rPr lang="es" sz="3400" b="0" i="0" u="none" strike="noStrike" cap="none">
                <a:solidFill>
                  <a:srgbClr val="FF0000"/>
                </a:solidFill>
                <a:latin typeface="Calibri"/>
                <a:ea typeface="Calibri"/>
                <a:cs typeface="Calibri"/>
                <a:sym typeface="Calibri"/>
              </a:rPr>
              <a:t>No se puede determinar </a:t>
            </a:r>
            <a:r>
              <a:rPr lang="es" sz="3400" b="0" i="0" u="none" strike="noStrike" cap="none">
                <a:solidFill>
                  <a:srgbClr val="18579B"/>
                </a:solidFill>
                <a:latin typeface="Calibri"/>
                <a:ea typeface="Calibri"/>
                <a:cs typeface="Calibri"/>
                <a:sym typeface="Calibri"/>
              </a:rPr>
              <a:t>si una pelota hace contacto con la línea: </a:t>
            </a:r>
            <a:r>
              <a:rPr lang="es" sz="3400" b="0" i="0" u="none" strike="noStrike" cap="none">
                <a:solidFill>
                  <a:srgbClr val="FF0000"/>
                </a:solidFill>
                <a:latin typeface="Calibri"/>
                <a:ea typeface="Calibri"/>
                <a:cs typeface="Calibri"/>
                <a:sym typeface="Calibri"/>
              </a:rPr>
              <a:t>la pelota está "ADENTRO"</a:t>
            </a:r>
            <a:endParaRPr/>
          </a:p>
          <a:p>
            <a:pPr marL="1524000" marR="0" lvl="8" indent="-536575" algn="l" rtl="0">
              <a:lnSpc>
                <a:spcPct val="100000"/>
              </a:lnSpc>
              <a:spcBef>
                <a:spcPts val="0"/>
              </a:spcBef>
              <a:spcAft>
                <a:spcPts val="0"/>
              </a:spcAft>
              <a:buClr>
                <a:srgbClr val="18579B"/>
              </a:buClr>
              <a:buSzPts val="3400"/>
              <a:buFont typeface="Courier New"/>
              <a:buChar char="o"/>
            </a:pPr>
            <a:r>
              <a:rPr lang="es" sz="3400" b="0" i="0" u="none" strike="noStrike" cap="none">
                <a:solidFill>
                  <a:srgbClr val="18579B"/>
                </a:solidFill>
                <a:latin typeface="Calibri"/>
                <a:ea typeface="Calibri"/>
                <a:cs typeface="Calibri"/>
                <a:sym typeface="Calibri"/>
              </a:rPr>
              <a:t>  </a:t>
            </a:r>
            <a:r>
              <a:rPr lang="es" sz="3400" b="0" i="0" u="none" strike="noStrike" cap="none">
                <a:solidFill>
                  <a:srgbClr val="FF0000"/>
                </a:solidFill>
                <a:latin typeface="Calibri"/>
                <a:ea typeface="Calibri"/>
                <a:cs typeface="Calibri"/>
                <a:sym typeface="Calibri"/>
              </a:rPr>
              <a:t>Realice todas las llamadas con prontitud </a:t>
            </a:r>
            <a:r>
              <a:rPr lang="es" sz="3400" b="0" i="0" u="none" strike="noStrike" cap="none">
                <a:solidFill>
                  <a:srgbClr val="18579B"/>
                </a:solidFill>
                <a:latin typeface="Calibri"/>
                <a:ea typeface="Calibri"/>
                <a:cs typeface="Calibri"/>
                <a:sym typeface="Calibri"/>
              </a:rPr>
              <a:t>; de lo contrario, los jugadores tendrán dudas sobre su llamada.</a:t>
            </a:r>
            <a:endParaRPr sz="3400" b="0" i="0" u="none" strike="noStrike" cap="none">
              <a:solidFill>
                <a:srgbClr val="000000"/>
              </a:solidFill>
              <a:latin typeface="Calibri"/>
              <a:ea typeface="Calibri"/>
              <a:cs typeface="Calibri"/>
              <a:sym typeface="Calibri"/>
            </a:endParaRPr>
          </a:p>
        </p:txBody>
      </p:sp>
      <p:sp>
        <p:nvSpPr>
          <p:cNvPr id="2035" name="Google Shape;2035;p26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268</a:t>
            </a:fld>
            <a:endParaRPr/>
          </a:p>
        </p:txBody>
      </p:sp>
    </p:spTree>
    <p:extLst>
      <p:ext uri="{BB962C8B-B14F-4D97-AF65-F5344CB8AC3E}">
        <p14:creationId xmlns:p14="http://schemas.microsoft.com/office/powerpoint/2010/main" val="5258140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269"/>
          <p:cNvSpPr txBox="1"/>
          <p:nvPr/>
        </p:nvSpPr>
        <p:spPr>
          <a:xfrm>
            <a:off x="914400" y="0"/>
            <a:ext cx="10363199" cy="618630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Trabajar con jueces de línea</a:t>
            </a:r>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Instruir a los jueces de línea en </a:t>
            </a:r>
            <a:r>
              <a:rPr lang="es" sz="2800" b="1" i="1" u="none" strike="noStrike" cap="none">
                <a:solidFill>
                  <a:srgbClr val="18579B"/>
                </a:solidFill>
                <a:latin typeface="Arial"/>
                <a:ea typeface="Arial"/>
                <a:cs typeface="Arial"/>
                <a:sym typeface="Arial"/>
              </a:rPr>
              <a:t>(continuación):</a:t>
            </a:r>
            <a:endParaRPr/>
          </a:p>
          <a:p>
            <a:pPr marL="0" marR="0" lvl="0" indent="0" algn="l" rtl="0">
              <a:lnSpc>
                <a:spcPct val="100000"/>
              </a:lnSpc>
              <a:spcBef>
                <a:spcPts val="0"/>
              </a:spcBef>
              <a:spcAft>
                <a:spcPts val="0"/>
              </a:spcAft>
              <a:buClr>
                <a:srgbClr val="18579B"/>
              </a:buClr>
              <a:buSzPts val="1000"/>
              <a:buFont typeface="Source Sans Pro"/>
              <a:buNone/>
            </a:pPr>
            <a:endParaRPr sz="1000" b="1"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8579B"/>
              </a:buClr>
              <a:buSzPts val="2800"/>
              <a:buFont typeface="Arial"/>
              <a:buNone/>
            </a:pPr>
            <a:r>
              <a:rPr lang="es" sz="2800" b="1" i="1" u="none" strike="noStrike" cap="none">
                <a:solidFill>
                  <a:srgbClr val="18579B"/>
                </a:solidFill>
                <a:latin typeface="Arial"/>
                <a:ea typeface="Arial"/>
                <a:cs typeface="Arial"/>
                <a:sym typeface="Arial"/>
              </a:rPr>
              <a:t>Realización de llamadas de línea:</a:t>
            </a:r>
            <a:endParaRPr sz="2800" b="1"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Source Sans Pro"/>
              <a:ea typeface="Source Sans Pro"/>
              <a:cs typeface="Source Sans Pro"/>
              <a:sym typeface="Source Sans Pro"/>
            </a:endParaRPr>
          </a:p>
          <a:p>
            <a:pPr marL="1339850" marR="0" lvl="8" indent="-719138" algn="l" rtl="0">
              <a:lnSpc>
                <a:spcPct val="100000"/>
              </a:lnSpc>
              <a:spcBef>
                <a:spcPts val="0"/>
              </a:spcBef>
              <a:spcAft>
                <a:spcPts val="0"/>
              </a:spcAft>
              <a:buClr>
                <a:srgbClr val="FF0000"/>
              </a:buClr>
              <a:buSzPts val="3400"/>
              <a:buFont typeface="Courier New"/>
              <a:buChar char="o"/>
            </a:pPr>
            <a:r>
              <a:rPr lang="es" sz="3400" b="0" i="0" u="none" strike="noStrike" cap="none">
                <a:solidFill>
                  <a:srgbClr val="FF0000"/>
                </a:solidFill>
                <a:latin typeface="Calibri"/>
                <a:ea typeface="Calibri"/>
                <a:cs typeface="Calibri"/>
                <a:sym typeface="Calibri"/>
              </a:rPr>
              <a:t>Concéntrate en tu línea </a:t>
            </a:r>
            <a:r>
              <a:rPr lang="es" sz="3400" b="0" i="0" u="none" strike="noStrike" cap="none">
                <a:solidFill>
                  <a:srgbClr val="18579B"/>
                </a:solidFill>
                <a:latin typeface="Calibri"/>
                <a:ea typeface="Calibri"/>
                <a:cs typeface="Calibri"/>
                <a:sym typeface="Calibri"/>
              </a:rPr>
              <a:t>de responsabilidad </a:t>
            </a:r>
            <a:r>
              <a:rPr lang="es" sz="3400" b="0" i="0" u="none" strike="noStrike" cap="none">
                <a:solidFill>
                  <a:srgbClr val="FF0000"/>
                </a:solidFill>
                <a:latin typeface="Calibri"/>
                <a:ea typeface="Calibri"/>
                <a:cs typeface="Calibri"/>
                <a:sym typeface="Calibri"/>
              </a:rPr>
              <a:t>antes de que llegue el balón</a:t>
            </a:r>
            <a:endParaRPr/>
          </a:p>
          <a:p>
            <a:pPr marL="1339850" marR="0" lvl="8" indent="-719138" algn="l" rtl="0">
              <a:lnSpc>
                <a:spcPct val="100000"/>
              </a:lnSpc>
              <a:spcBef>
                <a:spcPts val="0"/>
              </a:spcBef>
              <a:spcAft>
                <a:spcPts val="0"/>
              </a:spcAft>
              <a:buClr>
                <a:srgbClr val="18579B"/>
              </a:buClr>
              <a:buSzPts val="3400"/>
              <a:buFont typeface="Courier New"/>
              <a:buChar char="o"/>
            </a:pPr>
            <a:r>
              <a:rPr lang="es" sz="3400" b="0" i="0" u="none" strike="noStrike" cap="none">
                <a:solidFill>
                  <a:srgbClr val="18579B"/>
                </a:solidFill>
                <a:latin typeface="Calibri"/>
                <a:ea typeface="Calibri"/>
                <a:cs typeface="Calibri"/>
                <a:sym typeface="Calibri"/>
              </a:rPr>
              <a:t>Llamar “FUERA” a todas las pelotas que hacen contacto con la superficie de juego fuera de la cancha, </a:t>
            </a:r>
            <a:r>
              <a:rPr lang="es" sz="3400" b="0" i="0" u="none" strike="noStrike" cap="none">
                <a:solidFill>
                  <a:srgbClr val="FF0000"/>
                </a:solidFill>
                <a:latin typeface="Calibri"/>
                <a:ea typeface="Calibri"/>
                <a:cs typeface="Calibri"/>
                <a:sym typeface="Calibri"/>
              </a:rPr>
              <a:t>independientemente de qué tan lejos golpeen.</a:t>
            </a:r>
            <a:endParaRPr/>
          </a:p>
          <a:p>
            <a:pPr marL="1339850" marR="0" lvl="8" indent="-719138" algn="l" rtl="0">
              <a:lnSpc>
                <a:spcPct val="100000"/>
              </a:lnSpc>
              <a:spcBef>
                <a:spcPts val="0"/>
              </a:spcBef>
              <a:spcAft>
                <a:spcPts val="0"/>
              </a:spcAft>
              <a:buClr>
                <a:srgbClr val="18579B"/>
              </a:buClr>
              <a:buSzPts val="3400"/>
              <a:buFont typeface="Courier New"/>
              <a:buChar char="o"/>
            </a:pPr>
            <a:r>
              <a:rPr lang="es" sz="3400" b="0" i="0" u="none" strike="noStrike" cap="none">
                <a:solidFill>
                  <a:srgbClr val="18579B"/>
                </a:solidFill>
                <a:latin typeface="Calibri"/>
                <a:ea typeface="Calibri"/>
                <a:cs typeface="Calibri"/>
                <a:sym typeface="Calibri"/>
              </a:rPr>
              <a:t>No haga una llamada de línea </a:t>
            </a:r>
            <a:r>
              <a:rPr lang="es" sz="3400" b="0" i="0" u="none" strike="noStrike" cap="none">
                <a:solidFill>
                  <a:srgbClr val="FF0000"/>
                </a:solidFill>
                <a:latin typeface="Calibri"/>
                <a:ea typeface="Calibri"/>
                <a:cs typeface="Calibri"/>
                <a:sym typeface="Calibri"/>
              </a:rPr>
              <a:t>hasta que la pelota toque la superficie de juego/cancha.</a:t>
            </a:r>
            <a:endParaRPr sz="3400" b="0" i="0" u="none" strike="noStrike" cap="none">
              <a:solidFill>
                <a:srgbClr val="FF0000"/>
              </a:solidFill>
              <a:latin typeface="Calibri"/>
              <a:ea typeface="Calibri"/>
              <a:cs typeface="Calibri"/>
              <a:sym typeface="Calibri"/>
            </a:endParaRPr>
          </a:p>
        </p:txBody>
      </p:sp>
      <p:sp>
        <p:nvSpPr>
          <p:cNvPr id="2041" name="Google Shape;2041;p26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269</a:t>
            </a:fld>
            <a:endParaRPr/>
          </a:p>
        </p:txBody>
      </p:sp>
    </p:spTree>
    <p:extLst>
      <p:ext uri="{BB962C8B-B14F-4D97-AF65-F5344CB8AC3E}">
        <p14:creationId xmlns:p14="http://schemas.microsoft.com/office/powerpoint/2010/main" val="1374892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7"/>
          <p:cNvSpPr txBox="1">
            <a:spLocks noGrp="1"/>
          </p:cNvSpPr>
          <p:nvPr>
            <p:ph type="title"/>
          </p:nvPr>
        </p:nvSpPr>
        <p:spPr>
          <a:xfrm>
            <a:off x="1699847" y="332508"/>
            <a:ext cx="8841545" cy="889098"/>
          </a:xfrm>
          <a:prstGeom prst="rect">
            <a:avLst/>
          </a:prstGeom>
          <a:noFill/>
          <a:ln>
            <a:noFill/>
          </a:ln>
        </p:spPr>
        <p:txBody>
          <a:bodyPr spcFirstLastPara="1" wrap="square" lIns="45700" tIns="45700" rIns="45700" bIns="45700" anchor="b" anchorCtr="0">
            <a:normAutofit/>
          </a:bodyPr>
          <a:lstStyle/>
          <a:p>
            <a:pPr marL="0" lvl="0" indent="0" algn="ctr" rtl="0">
              <a:lnSpc>
                <a:spcPct val="100000"/>
              </a:lnSpc>
              <a:spcBef>
                <a:spcPts val="0"/>
              </a:spcBef>
              <a:spcAft>
                <a:spcPts val="0"/>
              </a:spcAft>
              <a:buClr>
                <a:srgbClr val="18579B"/>
              </a:buClr>
              <a:buSzPts val="4400"/>
              <a:buFont typeface="Calibri"/>
              <a:buNone/>
            </a:pPr>
            <a:r>
              <a:rPr lang="es" sz="4400">
                <a:latin typeface="Calibri"/>
                <a:ea typeface="Calibri"/>
                <a:cs typeface="Calibri"/>
                <a:sym typeface="Calibri"/>
              </a:rPr>
              <a:t>Herramientas básicas de arbitraje</a:t>
            </a:r>
            <a:r>
              <a:rPr lang="es" sz="4400" u="none">
                <a:latin typeface="Calibri"/>
                <a:ea typeface="Calibri"/>
                <a:cs typeface="Calibri"/>
                <a:sym typeface="Calibri"/>
              </a:rPr>
              <a:t> </a:t>
            </a:r>
            <a:r>
              <a:rPr lang="es" sz="2328" u="none"/>
              <a:t>(continuación)</a:t>
            </a:r>
            <a:endParaRPr/>
          </a:p>
        </p:txBody>
      </p:sp>
      <p:sp>
        <p:nvSpPr>
          <p:cNvPr id="232" name="Google Shape;232;p27"/>
          <p:cNvSpPr txBox="1">
            <a:spLocks noGrp="1"/>
          </p:cNvSpPr>
          <p:nvPr>
            <p:ph type="body" idx="1"/>
          </p:nvPr>
        </p:nvSpPr>
        <p:spPr>
          <a:xfrm>
            <a:off x="1941429" y="1429392"/>
            <a:ext cx="8599963" cy="715933"/>
          </a:xfrm>
          <a:prstGeom prst="rect">
            <a:avLst/>
          </a:prstGeom>
          <a:noFill/>
          <a:ln>
            <a:noFill/>
          </a:ln>
        </p:spPr>
        <p:txBody>
          <a:bodyPr spcFirstLastPara="1" wrap="square" lIns="45700" tIns="45700" rIns="45700" bIns="45700" anchor="t" anchorCtr="0">
            <a:normAutofit/>
          </a:bodyPr>
          <a:lstStyle/>
          <a:p>
            <a:pPr marL="0" marR="0" lvl="0" indent="0" algn="ctr" rtl="0">
              <a:lnSpc>
                <a:spcPct val="90000"/>
              </a:lnSpc>
              <a:spcBef>
                <a:spcPts val="0"/>
              </a:spcBef>
              <a:spcAft>
                <a:spcPts val="0"/>
              </a:spcAft>
              <a:buClr>
                <a:srgbClr val="6FB7D7"/>
              </a:buClr>
              <a:buSzPts val="3600"/>
              <a:buFont typeface="Noto Sans Symbols"/>
              <a:buNone/>
            </a:pPr>
            <a:r>
              <a:rPr lang="es" sz="3600" b="0" i="0" u="none" strike="noStrike" cap="none">
                <a:solidFill>
                  <a:srgbClr val="18579B"/>
                </a:solidFill>
                <a:latin typeface="Calibri"/>
                <a:ea typeface="Calibri"/>
                <a:cs typeface="Calibri"/>
                <a:sym typeface="Calibri"/>
              </a:rPr>
              <a:t>Clip numerado para servidor de seguimiento</a:t>
            </a:r>
            <a:endParaRPr/>
          </a:p>
        </p:txBody>
      </p:sp>
      <p:pic>
        <p:nvPicPr>
          <p:cNvPr id="233" name="Google Shape;233;p27" descr="Picture 4"/>
          <p:cNvPicPr preferRelativeResize="0"/>
          <p:nvPr/>
        </p:nvPicPr>
        <p:blipFill rotWithShape="1">
          <a:blip r:embed="rId3">
            <a:alphaModFix/>
          </a:blip>
          <a:srcRect/>
          <a:stretch/>
        </p:blipFill>
        <p:spPr>
          <a:xfrm>
            <a:off x="3179628" y="2145324"/>
            <a:ext cx="5881981" cy="4431323"/>
          </a:xfrm>
          <a:prstGeom prst="rect">
            <a:avLst/>
          </a:prstGeom>
          <a:noFill/>
          <a:ln>
            <a:noFill/>
          </a:ln>
        </p:spPr>
      </p:pic>
      <p:sp>
        <p:nvSpPr>
          <p:cNvPr id="234" name="Google Shape;234;p2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270"/>
          <p:cNvSpPr txBox="1"/>
          <p:nvPr/>
        </p:nvSpPr>
        <p:spPr>
          <a:xfrm>
            <a:off x="452761" y="95794"/>
            <a:ext cx="11203620" cy="375487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Source Sans Pro"/>
              <a:buNone/>
            </a:pPr>
            <a:r>
              <a:rPr lang="es" sz="4400" b="1" i="0" u="none" strike="noStrike" cap="none">
                <a:solidFill>
                  <a:srgbClr val="18579B"/>
                </a:solidFill>
                <a:latin typeface="Source Sans Pro"/>
                <a:ea typeface="Source Sans Pro"/>
                <a:cs typeface="Source Sans Pro"/>
                <a:sym typeface="Source Sans Pro"/>
              </a:rPr>
              <a:t>Trabajar con jueces </a:t>
            </a:r>
            <a:r>
              <a:rPr lang="es" sz="4400" b="1" i="0" u="none" strike="noStrike" cap="none">
                <a:solidFill>
                  <a:srgbClr val="18579B"/>
                </a:solidFill>
                <a:latin typeface="Calibri"/>
                <a:ea typeface="Calibri"/>
                <a:cs typeface="Calibri"/>
                <a:sym typeface="Calibri"/>
              </a:rPr>
              <a:t>de línea</a:t>
            </a:r>
            <a:r>
              <a:rPr lang="es" sz="4400" b="0" i="0" u="none" strike="noStrike" cap="none">
                <a:solidFill>
                  <a:srgbClr val="18579B"/>
                </a:solidFill>
                <a:latin typeface="Source Sans Pro"/>
                <a:ea typeface="Source Sans Pro"/>
                <a:cs typeface="Source Sans Pro"/>
                <a:sym typeface="Source Sans Pro"/>
              </a:rPr>
              <a:t> </a:t>
            </a:r>
            <a:r>
              <a:rPr lang="es" sz="2800" b="0" i="0" u="none" strike="noStrike" cap="none">
                <a:solidFill>
                  <a:srgbClr val="18579B"/>
                </a:solidFill>
                <a:latin typeface="Source Sans Pro"/>
                <a:ea typeface="Source Sans Pro"/>
                <a:cs typeface="Source Sans Pro"/>
                <a:sym typeface="Source Sans Pro"/>
              </a:rPr>
              <a:t>(continuación)</a:t>
            </a:r>
            <a:endParaRPr/>
          </a:p>
          <a:p>
            <a:pPr marL="0" marR="0" lvl="0" indent="0" algn="ctr"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4000"/>
              <a:buFont typeface="Calibri"/>
              <a:buNone/>
            </a:pPr>
            <a:r>
              <a:rPr lang="es" sz="4000" b="0" i="0" u="none" strike="noStrike" cap="none">
                <a:solidFill>
                  <a:srgbClr val="18579B"/>
                </a:solidFill>
                <a:latin typeface="Calibri"/>
                <a:ea typeface="Calibri"/>
                <a:cs typeface="Calibri"/>
                <a:sym typeface="Calibri"/>
              </a:rPr>
              <a:t> </a:t>
            </a:r>
            <a:r>
              <a:rPr lang="es" sz="4000" b="1" i="0" u="none" strike="noStrike" cap="none">
                <a:solidFill>
                  <a:srgbClr val="18579B"/>
                </a:solidFill>
                <a:latin typeface="Calibri"/>
                <a:ea typeface="Calibri"/>
                <a:cs typeface="Calibri"/>
                <a:sym typeface="Calibri"/>
              </a:rPr>
              <a:t>Confirme la preparación de cada juez de línea en:</a:t>
            </a:r>
            <a:endParaRPr sz="2000" b="0"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Comienzo </a:t>
            </a:r>
            <a:r>
              <a:rPr lang="es" sz="3600" b="0" i="0" u="none" strike="noStrike" cap="none">
                <a:solidFill>
                  <a:srgbClr val="18579B"/>
                </a:solidFill>
                <a:latin typeface="Calibri"/>
                <a:ea typeface="Calibri"/>
                <a:cs typeface="Calibri"/>
                <a:sym typeface="Calibri"/>
              </a:rPr>
              <a:t>del partido y cada juego</a:t>
            </a:r>
            <a:endParaRPr sz="2000" b="0" i="0" u="none" strike="noStrike" cap="none">
              <a:solidFill>
                <a:srgbClr val="18579B"/>
              </a:solidFill>
              <a:latin typeface="Calibri"/>
              <a:ea typeface="Calibri"/>
              <a:cs typeface="Calibri"/>
              <a:sym typeface="Calibri"/>
            </a:endParaRPr>
          </a:p>
          <a:p>
            <a:pPr marL="571500" marR="0" lvl="0" indent="-5715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Antes de reanudar el juego Después de:</a:t>
            </a:r>
            <a:endParaRPr sz="2000" b="0" i="0" u="none" strike="noStrike" cap="none">
              <a:solidFill>
                <a:srgbClr val="FF0000"/>
              </a:solidFill>
              <a:latin typeface="Calibri"/>
              <a:ea typeface="Calibri"/>
              <a:cs typeface="Calibri"/>
              <a:sym typeface="Calibri"/>
            </a:endParaRPr>
          </a:p>
          <a:p>
            <a:pPr marL="1028700" marR="0" lvl="1" indent="-571500"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Tiempos de espera</a:t>
            </a:r>
            <a:endParaRPr/>
          </a:p>
          <a:p>
            <a:pPr marL="1028700" marR="0" lvl="1" indent="-571500" algn="l" rtl="0">
              <a:lnSpc>
                <a:spcPct val="100000"/>
              </a:lnSpc>
              <a:spcBef>
                <a:spcPts val="0"/>
              </a:spcBef>
              <a:spcAft>
                <a:spcPts val="0"/>
              </a:spcAft>
              <a:buClr>
                <a:srgbClr val="18579B"/>
              </a:buClr>
              <a:buSzPts val="3600"/>
              <a:buFont typeface="Courier New"/>
              <a:buChar char="o"/>
            </a:pPr>
            <a:r>
              <a:rPr lang="es" sz="3600" b="0" i="0" u="none" strike="noStrike" cap="none">
                <a:solidFill>
                  <a:srgbClr val="18579B"/>
                </a:solidFill>
                <a:latin typeface="Calibri"/>
                <a:ea typeface="Calibri"/>
                <a:cs typeface="Calibri"/>
                <a:sym typeface="Calibri"/>
              </a:rPr>
              <a:t>Cualquier pausa prolongada en el juego</a:t>
            </a:r>
            <a:endParaRPr/>
          </a:p>
        </p:txBody>
      </p:sp>
      <p:sp>
        <p:nvSpPr>
          <p:cNvPr id="2047" name="Google Shape;2047;p270"/>
          <p:cNvSpPr txBox="1"/>
          <p:nvPr/>
        </p:nvSpPr>
        <p:spPr>
          <a:xfrm>
            <a:off x="275208" y="4099177"/>
            <a:ext cx="11825056" cy="233910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s" sz="4000" b="1" i="0" u="none" strike="noStrike" cap="none">
                <a:solidFill>
                  <a:srgbClr val="18579B"/>
                </a:solidFill>
                <a:latin typeface="Calibri"/>
                <a:ea typeface="Calibri"/>
                <a:cs typeface="Calibri"/>
                <a:sym typeface="Calibri"/>
              </a:rPr>
              <a:t>Anular la llamada de un juez de línea</a:t>
            </a:r>
            <a:endParaRPr sz="2000" b="1" i="0" u="none" strike="noStrike" cap="none">
              <a:solidFill>
                <a:srgbClr val="18579B"/>
              </a:solidFill>
              <a:latin typeface="Calibri"/>
              <a:ea typeface="Calibri"/>
              <a:cs typeface="Calibri"/>
              <a:sym typeface="Calibri"/>
            </a:endParaRPr>
          </a:p>
          <a:p>
            <a:pPr marL="536576" marR="0" lvl="0" indent="-4524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El </a:t>
            </a:r>
            <a:r>
              <a:rPr lang="es" sz="3600" b="0" i="0" u="none" strike="noStrike" cap="none">
                <a:solidFill>
                  <a:srgbClr val="FF0000"/>
                </a:solidFill>
                <a:latin typeface="Calibri"/>
                <a:ea typeface="Calibri"/>
                <a:cs typeface="Calibri"/>
                <a:sym typeface="Calibri"/>
              </a:rPr>
              <a:t>árbitro puede anular </a:t>
            </a:r>
            <a:r>
              <a:rPr lang="es" sz="3600" b="0" i="0" u="none" strike="noStrike" cap="none">
                <a:solidFill>
                  <a:srgbClr val="18579B"/>
                </a:solidFill>
                <a:latin typeface="Calibri"/>
                <a:ea typeface="Calibri"/>
                <a:cs typeface="Calibri"/>
                <a:sym typeface="Calibri"/>
              </a:rPr>
              <a:t>una llamada OUT de un LJ </a:t>
            </a:r>
            <a:r>
              <a:rPr lang="es" sz="3600" b="0" i="0" u="none" strike="noStrike" cap="none">
                <a:solidFill>
                  <a:srgbClr val="FF0000"/>
                </a:solidFill>
                <a:latin typeface="Calibri"/>
                <a:ea typeface="Calibri"/>
                <a:cs typeface="Calibri"/>
                <a:sym typeface="Calibri"/>
              </a:rPr>
              <a:t>si está 100% seguro</a:t>
            </a:r>
            <a:endParaRPr sz="2000" b="0" i="0" u="none" strike="noStrike" cap="none">
              <a:solidFill>
                <a:srgbClr val="FF0000"/>
              </a:solidFill>
              <a:latin typeface="Calibri"/>
              <a:ea typeface="Calibri"/>
              <a:cs typeface="Calibri"/>
              <a:sym typeface="Calibri"/>
            </a:endParaRPr>
          </a:p>
          <a:p>
            <a:pPr marL="536576" marR="0" lvl="0" indent="-4524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Los jugadores pueden anular </a:t>
            </a:r>
            <a:r>
              <a:rPr lang="es" sz="3600" b="0" i="0" u="none" strike="noStrike" cap="none">
                <a:solidFill>
                  <a:srgbClr val="18579B"/>
                </a:solidFill>
                <a:latin typeface="Calibri"/>
                <a:ea typeface="Calibri"/>
                <a:cs typeface="Calibri"/>
                <a:sym typeface="Calibri"/>
              </a:rPr>
              <a:t>la llamada OUT de un LJ</a:t>
            </a:r>
            <a:endParaRPr sz="3400" b="0" i="0" u="none" strike="noStrike" cap="none">
              <a:solidFill>
                <a:srgbClr val="18579B"/>
              </a:solidFill>
              <a:latin typeface="Calibri"/>
              <a:ea typeface="Calibri"/>
              <a:cs typeface="Calibri"/>
              <a:sym typeface="Calibri"/>
            </a:endParaRPr>
          </a:p>
          <a:p>
            <a:pPr marL="1255713" marR="0" lvl="1" indent="-536575" algn="l" rtl="0">
              <a:lnSpc>
                <a:spcPct val="100000"/>
              </a:lnSpc>
              <a:spcBef>
                <a:spcPts val="0"/>
              </a:spcBef>
              <a:spcAft>
                <a:spcPts val="0"/>
              </a:spcAft>
              <a:buClr>
                <a:srgbClr val="18579B"/>
              </a:buClr>
              <a:buSzPts val="3400"/>
              <a:buFont typeface="Courier New"/>
              <a:buChar char="o"/>
            </a:pPr>
            <a:r>
              <a:rPr lang="es" sz="3400" b="0" i="0" u="none" strike="noStrike" cap="none">
                <a:solidFill>
                  <a:srgbClr val="18579B"/>
                </a:solidFill>
                <a:latin typeface="Calibri"/>
                <a:ea typeface="Calibri"/>
                <a:cs typeface="Calibri"/>
                <a:sym typeface="Calibri"/>
              </a:rPr>
              <a:t>Cuando es </a:t>
            </a:r>
            <a:r>
              <a:rPr lang="es" sz="3400" b="0" i="0" u="none" strike="noStrike" cap="none">
                <a:solidFill>
                  <a:srgbClr val="FF0000"/>
                </a:solidFill>
                <a:latin typeface="Calibri"/>
                <a:ea typeface="Calibri"/>
                <a:cs typeface="Calibri"/>
                <a:sym typeface="Calibri"/>
              </a:rPr>
              <a:t>en su desventaja</a:t>
            </a:r>
            <a:endParaRPr sz="3400" b="0" i="0" u="none" strike="noStrike" cap="none">
              <a:solidFill>
                <a:srgbClr val="FF0000"/>
              </a:solidFill>
              <a:latin typeface="Calibri"/>
              <a:ea typeface="Calibri"/>
              <a:cs typeface="Calibri"/>
              <a:sym typeface="Calibri"/>
            </a:endParaRPr>
          </a:p>
        </p:txBody>
      </p:sp>
      <p:sp>
        <p:nvSpPr>
          <p:cNvPr id="2048" name="Google Shape;2048;p27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270</a:t>
            </a:fld>
            <a:endParaRPr/>
          </a:p>
        </p:txBody>
      </p:sp>
    </p:spTree>
    <p:extLst>
      <p:ext uri="{BB962C8B-B14F-4D97-AF65-F5344CB8AC3E}">
        <p14:creationId xmlns:p14="http://schemas.microsoft.com/office/powerpoint/2010/main" val="374143166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271"/>
          <p:cNvSpPr txBox="1"/>
          <p:nvPr/>
        </p:nvSpPr>
        <p:spPr>
          <a:xfrm>
            <a:off x="156308" y="258696"/>
            <a:ext cx="11762154" cy="852541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Trabajar con jueces de línea</a:t>
            </a:r>
            <a:r>
              <a:rPr lang="es" sz="4400" b="0" i="0" u="none" strike="noStrike" cap="none">
                <a:solidFill>
                  <a:srgbClr val="18579B"/>
                </a:solidFill>
                <a:latin typeface="Calibri"/>
                <a:ea typeface="Calibri"/>
                <a:cs typeface="Calibri"/>
                <a:sym typeface="Calibri"/>
              </a:rPr>
              <a:t> </a:t>
            </a:r>
            <a:r>
              <a:rPr lang="es" sz="2800" b="0" i="0" u="none" strike="noStrike" cap="none">
                <a:solidFill>
                  <a:srgbClr val="18579B"/>
                </a:solidFill>
                <a:latin typeface="Calibri"/>
                <a:ea typeface="Calibri"/>
                <a:cs typeface="Calibri"/>
                <a:sym typeface="Calibri"/>
              </a:rPr>
              <a:t>(continuación)\</a:t>
            </a:r>
            <a:endParaRPr/>
          </a:p>
          <a:p>
            <a:pPr marL="0" marR="0" lvl="0" indent="0" algn="ctr" rtl="0">
              <a:lnSpc>
                <a:spcPct val="100000"/>
              </a:lnSpc>
              <a:spcBef>
                <a:spcPts val="0"/>
              </a:spcBef>
              <a:spcAft>
                <a:spcPts val="0"/>
              </a:spcAft>
              <a:buClr>
                <a:srgbClr val="18579B"/>
              </a:buClr>
              <a:buSzPts val="2800"/>
              <a:buFont typeface="Source Sans Pro"/>
              <a:buNone/>
            </a:pPr>
            <a:endParaRPr sz="2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Posicionamiento de los jueces de línea en la cancha:</a:t>
            </a:r>
            <a:endParaRPr/>
          </a:p>
          <a:p>
            <a:pPr marL="84138" marR="0" lvl="0" indent="635000" algn="l" rtl="0">
              <a:lnSpc>
                <a:spcPct val="100000"/>
              </a:lnSpc>
              <a:spcBef>
                <a:spcPts val="0"/>
              </a:spcBef>
              <a:spcAft>
                <a:spcPts val="0"/>
              </a:spcAft>
              <a:buClr>
                <a:srgbClr val="18579B"/>
              </a:buClr>
              <a:buSzPts val="2000"/>
              <a:buFont typeface="Source Sans Pro"/>
              <a:buNone/>
            </a:pPr>
            <a:endParaRPr sz="2000" b="1" i="0" u="none" strike="noStrike" cap="none">
              <a:solidFill>
                <a:srgbClr val="18579B"/>
              </a:solidFill>
              <a:latin typeface="Calibri"/>
              <a:ea typeface="Calibri"/>
              <a:cs typeface="Calibri"/>
              <a:sym typeface="Calibri"/>
            </a:endParaRPr>
          </a:p>
          <a:p>
            <a:pPr marL="536576" marR="0" lvl="0" indent="-4524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Configuraciones </a:t>
            </a:r>
            <a:endParaRPr/>
          </a:p>
          <a:p>
            <a:pPr marL="536576" marR="0" lvl="0" indent="-4524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Alinear </a:t>
            </a:r>
            <a:r>
              <a:rPr lang="es" sz="3600" b="0" i="0" u="none" strike="noStrike" cap="none">
                <a:solidFill>
                  <a:srgbClr val="FF0000"/>
                </a:solidFill>
                <a:latin typeface="Calibri"/>
                <a:ea typeface="Calibri"/>
                <a:cs typeface="Calibri"/>
                <a:sym typeface="Calibri"/>
              </a:rPr>
              <a:t>justo dentro de la línea de límite asignada </a:t>
            </a:r>
            <a:r>
              <a:rPr lang="es" sz="3600" b="0" i="0" u="none" strike="noStrike" cap="none">
                <a:solidFill>
                  <a:srgbClr val="18579B"/>
                </a:solidFill>
                <a:latin typeface="Calibri"/>
                <a:ea typeface="Calibri"/>
                <a:cs typeface="Calibri"/>
                <a:sym typeface="Calibri"/>
              </a:rPr>
              <a:t>: más fácil de ver</a:t>
            </a:r>
            <a:endParaRPr/>
          </a:p>
          <a:p>
            <a:pPr marL="84138" marR="0" lvl="0"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espacio entre bola y línea</a:t>
            </a:r>
            <a:endParaRPr/>
          </a:p>
          <a:p>
            <a:pPr marL="536576" marR="0" lvl="0" indent="-4524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De pie vs sentado – </a:t>
            </a:r>
            <a:r>
              <a:rPr lang="es" sz="3600" b="0" i="0" u="none" strike="noStrike" cap="none">
                <a:solidFill>
                  <a:srgbClr val="FF0000"/>
                </a:solidFill>
                <a:latin typeface="Calibri"/>
                <a:ea typeface="Calibri"/>
                <a:cs typeface="Calibri"/>
                <a:sym typeface="Calibri"/>
              </a:rPr>
              <a:t>de preferencia de pie </a:t>
            </a:r>
            <a:r>
              <a:rPr lang="es" sz="3600" b="0" i="0" u="none" strike="noStrike" cap="none">
                <a:solidFill>
                  <a:srgbClr val="18579B"/>
                </a:solidFill>
                <a:latin typeface="Calibri"/>
                <a:ea typeface="Calibri"/>
                <a:cs typeface="Calibri"/>
                <a:sym typeface="Calibri"/>
              </a:rPr>
              <a:t>– aspecto ideal</a:t>
            </a:r>
            <a:endParaRPr/>
          </a:p>
          <a:p>
            <a:pPr marL="84138" marR="0" lvl="0" indent="0" algn="l" rtl="0">
              <a:lnSpc>
                <a:spcPct val="100000"/>
              </a:lnSpc>
              <a:spcBef>
                <a:spcPts val="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sobre una valla vs a través de ella.</a:t>
            </a:r>
            <a:endParaRPr/>
          </a:p>
          <a:p>
            <a:pPr marL="84138" marR="0" lvl="0"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18579B"/>
              </a:solidFill>
              <a:latin typeface="Calibri"/>
              <a:ea typeface="Calibri"/>
              <a:cs typeface="Calibri"/>
              <a:sym typeface="Calibri"/>
            </a:endParaRPr>
          </a:p>
          <a:p>
            <a:pPr marL="536576" marR="0" lvl="0" indent="-223838" algn="l" rtl="0">
              <a:lnSpc>
                <a:spcPct val="100000"/>
              </a:lnSpc>
              <a:spcBef>
                <a:spcPts val="0"/>
              </a:spcBef>
              <a:spcAft>
                <a:spcPts val="0"/>
              </a:spcAft>
              <a:buClr>
                <a:srgbClr val="18579B"/>
              </a:buClr>
              <a:buSzPts val="3600"/>
              <a:buFont typeface="Arial"/>
              <a:buNone/>
            </a:pPr>
            <a:endParaRPr sz="3600" b="0" i="0" u="none" strike="noStrike" cap="none">
              <a:solidFill>
                <a:srgbClr val="18579B"/>
              </a:solidFill>
              <a:latin typeface="Calibri"/>
              <a:ea typeface="Calibri"/>
              <a:cs typeface="Calibri"/>
              <a:sym typeface="Calibri"/>
            </a:endParaRPr>
          </a:p>
          <a:p>
            <a:pPr marL="536576" marR="0" lvl="0" indent="-223838" algn="l" rtl="0">
              <a:lnSpc>
                <a:spcPct val="100000"/>
              </a:lnSpc>
              <a:spcBef>
                <a:spcPts val="0"/>
              </a:spcBef>
              <a:spcAft>
                <a:spcPts val="0"/>
              </a:spcAft>
              <a:buClr>
                <a:srgbClr val="18579B"/>
              </a:buClr>
              <a:buSzPts val="3600"/>
              <a:buFont typeface="Arial"/>
              <a:buNone/>
            </a:pPr>
            <a:endParaRPr sz="3600" b="0" i="0" u="none" strike="noStrike" cap="none">
              <a:solidFill>
                <a:srgbClr val="18579B"/>
              </a:solidFill>
              <a:latin typeface="Calibri"/>
              <a:ea typeface="Calibri"/>
              <a:cs typeface="Calibri"/>
              <a:sym typeface="Calibri"/>
            </a:endParaRPr>
          </a:p>
          <a:p>
            <a:pPr marL="84138" marR="0" lvl="0" indent="0" algn="l" rtl="0">
              <a:lnSpc>
                <a:spcPct val="100000"/>
              </a:lnSpc>
              <a:spcBef>
                <a:spcPts val="0"/>
              </a:spcBef>
              <a:spcAft>
                <a:spcPts val="0"/>
              </a:spcAft>
              <a:buClr>
                <a:srgbClr val="18579B"/>
              </a:buClr>
              <a:buSzPts val="3600"/>
              <a:buFont typeface="Source Sans Pro"/>
              <a:buNone/>
            </a:pPr>
            <a:endParaRPr sz="3600" b="0" i="0" u="none" strike="noStrike" cap="none">
              <a:solidFill>
                <a:srgbClr val="18579B"/>
              </a:solidFill>
              <a:latin typeface="Calibri"/>
              <a:ea typeface="Calibri"/>
              <a:cs typeface="Calibri"/>
              <a:sym typeface="Calibri"/>
            </a:endParaRPr>
          </a:p>
          <a:p>
            <a:pPr marL="536576" marR="0" lvl="0" indent="-4524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Jueces de línea de fondo opuestos al árbitro</a:t>
            </a:r>
            <a:endParaRPr/>
          </a:p>
          <a:p>
            <a:pPr marL="536576" marR="0" lvl="0" indent="-4524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  </a:t>
            </a:r>
            <a:endParaRPr/>
          </a:p>
        </p:txBody>
      </p:sp>
      <p:sp>
        <p:nvSpPr>
          <p:cNvPr id="2054" name="Google Shape;2054;p27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271</a:t>
            </a:fld>
            <a:endParaRPr/>
          </a:p>
        </p:txBody>
      </p:sp>
    </p:spTree>
    <p:extLst>
      <p:ext uri="{BB962C8B-B14F-4D97-AF65-F5344CB8AC3E}">
        <p14:creationId xmlns:p14="http://schemas.microsoft.com/office/powerpoint/2010/main" val="17485277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272"/>
          <p:cNvSpPr txBox="1"/>
          <p:nvPr/>
        </p:nvSpPr>
        <p:spPr>
          <a:xfrm>
            <a:off x="1001486" y="297886"/>
            <a:ext cx="10598331" cy="553997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Sea profesional y competente</a:t>
            </a:r>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2" indent="685800" algn="ctr" rtl="0">
              <a:lnSpc>
                <a:spcPct val="100000"/>
              </a:lnSpc>
              <a:spcBef>
                <a:spcPts val="0"/>
              </a:spcBef>
              <a:spcAft>
                <a:spcPts val="0"/>
              </a:spcAft>
              <a:buClr>
                <a:srgbClr val="18579B"/>
              </a:buClr>
              <a:buSzPts val="4000"/>
              <a:buFont typeface="Calibri"/>
              <a:buNone/>
            </a:pPr>
            <a:r>
              <a:rPr lang="es" sz="4000" b="0" i="0" u="none" strike="noStrike" cap="none">
                <a:solidFill>
                  <a:srgbClr val="18579B"/>
                </a:solidFill>
                <a:latin typeface="Calibri"/>
                <a:ea typeface="Calibri"/>
                <a:cs typeface="Calibri"/>
                <a:sym typeface="Calibri"/>
              </a:rPr>
              <a:t>El </a:t>
            </a:r>
            <a:r>
              <a:rPr lang="es" sz="4000" b="0" i="0" u="none" strike="noStrike" cap="none">
                <a:solidFill>
                  <a:srgbClr val="FF0000"/>
                </a:solidFill>
                <a:latin typeface="Calibri"/>
                <a:ea typeface="Calibri"/>
                <a:cs typeface="Calibri"/>
                <a:sym typeface="Calibri"/>
              </a:rPr>
              <a:t>partido se trata de los jugadores </a:t>
            </a:r>
            <a:r>
              <a:rPr lang="es" sz="4000" b="0" i="0" u="none" strike="noStrike" cap="none">
                <a:solidFill>
                  <a:srgbClr val="18579B"/>
                </a:solidFill>
                <a:latin typeface="Calibri"/>
                <a:ea typeface="Calibri"/>
                <a:cs typeface="Calibri"/>
                <a:sym typeface="Calibri"/>
              </a:rPr>
              <a:t>y el juego.</a:t>
            </a:r>
            <a:endParaRPr/>
          </a:p>
          <a:p>
            <a:pPr marL="0" marR="0" lvl="2" indent="685800" algn="ctr" rtl="0">
              <a:lnSpc>
                <a:spcPct val="100000"/>
              </a:lnSpc>
              <a:spcBef>
                <a:spcPts val="0"/>
              </a:spcBef>
              <a:spcAft>
                <a:spcPts val="0"/>
              </a:spcAft>
              <a:buClr>
                <a:srgbClr val="18579B"/>
              </a:buClr>
              <a:buSzPts val="4000"/>
              <a:buFont typeface="Calibri"/>
              <a:buNone/>
            </a:pPr>
            <a:r>
              <a:rPr lang="es" sz="4000" b="1" i="0" u="sng" strike="noStrike" cap="none">
                <a:solidFill>
                  <a:srgbClr val="18579B"/>
                </a:solidFill>
                <a:latin typeface="Calibri"/>
                <a:ea typeface="Calibri"/>
                <a:cs typeface="Calibri"/>
                <a:sym typeface="Calibri"/>
              </a:rPr>
              <a:t>NO </a:t>
            </a:r>
            <a:r>
              <a:rPr lang="es" sz="4000" b="0" i="0" u="none" strike="noStrike" cap="none">
                <a:solidFill>
                  <a:srgbClr val="18579B"/>
                </a:solidFill>
                <a:latin typeface="Calibri"/>
                <a:ea typeface="Calibri"/>
                <a:cs typeface="Calibri"/>
                <a:sym typeface="Calibri"/>
              </a:rPr>
              <a:t>el </a:t>
            </a:r>
            <a:r>
              <a:rPr lang="es" sz="4000" b="0" i="0" u="sng" strike="noStrike" cap="none">
                <a:solidFill>
                  <a:srgbClr val="18579B"/>
                </a:solidFill>
                <a:latin typeface="Calibri"/>
                <a:ea typeface="Calibri"/>
                <a:cs typeface="Calibri"/>
                <a:sym typeface="Calibri"/>
              </a:rPr>
              <a:t>árbitro </a:t>
            </a:r>
            <a:r>
              <a:rPr lang="es" sz="4000" b="0" i="0" u="none" strike="noStrike" cap="none">
                <a:solidFill>
                  <a:srgbClr val="18579B"/>
                </a:solidFill>
                <a:latin typeface="Calibri"/>
                <a:ea typeface="Calibri"/>
                <a:cs typeface="Calibri"/>
                <a:sym typeface="Calibri"/>
              </a:rPr>
              <a:t>_</a:t>
            </a:r>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2" indent="6858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Calibri"/>
              <a:ea typeface="Calibri"/>
              <a:cs typeface="Calibri"/>
              <a:sym typeface="Calibri"/>
            </a:endParaRPr>
          </a:p>
          <a:p>
            <a:pPr marL="0" marR="0" lvl="2" indent="685800" algn="l"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"El árbitro más exitoso es el que </a:t>
            </a:r>
            <a:r>
              <a:rPr lang="es" sz="4000" b="1" i="1" u="none" strike="noStrike" cap="none">
                <a:solidFill>
                  <a:srgbClr val="FF0000"/>
                </a:solidFill>
                <a:latin typeface="Calibri"/>
                <a:ea typeface="Calibri"/>
                <a:cs typeface="Calibri"/>
                <a:sym typeface="Calibri"/>
              </a:rPr>
              <a:t>no</a:t>
            </a:r>
            <a:endParaRPr/>
          </a:p>
          <a:p>
            <a:pPr marL="0" marR="0" lvl="2" indent="685800" algn="l" rtl="0">
              <a:lnSpc>
                <a:spcPct val="100000"/>
              </a:lnSpc>
              <a:spcBef>
                <a:spcPts val="0"/>
              </a:spcBef>
              <a:spcAft>
                <a:spcPts val="0"/>
              </a:spcAft>
              <a:buClr>
                <a:srgbClr val="FF0000"/>
              </a:buClr>
              <a:buSzPts val="4000"/>
              <a:buFont typeface="Calibri"/>
              <a:buNone/>
            </a:pPr>
            <a:r>
              <a:rPr lang="es" sz="4000" b="1" i="1" u="none" strike="noStrike" cap="none">
                <a:solidFill>
                  <a:srgbClr val="FF0000"/>
                </a:solidFill>
                <a:latin typeface="Calibri"/>
                <a:ea typeface="Calibri"/>
                <a:cs typeface="Calibri"/>
                <a:sym typeface="Calibri"/>
              </a:rPr>
              <a:t>Uno recuerda después del partido"</a:t>
            </a:r>
            <a:endParaRPr sz="1800" b="1" i="1" u="none" strike="noStrike" cap="none">
              <a:solidFill>
                <a:srgbClr val="FF0000"/>
              </a:solidFill>
              <a:latin typeface="Calibri"/>
              <a:ea typeface="Calibri"/>
              <a:cs typeface="Calibri"/>
              <a:sym typeface="Calibri"/>
            </a:endParaRPr>
          </a:p>
        </p:txBody>
      </p:sp>
      <p:sp>
        <p:nvSpPr>
          <p:cNvPr id="2060" name="Google Shape;2060;p27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272</a:t>
            </a:fld>
            <a:endParaRPr/>
          </a:p>
        </p:txBody>
      </p:sp>
    </p:spTree>
    <p:extLst>
      <p:ext uri="{BB962C8B-B14F-4D97-AF65-F5344CB8AC3E}">
        <p14:creationId xmlns:p14="http://schemas.microsoft.com/office/powerpoint/2010/main" val="3991229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273"/>
          <p:cNvSpPr txBox="1"/>
          <p:nvPr/>
        </p:nvSpPr>
        <p:spPr>
          <a:xfrm>
            <a:off x="1569719" y="-3087"/>
            <a:ext cx="8283438" cy="7645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0" i="1" u="sng" strike="noStrike" cap="none">
                <a:solidFill>
                  <a:srgbClr val="18579B"/>
                </a:solidFill>
                <a:latin typeface="Calibri"/>
                <a:ea typeface="Calibri"/>
                <a:cs typeface="Calibri"/>
                <a:sym typeface="Calibri"/>
              </a:rPr>
              <a:t>Próximos pasos</a:t>
            </a:r>
            <a:endParaRPr sz="4400" b="0" i="1" u="sng" strike="noStrike" cap="none">
              <a:solidFill>
                <a:srgbClr val="18579B"/>
              </a:solidFill>
              <a:latin typeface="Calibri"/>
              <a:ea typeface="Calibri"/>
              <a:cs typeface="Calibri"/>
              <a:sym typeface="Calibri"/>
            </a:endParaRPr>
          </a:p>
        </p:txBody>
      </p:sp>
      <p:sp>
        <p:nvSpPr>
          <p:cNvPr id="2066" name="Google Shape;2066;p273"/>
          <p:cNvSpPr txBox="1"/>
          <p:nvPr/>
        </p:nvSpPr>
        <p:spPr>
          <a:xfrm>
            <a:off x="133474" y="859065"/>
            <a:ext cx="11717867" cy="5693866"/>
          </a:xfrm>
          <a:prstGeom prst="rect">
            <a:avLst/>
          </a:prstGeom>
          <a:noFill/>
          <a:ln>
            <a:noFill/>
          </a:ln>
        </p:spPr>
        <p:txBody>
          <a:bodyPr spcFirstLastPara="1" wrap="square" lIns="45700" tIns="45700" rIns="45700" bIns="45700" anchor="t" anchorCtr="0">
            <a:spAutoFit/>
          </a:bodyPr>
          <a:lstStyle/>
          <a:p>
            <a:pPr marL="685800" marR="0" lvl="1" indent="-6858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Este curso de 3 días es la parte del "aula" del Programa de Entrenamiento de Árbitros de Pickleball de EE. UU.</a:t>
            </a:r>
            <a:endParaRPr/>
          </a:p>
          <a:p>
            <a:pPr marL="685800" marR="0" lvl="1" indent="-622300" algn="l" rtl="0">
              <a:lnSpc>
                <a:spcPct val="100000"/>
              </a:lnSpc>
              <a:spcBef>
                <a:spcPts val="0"/>
              </a:spcBef>
              <a:spcAft>
                <a:spcPts val="0"/>
              </a:spcAft>
              <a:buClr>
                <a:srgbClr val="18579B"/>
              </a:buClr>
              <a:buSzPts val="1000"/>
              <a:buFont typeface="Arial"/>
              <a:buNone/>
            </a:pPr>
            <a:endParaRPr sz="1000" b="0" i="0" u="none" strike="noStrike" cap="none">
              <a:solidFill>
                <a:srgbClr val="000000"/>
              </a:solidFill>
              <a:latin typeface="Calibri"/>
              <a:ea typeface="Calibri"/>
              <a:cs typeface="Calibri"/>
              <a:sym typeface="Calibri"/>
            </a:endParaRPr>
          </a:p>
          <a:p>
            <a:pPr marL="685800" marR="0" lvl="1" indent="-6858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El siguiente paso en el programa es asistir a la parte "en la cancha" bajo la observación/entrenamiento de un entrenador de árbitros registrado o un árbitro certificado (cada región de Pickleball de EE. UU. tiene un coordinador de capacitación de árbitros que puede ayudar a identificar entrenadores en la cancha).</a:t>
            </a:r>
            <a:endParaRPr/>
          </a:p>
          <a:p>
            <a:pPr marL="685800" marR="0" lvl="1" indent="-622300" algn="l" rtl="0">
              <a:lnSpc>
                <a:spcPct val="100000"/>
              </a:lnSpc>
              <a:spcBef>
                <a:spcPts val="0"/>
              </a:spcBef>
              <a:spcAft>
                <a:spcPts val="0"/>
              </a:spcAft>
              <a:buClr>
                <a:srgbClr val="18579B"/>
              </a:buClr>
              <a:buSzPts val="1000"/>
              <a:buFont typeface="Arial"/>
              <a:buNone/>
            </a:pPr>
            <a:endParaRPr sz="1000" b="0" i="0" u="none" strike="noStrike" cap="none">
              <a:solidFill>
                <a:srgbClr val="000000"/>
              </a:solidFill>
              <a:latin typeface="Calibri"/>
              <a:ea typeface="Calibri"/>
              <a:cs typeface="Calibri"/>
              <a:sym typeface="Calibri"/>
            </a:endParaRPr>
          </a:p>
          <a:p>
            <a:pPr marL="685800" marR="0" lvl="1" indent="-6858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Si aún no eres miembro de USA Pickleball, ¡ÚNETE!</a:t>
            </a:r>
            <a:endParaRPr/>
          </a:p>
          <a:p>
            <a:pPr marL="685800" marR="0" lvl="1" indent="-622300" algn="l" rtl="0">
              <a:lnSpc>
                <a:spcPct val="100000"/>
              </a:lnSpc>
              <a:spcBef>
                <a:spcPts val="0"/>
              </a:spcBef>
              <a:spcAft>
                <a:spcPts val="0"/>
              </a:spcAft>
              <a:buClr>
                <a:srgbClr val="18579B"/>
              </a:buClr>
              <a:buSzPts val="1000"/>
              <a:buFont typeface="Arial"/>
              <a:buNone/>
            </a:pPr>
            <a:endParaRPr sz="1000" b="0" i="0" u="none" strike="noStrike" cap="none">
              <a:solidFill>
                <a:srgbClr val="000000"/>
              </a:solidFill>
              <a:latin typeface="Calibri"/>
              <a:ea typeface="Calibri"/>
              <a:cs typeface="Calibri"/>
              <a:sym typeface="Calibri"/>
            </a:endParaRPr>
          </a:p>
          <a:p>
            <a:pPr marL="685800" marR="0" lvl="1" indent="-6858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¡Práctica práctica práctica!</a:t>
            </a:r>
            <a:endParaRPr sz="3600" b="0" i="0" u="none" strike="noStrike" cap="none">
              <a:solidFill>
                <a:srgbClr val="000000"/>
              </a:solidFill>
              <a:latin typeface="Calibri"/>
              <a:ea typeface="Calibri"/>
              <a:cs typeface="Calibri"/>
              <a:sym typeface="Calibri"/>
            </a:endParaRPr>
          </a:p>
        </p:txBody>
      </p:sp>
      <p:sp>
        <p:nvSpPr>
          <p:cNvPr id="2067" name="Google Shape;2067;p273"/>
          <p:cNvSpPr txBox="1"/>
          <p:nvPr/>
        </p:nvSpPr>
        <p:spPr>
          <a:xfrm>
            <a:off x="976442" y="2295093"/>
            <a:ext cx="8876715" cy="584775"/>
          </a:xfrm>
          <a:prstGeom prst="rect">
            <a:avLst/>
          </a:prstGeom>
          <a:noFill/>
          <a:ln>
            <a:noFill/>
          </a:ln>
        </p:spPr>
        <p:txBody>
          <a:bodyPr spcFirstLastPara="1" wrap="square" lIns="45700" tIns="45700" rIns="45700" bIns="45700" anchor="t" anchorCtr="0">
            <a:spAutoFit/>
          </a:bodyPr>
          <a:lstStyle/>
          <a:p>
            <a:pPr marL="0" marR="0" lvl="2" indent="914400" algn="ctr" rtl="0">
              <a:lnSpc>
                <a:spcPct val="100000"/>
              </a:lnSpc>
              <a:spcBef>
                <a:spcPts val="0"/>
              </a:spcBef>
              <a:spcAft>
                <a:spcPts val="0"/>
              </a:spcAft>
              <a:buClr>
                <a:srgbClr val="18579B"/>
              </a:buClr>
              <a:buSzPts val="3200"/>
              <a:buFont typeface="Source Sans Pro"/>
              <a:buNone/>
            </a:pPr>
            <a:endParaRPr sz="3200" b="0" i="1" u="none" strike="noStrike" cap="none">
              <a:solidFill>
                <a:srgbClr val="000000"/>
              </a:solidFill>
              <a:latin typeface="Calibri"/>
              <a:ea typeface="Calibri"/>
              <a:cs typeface="Calibri"/>
              <a:sym typeface="Calibri"/>
            </a:endParaRPr>
          </a:p>
        </p:txBody>
      </p:sp>
      <p:sp>
        <p:nvSpPr>
          <p:cNvPr id="2068" name="Google Shape;2068;p27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273</a:t>
            </a:fld>
            <a:endParaRPr/>
          </a:p>
        </p:txBody>
      </p:sp>
    </p:spTree>
    <p:extLst>
      <p:ext uri="{BB962C8B-B14F-4D97-AF65-F5344CB8AC3E}">
        <p14:creationId xmlns:p14="http://schemas.microsoft.com/office/powerpoint/2010/main" val="13377040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274"/>
          <p:cNvSpPr txBox="1">
            <a:spLocks noGrp="1"/>
          </p:cNvSpPr>
          <p:nvPr>
            <p:ph type="body" idx="1"/>
          </p:nvPr>
        </p:nvSpPr>
        <p:spPr>
          <a:xfrm>
            <a:off x="1439333" y="64242"/>
            <a:ext cx="9465733" cy="765970"/>
          </a:xfrm>
          <a:prstGeom prst="rect">
            <a:avLst/>
          </a:prstGeom>
          <a:noFill/>
          <a:ln>
            <a:noFill/>
          </a:ln>
        </p:spPr>
        <p:txBody>
          <a:bodyPr spcFirstLastPara="1" wrap="square" lIns="45700" tIns="45700" rIns="45700" bIns="45700" anchor="t" anchorCtr="0">
            <a:normAutofit fontScale="92500"/>
          </a:bodyPr>
          <a:lstStyle/>
          <a:p>
            <a:pPr marL="0" lvl="1" indent="349250" algn="ctr" rtl="0">
              <a:lnSpc>
                <a:spcPct val="100000"/>
              </a:lnSpc>
              <a:spcBef>
                <a:spcPts val="0"/>
              </a:spcBef>
              <a:spcAft>
                <a:spcPts val="0"/>
              </a:spcAft>
              <a:buSzPct val="100000"/>
              <a:buFont typeface="Noto Sans Symbols"/>
              <a:buNone/>
            </a:pPr>
            <a:r>
              <a:rPr lang="es" sz="4400" i="1">
                <a:solidFill>
                  <a:schemeClr val="dk1"/>
                </a:solidFill>
              </a:rPr>
              <a:t>Coordinadores Regionales de Entrenamiento de Árbitros</a:t>
            </a:r>
            <a:endParaRPr sz="4400" i="1">
              <a:solidFill>
                <a:schemeClr val="dk1"/>
              </a:solidFill>
            </a:endParaRPr>
          </a:p>
          <a:p>
            <a:pPr marL="0" lvl="1" indent="349250" algn="l" rtl="0">
              <a:lnSpc>
                <a:spcPct val="100000"/>
              </a:lnSpc>
              <a:spcBef>
                <a:spcPts val="600"/>
              </a:spcBef>
              <a:spcAft>
                <a:spcPts val="0"/>
              </a:spcAft>
              <a:buSzPct val="100000"/>
              <a:buFont typeface="Noto Sans Symbols"/>
              <a:buNone/>
            </a:pPr>
            <a:endParaRPr sz="1800"/>
          </a:p>
          <a:p>
            <a:pPr marL="0" lvl="1" indent="349250" algn="l" rtl="0">
              <a:lnSpc>
                <a:spcPct val="100000"/>
              </a:lnSpc>
              <a:spcBef>
                <a:spcPts val="600"/>
              </a:spcBef>
              <a:spcAft>
                <a:spcPts val="0"/>
              </a:spcAft>
              <a:buSzPct val="100000"/>
              <a:buFont typeface="Noto Sans Symbols"/>
              <a:buNone/>
            </a:pPr>
            <a:endParaRPr sz="1800"/>
          </a:p>
          <a:p>
            <a:pPr marL="184150" lvl="2" indent="0" algn="l" rtl="0">
              <a:lnSpc>
                <a:spcPct val="100000"/>
              </a:lnSpc>
              <a:spcBef>
                <a:spcPts val="600"/>
              </a:spcBef>
              <a:spcAft>
                <a:spcPts val="0"/>
              </a:spcAft>
              <a:buClr>
                <a:srgbClr val="18579B"/>
              </a:buClr>
              <a:buSzPct val="100000"/>
              <a:buNone/>
            </a:pPr>
            <a:endParaRPr sz="4000"/>
          </a:p>
        </p:txBody>
      </p:sp>
      <p:sp>
        <p:nvSpPr>
          <p:cNvPr id="2074" name="Google Shape;2074;p274"/>
          <p:cNvSpPr txBox="1"/>
          <p:nvPr/>
        </p:nvSpPr>
        <p:spPr>
          <a:xfrm>
            <a:off x="1439333" y="5770131"/>
            <a:ext cx="9561270" cy="36933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Source Sans Pro"/>
              <a:buNone/>
            </a:pPr>
            <a:r>
              <a:rPr lang="es" sz="1800" b="0" i="0" u="none" strike="noStrike" cap="none">
                <a:solidFill>
                  <a:srgbClr val="000000"/>
                </a:solidFill>
                <a:latin typeface="Source Sans Pro"/>
                <a:ea typeface="Source Sans Pro"/>
                <a:cs typeface="Source Sans Pro"/>
                <a:sym typeface="Source Sans Pro"/>
              </a:rPr>
              <a:t>https://usapickleball.org/get-involved/pickleball-officiating-2/officiating-organization/</a:t>
            </a:r>
            <a:endParaRPr/>
          </a:p>
        </p:txBody>
      </p:sp>
      <p:sp>
        <p:nvSpPr>
          <p:cNvPr id="2075" name="Google Shape;2075;p27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274</a:t>
            </a:fld>
            <a:endParaRPr/>
          </a:p>
        </p:txBody>
      </p:sp>
      <p:pic>
        <p:nvPicPr>
          <p:cNvPr id="2076" name="Google Shape;2076;p274"/>
          <p:cNvPicPr preferRelativeResize="0"/>
          <p:nvPr/>
        </p:nvPicPr>
        <p:blipFill rotWithShape="1">
          <a:blip r:embed="rId3">
            <a:alphaModFix/>
          </a:blip>
          <a:srcRect/>
          <a:stretch/>
        </p:blipFill>
        <p:spPr>
          <a:xfrm>
            <a:off x="249783" y="954499"/>
            <a:ext cx="11692434" cy="4390914"/>
          </a:xfrm>
          <a:prstGeom prst="rect">
            <a:avLst/>
          </a:prstGeom>
          <a:noFill/>
          <a:ln>
            <a:noFill/>
          </a:ln>
        </p:spPr>
      </p:pic>
    </p:spTree>
    <p:extLst>
      <p:ext uri="{BB962C8B-B14F-4D97-AF65-F5344CB8AC3E}">
        <p14:creationId xmlns:p14="http://schemas.microsoft.com/office/powerpoint/2010/main" val="41034255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275"/>
          <p:cNvSpPr txBox="1">
            <a:spLocks noGrp="1"/>
          </p:cNvSpPr>
          <p:nvPr>
            <p:ph type="body" idx="1"/>
          </p:nvPr>
        </p:nvSpPr>
        <p:spPr>
          <a:xfrm>
            <a:off x="1439333" y="64242"/>
            <a:ext cx="9465733" cy="765970"/>
          </a:xfrm>
          <a:prstGeom prst="rect">
            <a:avLst/>
          </a:prstGeom>
          <a:noFill/>
          <a:ln>
            <a:noFill/>
          </a:ln>
        </p:spPr>
        <p:txBody>
          <a:bodyPr spcFirstLastPara="1" wrap="square" lIns="45700" tIns="45700" rIns="45700" bIns="45700" anchor="t" anchorCtr="0">
            <a:normAutofit fontScale="92500"/>
          </a:bodyPr>
          <a:lstStyle/>
          <a:p>
            <a:pPr marL="0" lvl="1" indent="349250" algn="ctr" rtl="0">
              <a:lnSpc>
                <a:spcPct val="100000"/>
              </a:lnSpc>
              <a:spcBef>
                <a:spcPts val="0"/>
              </a:spcBef>
              <a:spcAft>
                <a:spcPts val="0"/>
              </a:spcAft>
              <a:buSzPct val="100000"/>
              <a:buFont typeface="Noto Sans Symbols"/>
              <a:buNone/>
            </a:pPr>
            <a:r>
              <a:rPr lang="es" sz="4400" i="1">
                <a:solidFill>
                  <a:schemeClr val="dk1"/>
                </a:solidFill>
              </a:rPr>
              <a:t>Coordinadores Regionales de Entrenamiento de Árbitros</a:t>
            </a:r>
            <a:endParaRPr sz="4400" i="1">
              <a:solidFill>
                <a:schemeClr val="dk1"/>
              </a:solidFill>
            </a:endParaRPr>
          </a:p>
          <a:p>
            <a:pPr marL="0" lvl="1" indent="349250" algn="l" rtl="0">
              <a:lnSpc>
                <a:spcPct val="100000"/>
              </a:lnSpc>
              <a:spcBef>
                <a:spcPts val="600"/>
              </a:spcBef>
              <a:spcAft>
                <a:spcPts val="0"/>
              </a:spcAft>
              <a:buSzPct val="100000"/>
              <a:buFont typeface="Noto Sans Symbols"/>
              <a:buNone/>
            </a:pPr>
            <a:endParaRPr sz="1800"/>
          </a:p>
          <a:p>
            <a:pPr marL="0" lvl="1" indent="349250" algn="l" rtl="0">
              <a:lnSpc>
                <a:spcPct val="100000"/>
              </a:lnSpc>
              <a:spcBef>
                <a:spcPts val="600"/>
              </a:spcBef>
              <a:spcAft>
                <a:spcPts val="0"/>
              </a:spcAft>
              <a:buSzPct val="100000"/>
              <a:buFont typeface="Noto Sans Symbols"/>
              <a:buNone/>
            </a:pPr>
            <a:endParaRPr sz="1800"/>
          </a:p>
          <a:p>
            <a:pPr marL="184150" lvl="2" indent="0" algn="l" rtl="0">
              <a:lnSpc>
                <a:spcPct val="100000"/>
              </a:lnSpc>
              <a:spcBef>
                <a:spcPts val="600"/>
              </a:spcBef>
              <a:spcAft>
                <a:spcPts val="0"/>
              </a:spcAft>
              <a:buClr>
                <a:srgbClr val="18579B"/>
              </a:buClr>
              <a:buSzPct val="100000"/>
              <a:buNone/>
            </a:pPr>
            <a:endParaRPr sz="4000"/>
          </a:p>
        </p:txBody>
      </p:sp>
      <p:sp>
        <p:nvSpPr>
          <p:cNvPr id="2082" name="Google Shape;2082;p275"/>
          <p:cNvSpPr txBox="1"/>
          <p:nvPr/>
        </p:nvSpPr>
        <p:spPr>
          <a:xfrm>
            <a:off x="1439333" y="5770131"/>
            <a:ext cx="9561270" cy="36933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Source Sans Pro"/>
              <a:buNone/>
            </a:pPr>
            <a:r>
              <a:rPr lang="es" sz="1800" b="0" i="0" u="none" strike="noStrike" cap="none">
                <a:solidFill>
                  <a:srgbClr val="000000"/>
                </a:solidFill>
                <a:latin typeface="Source Sans Pro"/>
                <a:ea typeface="Source Sans Pro"/>
                <a:cs typeface="Source Sans Pro"/>
                <a:sym typeface="Source Sans Pro"/>
              </a:rPr>
              <a:t>https://usapickleball.org/get-involved/pickleball-officiating-2/officiating-organization/</a:t>
            </a:r>
            <a:endParaRPr/>
          </a:p>
        </p:txBody>
      </p:sp>
      <p:sp>
        <p:nvSpPr>
          <p:cNvPr id="2083" name="Google Shape;2083;p27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275</a:t>
            </a:fld>
            <a:endParaRPr/>
          </a:p>
        </p:txBody>
      </p:sp>
      <p:pic>
        <p:nvPicPr>
          <p:cNvPr id="2084" name="Google Shape;2084;p275"/>
          <p:cNvPicPr preferRelativeResize="0"/>
          <p:nvPr/>
        </p:nvPicPr>
        <p:blipFill rotWithShape="1">
          <a:blip r:embed="rId3">
            <a:alphaModFix/>
          </a:blip>
          <a:srcRect/>
          <a:stretch/>
        </p:blipFill>
        <p:spPr>
          <a:xfrm>
            <a:off x="70659" y="991366"/>
            <a:ext cx="11887836" cy="4334107"/>
          </a:xfrm>
          <a:prstGeom prst="rect">
            <a:avLst/>
          </a:prstGeom>
          <a:noFill/>
          <a:ln>
            <a:noFill/>
          </a:ln>
        </p:spPr>
      </p:pic>
    </p:spTree>
    <p:extLst>
      <p:ext uri="{BB962C8B-B14F-4D97-AF65-F5344CB8AC3E}">
        <p14:creationId xmlns:p14="http://schemas.microsoft.com/office/powerpoint/2010/main" val="195144963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276"/>
          <p:cNvSpPr txBox="1">
            <a:spLocks noGrp="1"/>
          </p:cNvSpPr>
          <p:nvPr>
            <p:ph type="body" idx="1"/>
          </p:nvPr>
        </p:nvSpPr>
        <p:spPr>
          <a:xfrm>
            <a:off x="1487101" y="202600"/>
            <a:ext cx="9465733" cy="765970"/>
          </a:xfrm>
          <a:prstGeom prst="rect">
            <a:avLst/>
          </a:prstGeom>
          <a:noFill/>
          <a:ln>
            <a:noFill/>
          </a:ln>
        </p:spPr>
        <p:txBody>
          <a:bodyPr spcFirstLastPara="1" wrap="square" lIns="45700" tIns="45700" rIns="45700" bIns="45700" anchor="t" anchorCtr="0">
            <a:normAutofit fontScale="92500"/>
          </a:bodyPr>
          <a:lstStyle/>
          <a:p>
            <a:pPr marL="0" lvl="1" indent="349250" algn="ctr" rtl="0">
              <a:lnSpc>
                <a:spcPct val="100000"/>
              </a:lnSpc>
              <a:spcBef>
                <a:spcPts val="0"/>
              </a:spcBef>
              <a:spcAft>
                <a:spcPts val="0"/>
              </a:spcAft>
              <a:buSzPct val="100000"/>
              <a:buFont typeface="Noto Sans Symbols"/>
              <a:buNone/>
            </a:pPr>
            <a:r>
              <a:rPr lang="es" sz="4400" i="1">
                <a:solidFill>
                  <a:schemeClr val="dk1"/>
                </a:solidFill>
              </a:rPr>
              <a:t>Coordinadores Regionales de Entrenamiento de Árbitros</a:t>
            </a:r>
            <a:endParaRPr sz="4400" i="1">
              <a:solidFill>
                <a:schemeClr val="dk1"/>
              </a:solidFill>
            </a:endParaRPr>
          </a:p>
          <a:p>
            <a:pPr marL="0" lvl="1" indent="349250" algn="l" rtl="0">
              <a:lnSpc>
                <a:spcPct val="100000"/>
              </a:lnSpc>
              <a:spcBef>
                <a:spcPts val="600"/>
              </a:spcBef>
              <a:spcAft>
                <a:spcPts val="0"/>
              </a:spcAft>
              <a:buSzPct val="100000"/>
              <a:buFont typeface="Noto Sans Symbols"/>
              <a:buNone/>
            </a:pPr>
            <a:endParaRPr sz="1800"/>
          </a:p>
          <a:p>
            <a:pPr marL="0" lvl="1" indent="349250" algn="l" rtl="0">
              <a:lnSpc>
                <a:spcPct val="100000"/>
              </a:lnSpc>
              <a:spcBef>
                <a:spcPts val="600"/>
              </a:spcBef>
              <a:spcAft>
                <a:spcPts val="0"/>
              </a:spcAft>
              <a:buSzPct val="100000"/>
              <a:buFont typeface="Noto Sans Symbols"/>
              <a:buNone/>
            </a:pPr>
            <a:endParaRPr sz="1800"/>
          </a:p>
          <a:p>
            <a:pPr marL="184150" lvl="2" indent="0" algn="l" rtl="0">
              <a:lnSpc>
                <a:spcPct val="100000"/>
              </a:lnSpc>
              <a:spcBef>
                <a:spcPts val="600"/>
              </a:spcBef>
              <a:spcAft>
                <a:spcPts val="0"/>
              </a:spcAft>
              <a:buClr>
                <a:srgbClr val="18579B"/>
              </a:buClr>
              <a:buSzPct val="100000"/>
              <a:buNone/>
            </a:pPr>
            <a:endParaRPr sz="4000"/>
          </a:p>
        </p:txBody>
      </p:sp>
      <p:sp>
        <p:nvSpPr>
          <p:cNvPr id="2090" name="Google Shape;2090;p276"/>
          <p:cNvSpPr txBox="1"/>
          <p:nvPr/>
        </p:nvSpPr>
        <p:spPr>
          <a:xfrm>
            <a:off x="1439333" y="5770131"/>
            <a:ext cx="9561270" cy="36933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Source Sans Pro"/>
              <a:buNone/>
            </a:pPr>
            <a:r>
              <a:rPr lang="es" sz="1800" b="0" i="0" u="none" strike="noStrike" cap="none">
                <a:solidFill>
                  <a:srgbClr val="000000"/>
                </a:solidFill>
                <a:latin typeface="Source Sans Pro"/>
                <a:ea typeface="Source Sans Pro"/>
                <a:cs typeface="Source Sans Pro"/>
                <a:sym typeface="Source Sans Pro"/>
              </a:rPr>
              <a:t>https://usapickleball.org/get-involved/pickleball-officiating-2/officiating-organization/</a:t>
            </a:r>
            <a:endParaRPr/>
          </a:p>
        </p:txBody>
      </p:sp>
      <p:sp>
        <p:nvSpPr>
          <p:cNvPr id="2091" name="Google Shape;2091;p27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276</a:t>
            </a:fld>
            <a:endParaRPr/>
          </a:p>
        </p:txBody>
      </p:sp>
      <p:pic>
        <p:nvPicPr>
          <p:cNvPr id="2092" name="Google Shape;2092;p276"/>
          <p:cNvPicPr preferRelativeResize="0"/>
          <p:nvPr/>
        </p:nvPicPr>
        <p:blipFill rotWithShape="1">
          <a:blip r:embed="rId3">
            <a:alphaModFix/>
          </a:blip>
          <a:srcRect/>
          <a:stretch/>
        </p:blipFill>
        <p:spPr>
          <a:xfrm>
            <a:off x="96073" y="968570"/>
            <a:ext cx="11999853" cy="4458877"/>
          </a:xfrm>
          <a:prstGeom prst="rect">
            <a:avLst/>
          </a:prstGeom>
          <a:noFill/>
          <a:ln>
            <a:noFill/>
          </a:ln>
        </p:spPr>
      </p:pic>
    </p:spTree>
    <p:extLst>
      <p:ext uri="{BB962C8B-B14F-4D97-AF65-F5344CB8AC3E}">
        <p14:creationId xmlns:p14="http://schemas.microsoft.com/office/powerpoint/2010/main" val="30991173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277"/>
          <p:cNvSpPr txBox="1"/>
          <p:nvPr/>
        </p:nvSpPr>
        <p:spPr>
          <a:xfrm>
            <a:off x="1105988" y="1214369"/>
            <a:ext cx="9831977" cy="36009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9600"/>
              <a:buFont typeface="Calibri"/>
              <a:buNone/>
            </a:pPr>
            <a:r>
              <a:rPr lang="es" sz="9600" b="0" i="1" u="none" strike="noStrike" cap="none">
                <a:solidFill>
                  <a:srgbClr val="18579B"/>
                </a:solidFill>
                <a:latin typeface="Calibri"/>
                <a:ea typeface="Calibri"/>
                <a:cs typeface="Calibri"/>
                <a:sym typeface="Calibri"/>
              </a:rPr>
              <a:t>Fin del Día 3 - Preguntas</a:t>
            </a:r>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2098" name="Google Shape;2098;p277" descr="Picture 3"/>
          <p:cNvPicPr preferRelativeResize="0"/>
          <p:nvPr/>
        </p:nvPicPr>
        <p:blipFill rotWithShape="1">
          <a:blip r:embed="rId3">
            <a:alphaModFix/>
          </a:blip>
          <a:srcRect/>
          <a:stretch/>
        </p:blipFill>
        <p:spPr>
          <a:xfrm>
            <a:off x="4954864" y="4474654"/>
            <a:ext cx="2282271" cy="1430382"/>
          </a:xfrm>
          <a:prstGeom prst="rect">
            <a:avLst/>
          </a:prstGeom>
          <a:noFill/>
          <a:ln>
            <a:noFill/>
          </a:ln>
        </p:spPr>
      </p:pic>
      <p:sp>
        <p:nvSpPr>
          <p:cNvPr id="2099" name="Google Shape;2099;p27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277</a:t>
            </a:fld>
            <a:endParaRPr/>
          </a:p>
        </p:txBody>
      </p:sp>
    </p:spTree>
    <p:extLst>
      <p:ext uri="{BB962C8B-B14F-4D97-AF65-F5344CB8AC3E}">
        <p14:creationId xmlns:p14="http://schemas.microsoft.com/office/powerpoint/2010/main" val="2025954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p:nvPr/>
        </p:nvSpPr>
        <p:spPr>
          <a:xfrm>
            <a:off x="296091" y="50237"/>
            <a:ext cx="11382103"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Estados Unidos Pickleball/Pickleball Tournaments.com Scoresheets</a:t>
            </a:r>
            <a:endParaRPr sz="3600" b="1" i="0" u="none" strike="noStrike" cap="none">
              <a:solidFill>
                <a:srgbClr val="18579B"/>
              </a:solidFill>
              <a:latin typeface="Calibri"/>
              <a:ea typeface="Calibri"/>
              <a:cs typeface="Calibri"/>
              <a:sym typeface="Calibri"/>
            </a:endParaRPr>
          </a:p>
        </p:txBody>
      </p:sp>
      <p:sp>
        <p:nvSpPr>
          <p:cNvPr id="240" name="Google Shape;240;p28"/>
          <p:cNvSpPr txBox="1"/>
          <p:nvPr/>
        </p:nvSpPr>
        <p:spPr>
          <a:xfrm>
            <a:off x="1745565" y="958472"/>
            <a:ext cx="8876715" cy="769441"/>
          </a:xfrm>
          <a:prstGeom prst="rect">
            <a:avLst/>
          </a:prstGeom>
          <a:noFill/>
          <a:ln>
            <a:noFill/>
          </a:ln>
        </p:spPr>
        <p:txBody>
          <a:bodyPr spcFirstLastPara="1" wrap="square" lIns="45700" tIns="45700" rIns="45700" bIns="45700" anchor="t" anchorCtr="0">
            <a:spAutoFit/>
          </a:bodyPr>
          <a:lstStyle/>
          <a:p>
            <a:pPr marL="0" marR="0" lvl="1" indent="0" algn="l" rtl="0">
              <a:lnSpc>
                <a:spcPct val="100000"/>
              </a:lnSpc>
              <a:spcBef>
                <a:spcPts val="0"/>
              </a:spcBef>
              <a:spcAft>
                <a:spcPts val="0"/>
              </a:spcAft>
              <a:buClr>
                <a:srgbClr val="18579B"/>
              </a:buClr>
              <a:buSzPts val="4400"/>
              <a:buFont typeface="Source Sans Pro"/>
              <a:buNone/>
            </a:pPr>
            <a:endParaRPr sz="4400" b="0" i="0" u="none" strike="noStrike" cap="none">
              <a:solidFill>
                <a:srgbClr val="000000"/>
              </a:solidFill>
              <a:latin typeface="Source Sans Pro"/>
              <a:ea typeface="Source Sans Pro"/>
              <a:cs typeface="Source Sans Pro"/>
              <a:sym typeface="Source Sans Pro"/>
            </a:endParaRPr>
          </a:p>
        </p:txBody>
      </p:sp>
      <p:pic>
        <p:nvPicPr>
          <p:cNvPr id="241" name="Google Shape;241;p28"/>
          <p:cNvPicPr preferRelativeResize="0"/>
          <p:nvPr/>
        </p:nvPicPr>
        <p:blipFill rotWithShape="1">
          <a:blip r:embed="rId3">
            <a:alphaModFix/>
          </a:blip>
          <a:srcRect/>
          <a:stretch/>
        </p:blipFill>
        <p:spPr>
          <a:xfrm>
            <a:off x="1306287" y="581040"/>
            <a:ext cx="9048206" cy="6226723"/>
          </a:xfrm>
          <a:prstGeom prst="rect">
            <a:avLst/>
          </a:prstGeom>
          <a:noFill/>
          <a:ln>
            <a:noFill/>
          </a:ln>
        </p:spPr>
      </p:pic>
      <p:sp>
        <p:nvSpPr>
          <p:cNvPr id="242" name="Google Shape;242;p2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p:nvPr/>
        </p:nvSpPr>
        <p:spPr>
          <a:xfrm>
            <a:off x="1550156" y="189720"/>
            <a:ext cx="9327592"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600"/>
              <a:buFont typeface="Calibri"/>
              <a:buNone/>
            </a:pPr>
            <a:r>
              <a:rPr lang="es" sz="3600" b="1" i="0" u="none" strike="noStrike" cap="none">
                <a:solidFill>
                  <a:srgbClr val="18579B"/>
                </a:solidFill>
                <a:latin typeface="Calibri"/>
                <a:ea typeface="Calibri"/>
                <a:cs typeface="Calibri"/>
                <a:sym typeface="Calibri"/>
              </a:rPr>
              <a:t>Cambios típicos en la hoja de puntuación de tres juegos en 2021</a:t>
            </a:r>
            <a:endParaRPr sz="3600" b="1" i="0" u="none" strike="noStrike" cap="none">
              <a:solidFill>
                <a:srgbClr val="18579B"/>
              </a:solidFill>
              <a:latin typeface="Calibri"/>
              <a:ea typeface="Calibri"/>
              <a:cs typeface="Calibri"/>
              <a:sym typeface="Calibri"/>
            </a:endParaRPr>
          </a:p>
        </p:txBody>
      </p:sp>
      <p:sp>
        <p:nvSpPr>
          <p:cNvPr id="248" name="Google Shape;248;p29"/>
          <p:cNvSpPr txBox="1"/>
          <p:nvPr/>
        </p:nvSpPr>
        <p:spPr>
          <a:xfrm>
            <a:off x="1745565" y="958472"/>
            <a:ext cx="8876715" cy="769441"/>
          </a:xfrm>
          <a:prstGeom prst="rect">
            <a:avLst/>
          </a:prstGeom>
          <a:noFill/>
          <a:ln>
            <a:noFill/>
          </a:ln>
        </p:spPr>
        <p:txBody>
          <a:bodyPr spcFirstLastPara="1" wrap="square" lIns="45700" tIns="45700" rIns="45700" bIns="45700" anchor="t" anchorCtr="0">
            <a:spAutoFit/>
          </a:bodyPr>
          <a:lstStyle/>
          <a:p>
            <a:pPr marL="0" marR="0" lvl="1" indent="0" algn="l" rtl="0">
              <a:lnSpc>
                <a:spcPct val="100000"/>
              </a:lnSpc>
              <a:spcBef>
                <a:spcPts val="0"/>
              </a:spcBef>
              <a:spcAft>
                <a:spcPts val="0"/>
              </a:spcAft>
              <a:buClr>
                <a:srgbClr val="18579B"/>
              </a:buClr>
              <a:buSzPts val="4400"/>
              <a:buFont typeface="Source Sans Pro"/>
              <a:buNone/>
            </a:pPr>
            <a:endParaRPr sz="4400" b="0" i="0" u="none" strike="noStrike" cap="none">
              <a:solidFill>
                <a:srgbClr val="000000"/>
              </a:solidFill>
              <a:latin typeface="Source Sans Pro"/>
              <a:ea typeface="Source Sans Pro"/>
              <a:cs typeface="Source Sans Pro"/>
              <a:sym typeface="Source Sans Pro"/>
            </a:endParaRPr>
          </a:p>
        </p:txBody>
      </p:sp>
      <p:sp>
        <p:nvSpPr>
          <p:cNvPr id="249" name="Google Shape;249;p29"/>
          <p:cNvSpPr txBox="1"/>
          <p:nvPr/>
        </p:nvSpPr>
        <p:spPr>
          <a:xfrm>
            <a:off x="1483061" y="965775"/>
            <a:ext cx="8876715" cy="5225773"/>
          </a:xfrm>
          <a:prstGeom prst="rect">
            <a:avLst/>
          </a:prstGeom>
          <a:noFill/>
          <a:ln>
            <a:noFill/>
          </a:ln>
        </p:spPr>
        <p:txBody>
          <a:bodyPr spcFirstLastPara="1" wrap="square" lIns="45700" tIns="45700" rIns="45700" bIns="45700" anchor="t" anchorCtr="0">
            <a:spAutoFit/>
          </a:bodyPr>
          <a:lstStyle/>
          <a:p>
            <a:pPr marL="0" marR="0" lvl="2" indent="91440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250" name="Google Shape;250;p29" descr="2 of 3 w_ref changes w_barcode&amp;logos.PNG"/>
          <p:cNvPicPr preferRelativeResize="0"/>
          <p:nvPr/>
        </p:nvPicPr>
        <p:blipFill rotWithShape="1">
          <a:blip r:embed="rId3">
            <a:alphaModFix/>
          </a:blip>
          <a:srcRect/>
          <a:stretch/>
        </p:blipFill>
        <p:spPr>
          <a:xfrm>
            <a:off x="1550156" y="1234081"/>
            <a:ext cx="9267532" cy="4904361"/>
          </a:xfrm>
          <a:prstGeom prst="rect">
            <a:avLst/>
          </a:prstGeom>
          <a:noFill/>
          <a:ln>
            <a:noFill/>
          </a:ln>
        </p:spPr>
      </p:pic>
      <p:sp>
        <p:nvSpPr>
          <p:cNvPr id="251" name="Google Shape;251;p29"/>
          <p:cNvSpPr/>
          <p:nvPr/>
        </p:nvSpPr>
        <p:spPr>
          <a:xfrm rot="1573878">
            <a:off x="5367005" y="2597514"/>
            <a:ext cx="978408" cy="484632"/>
          </a:xfrm>
          <a:prstGeom prst="rightArrow">
            <a:avLst>
              <a:gd name="adj1" fmla="val 50000"/>
              <a:gd name="adj2" fmla="val 50000"/>
            </a:avLst>
          </a:prstGeom>
          <a:noFill/>
          <a:ln w="381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52" name="Google Shape;252;p29"/>
          <p:cNvSpPr/>
          <p:nvPr/>
        </p:nvSpPr>
        <p:spPr>
          <a:xfrm rot="-1518910">
            <a:off x="4071758" y="3498760"/>
            <a:ext cx="978408" cy="484632"/>
          </a:xfrm>
          <a:prstGeom prst="rightArrow">
            <a:avLst>
              <a:gd name="adj1" fmla="val 50000"/>
              <a:gd name="adj2" fmla="val 50000"/>
            </a:avLst>
          </a:prstGeom>
          <a:noFill/>
          <a:ln w="381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53" name="Google Shape;253;p29"/>
          <p:cNvSpPr/>
          <p:nvPr/>
        </p:nvSpPr>
        <p:spPr>
          <a:xfrm rot="9105589">
            <a:off x="10515081" y="2285820"/>
            <a:ext cx="978408" cy="484632"/>
          </a:xfrm>
          <a:prstGeom prst="rightArrow">
            <a:avLst>
              <a:gd name="adj1" fmla="val 50000"/>
              <a:gd name="adj2" fmla="val 50000"/>
            </a:avLst>
          </a:prstGeom>
          <a:noFill/>
          <a:ln w="381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54" name="Google Shape;254;p29"/>
          <p:cNvSpPr/>
          <p:nvPr/>
        </p:nvSpPr>
        <p:spPr>
          <a:xfrm rot="-9434332">
            <a:off x="3629670" y="2346827"/>
            <a:ext cx="978408" cy="484632"/>
          </a:xfrm>
          <a:prstGeom prst="rightArrow">
            <a:avLst>
              <a:gd name="adj1" fmla="val 50000"/>
              <a:gd name="adj2" fmla="val 50000"/>
            </a:avLst>
          </a:prstGeom>
          <a:noFill/>
          <a:ln w="381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255" name="Google Shape;255;p29"/>
          <p:cNvSpPr/>
          <p:nvPr/>
        </p:nvSpPr>
        <p:spPr>
          <a:xfrm rot="1573878">
            <a:off x="1945327" y="2336564"/>
            <a:ext cx="978408" cy="484632"/>
          </a:xfrm>
          <a:prstGeom prst="rightArrow">
            <a:avLst>
              <a:gd name="adj1" fmla="val 50000"/>
              <a:gd name="adj2" fmla="val 50000"/>
            </a:avLst>
          </a:prstGeom>
          <a:noFill/>
          <a:ln w="381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256" name="Google Shape;256;p29"/>
          <p:cNvPicPr preferRelativeResize="0"/>
          <p:nvPr/>
        </p:nvPicPr>
        <p:blipFill rotWithShape="1">
          <a:blip r:embed="rId4">
            <a:alphaModFix/>
          </a:blip>
          <a:srcRect/>
          <a:stretch/>
        </p:blipFill>
        <p:spPr>
          <a:xfrm>
            <a:off x="8581102" y="2299919"/>
            <a:ext cx="603281" cy="177809"/>
          </a:xfrm>
          <a:prstGeom prst="rect">
            <a:avLst/>
          </a:prstGeom>
          <a:noFill/>
          <a:ln>
            <a:noFill/>
          </a:ln>
        </p:spPr>
      </p:pic>
      <p:pic>
        <p:nvPicPr>
          <p:cNvPr id="257" name="Google Shape;257;p29"/>
          <p:cNvPicPr preferRelativeResize="0"/>
          <p:nvPr/>
        </p:nvPicPr>
        <p:blipFill rotWithShape="1">
          <a:blip r:embed="rId5">
            <a:alphaModFix/>
          </a:blip>
          <a:srcRect/>
          <a:stretch/>
        </p:blipFill>
        <p:spPr>
          <a:xfrm>
            <a:off x="8623288" y="1671578"/>
            <a:ext cx="215911" cy="139707"/>
          </a:xfrm>
          <a:prstGeom prst="rect">
            <a:avLst/>
          </a:prstGeom>
          <a:noFill/>
          <a:ln>
            <a:noFill/>
          </a:ln>
        </p:spPr>
      </p:pic>
      <p:pic>
        <p:nvPicPr>
          <p:cNvPr id="258" name="Google Shape;258;p29"/>
          <p:cNvPicPr preferRelativeResize="0"/>
          <p:nvPr/>
        </p:nvPicPr>
        <p:blipFill rotWithShape="1">
          <a:blip r:embed="rId6">
            <a:alphaModFix/>
          </a:blip>
          <a:srcRect/>
          <a:stretch/>
        </p:blipFill>
        <p:spPr>
          <a:xfrm>
            <a:off x="8673181" y="1838172"/>
            <a:ext cx="209561" cy="196860"/>
          </a:xfrm>
          <a:prstGeom prst="rect">
            <a:avLst/>
          </a:prstGeom>
          <a:noFill/>
          <a:ln>
            <a:noFill/>
          </a:ln>
        </p:spPr>
      </p:pic>
      <p:pic>
        <p:nvPicPr>
          <p:cNvPr id="259" name="Google Shape;259;p29"/>
          <p:cNvPicPr preferRelativeResize="0"/>
          <p:nvPr/>
        </p:nvPicPr>
        <p:blipFill rotWithShape="1">
          <a:blip r:embed="rId7">
            <a:alphaModFix/>
          </a:blip>
          <a:srcRect/>
          <a:stretch/>
        </p:blipFill>
        <p:spPr>
          <a:xfrm>
            <a:off x="8458179" y="2062173"/>
            <a:ext cx="762039" cy="192092"/>
          </a:xfrm>
          <a:prstGeom prst="rect">
            <a:avLst/>
          </a:prstGeom>
          <a:noFill/>
          <a:ln>
            <a:noFill/>
          </a:ln>
        </p:spPr>
      </p:pic>
      <p:pic>
        <p:nvPicPr>
          <p:cNvPr id="260" name="Google Shape;260;p29"/>
          <p:cNvPicPr preferRelativeResize="0"/>
          <p:nvPr/>
        </p:nvPicPr>
        <p:blipFill rotWithShape="1">
          <a:blip r:embed="rId8">
            <a:alphaModFix/>
          </a:blip>
          <a:srcRect/>
          <a:stretch/>
        </p:blipFill>
        <p:spPr>
          <a:xfrm>
            <a:off x="3043338" y="1358537"/>
            <a:ext cx="2583739" cy="291949"/>
          </a:xfrm>
          <a:prstGeom prst="rect">
            <a:avLst/>
          </a:prstGeom>
          <a:noFill/>
          <a:ln>
            <a:noFill/>
          </a:ln>
        </p:spPr>
      </p:pic>
      <p:pic>
        <p:nvPicPr>
          <p:cNvPr id="261" name="Google Shape;261;p29"/>
          <p:cNvPicPr preferRelativeResize="0"/>
          <p:nvPr/>
        </p:nvPicPr>
        <p:blipFill rotWithShape="1">
          <a:blip r:embed="rId9">
            <a:alphaModFix/>
          </a:blip>
          <a:srcRect/>
          <a:stretch/>
        </p:blipFill>
        <p:spPr>
          <a:xfrm>
            <a:off x="2959364" y="1874383"/>
            <a:ext cx="1819305" cy="369333"/>
          </a:xfrm>
          <a:prstGeom prst="rect">
            <a:avLst/>
          </a:prstGeom>
          <a:noFill/>
          <a:ln>
            <a:noFill/>
          </a:ln>
        </p:spPr>
      </p:pic>
      <p:pic>
        <p:nvPicPr>
          <p:cNvPr id="262" name="Google Shape;262;p29"/>
          <p:cNvPicPr preferRelativeResize="0"/>
          <p:nvPr/>
        </p:nvPicPr>
        <p:blipFill rotWithShape="1">
          <a:blip r:embed="rId10">
            <a:alphaModFix/>
          </a:blip>
          <a:srcRect/>
          <a:stretch/>
        </p:blipFill>
        <p:spPr>
          <a:xfrm>
            <a:off x="4955256" y="1985556"/>
            <a:ext cx="1140744" cy="201308"/>
          </a:xfrm>
          <a:prstGeom prst="rect">
            <a:avLst/>
          </a:prstGeom>
          <a:noFill/>
          <a:ln>
            <a:noFill/>
          </a:ln>
        </p:spPr>
      </p:pic>
      <p:pic>
        <p:nvPicPr>
          <p:cNvPr id="263" name="Google Shape;263;p29"/>
          <p:cNvPicPr preferRelativeResize="0"/>
          <p:nvPr/>
        </p:nvPicPr>
        <p:blipFill rotWithShape="1">
          <a:blip r:embed="rId11">
            <a:alphaModFix/>
          </a:blip>
          <a:srcRect/>
          <a:stretch/>
        </p:blipFill>
        <p:spPr>
          <a:xfrm>
            <a:off x="7280365" y="5682343"/>
            <a:ext cx="2114417" cy="450868"/>
          </a:xfrm>
          <a:prstGeom prst="rect">
            <a:avLst/>
          </a:prstGeom>
          <a:noFill/>
          <a:ln>
            <a:noFill/>
          </a:ln>
        </p:spPr>
      </p:pic>
      <p:pic>
        <p:nvPicPr>
          <p:cNvPr id="264" name="Google Shape;264;p29"/>
          <p:cNvPicPr preferRelativeResize="0"/>
          <p:nvPr/>
        </p:nvPicPr>
        <p:blipFill rotWithShape="1">
          <a:blip r:embed="rId12">
            <a:alphaModFix/>
          </a:blip>
          <a:srcRect/>
          <a:stretch/>
        </p:blipFill>
        <p:spPr>
          <a:xfrm>
            <a:off x="5845162" y="5717637"/>
            <a:ext cx="1232168" cy="265151"/>
          </a:xfrm>
          <a:prstGeom prst="rect">
            <a:avLst/>
          </a:prstGeom>
          <a:noFill/>
          <a:ln>
            <a:noFill/>
          </a:ln>
        </p:spPr>
      </p:pic>
      <p:sp>
        <p:nvSpPr>
          <p:cNvPr id="265" name="Google Shape;265;p2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a:t>
            </a:fld>
            <a:endParaRPr/>
          </a:p>
        </p:txBody>
      </p:sp>
      <p:pic>
        <p:nvPicPr>
          <p:cNvPr id="80" name="Google Shape;80;p3"/>
          <p:cNvPicPr preferRelativeResize="0"/>
          <p:nvPr/>
        </p:nvPicPr>
        <p:blipFill rotWithShape="1">
          <a:blip r:embed="rId3">
            <a:alphaModFix/>
          </a:blip>
          <a:srcRect/>
          <a:stretch/>
        </p:blipFill>
        <p:spPr>
          <a:xfrm>
            <a:off x="1067428" y="1371857"/>
            <a:ext cx="10057143" cy="411428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body" idx="1"/>
          </p:nvPr>
        </p:nvSpPr>
        <p:spPr>
          <a:xfrm>
            <a:off x="85969" y="184112"/>
            <a:ext cx="11965354" cy="6673888"/>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3200"/>
              <a:buFont typeface="Noto Sans Symbols"/>
              <a:buNone/>
            </a:pPr>
            <a:endParaRPr sz="3200">
              <a:solidFill>
                <a:srgbClr val="FF0000"/>
              </a:solidFill>
              <a:latin typeface="Calibri"/>
              <a:ea typeface="Calibri"/>
              <a:cs typeface="Calibri"/>
              <a:sym typeface="Calibri"/>
            </a:endParaRPr>
          </a:p>
          <a:p>
            <a:pPr marL="0" lvl="0" indent="0" algn="ctr" rtl="0">
              <a:lnSpc>
                <a:spcPct val="90000"/>
              </a:lnSpc>
              <a:spcBef>
                <a:spcPts val="1200"/>
              </a:spcBef>
              <a:spcAft>
                <a:spcPts val="0"/>
              </a:spcAft>
              <a:buSzPts val="3200"/>
              <a:buFont typeface="Noto Sans Symbols"/>
              <a:buNone/>
            </a:pPr>
            <a:endParaRPr sz="3200">
              <a:solidFill>
                <a:srgbClr val="FF0000"/>
              </a:solidFill>
              <a:latin typeface="Calibri"/>
              <a:ea typeface="Calibri"/>
              <a:cs typeface="Calibri"/>
              <a:sym typeface="Calibri"/>
            </a:endParaRPr>
          </a:p>
        </p:txBody>
      </p:sp>
      <p:sp>
        <p:nvSpPr>
          <p:cNvPr id="271" name="Google Shape;271;p3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30</a:t>
            </a:fld>
            <a:endParaRPr sz="3600" b="0" i="0" u="none" strike="noStrike" cap="none">
              <a:solidFill>
                <a:srgbClr val="FFFFFF"/>
              </a:solidFill>
              <a:latin typeface="Source Sans Pro"/>
              <a:ea typeface="Source Sans Pro"/>
              <a:cs typeface="Source Sans Pro"/>
              <a:sym typeface="Source Sans Pro"/>
            </a:endParaRPr>
          </a:p>
        </p:txBody>
      </p:sp>
      <p:pic>
        <p:nvPicPr>
          <p:cNvPr id="272" name="Google Shape;272;p30"/>
          <p:cNvPicPr preferRelativeResize="0"/>
          <p:nvPr/>
        </p:nvPicPr>
        <p:blipFill rotWithShape="1">
          <a:blip r:embed="rId3">
            <a:alphaModFix/>
          </a:blip>
          <a:srcRect/>
          <a:stretch/>
        </p:blipFill>
        <p:spPr>
          <a:xfrm>
            <a:off x="1568275" y="945131"/>
            <a:ext cx="8724896" cy="5359466"/>
          </a:xfrm>
          <a:prstGeom prst="rect">
            <a:avLst/>
          </a:prstGeom>
          <a:noFill/>
          <a:ln>
            <a:noFill/>
          </a:ln>
        </p:spPr>
      </p:pic>
      <p:sp>
        <p:nvSpPr>
          <p:cNvPr id="273" name="Google Shape;273;p30"/>
          <p:cNvSpPr txBox="1"/>
          <p:nvPr/>
        </p:nvSpPr>
        <p:spPr>
          <a:xfrm>
            <a:off x="0" y="189720"/>
            <a:ext cx="12191999" cy="58477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3200"/>
              <a:buFont typeface="Calibri"/>
              <a:buNone/>
            </a:pPr>
            <a:r>
              <a:rPr lang="es" sz="3200" b="1" i="0" u="none" strike="noStrike" cap="none">
                <a:solidFill>
                  <a:srgbClr val="18579B"/>
                </a:solidFill>
                <a:latin typeface="Calibri"/>
                <a:ea typeface="Calibri"/>
                <a:cs typeface="Calibri"/>
                <a:sym typeface="Calibri"/>
              </a:rPr>
              <a:t>¿Qué sucede si los puntajes exceden el número de casillas en la hoja de puntaje?</a:t>
            </a:r>
            <a:endParaRPr sz="3200" b="1" i="0" u="none" strike="noStrike" cap="none">
              <a:solidFill>
                <a:srgbClr val="18579B"/>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1"/>
          <p:cNvSpPr txBox="1">
            <a:spLocks noGrp="1"/>
          </p:cNvSpPr>
          <p:nvPr>
            <p:ph type="title"/>
          </p:nvPr>
        </p:nvSpPr>
        <p:spPr>
          <a:xfrm>
            <a:off x="1761570" y="452538"/>
            <a:ext cx="8305967" cy="644832"/>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Procedimientos básicos de arbitraje</a:t>
            </a:r>
            <a:endParaRPr/>
          </a:p>
        </p:txBody>
      </p:sp>
      <p:sp>
        <p:nvSpPr>
          <p:cNvPr id="279" name="Google Shape;279;p31"/>
          <p:cNvSpPr txBox="1">
            <a:spLocks noGrp="1"/>
          </p:cNvSpPr>
          <p:nvPr>
            <p:ph type="body" idx="1"/>
          </p:nvPr>
        </p:nvSpPr>
        <p:spPr>
          <a:xfrm>
            <a:off x="1219201" y="1295400"/>
            <a:ext cx="9905999" cy="5188984"/>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SzPts val="4400"/>
              <a:buFont typeface="Noto Sans Symbols"/>
              <a:buNone/>
            </a:pPr>
            <a:r>
              <a:rPr lang="es"/>
              <a:t> </a:t>
            </a:r>
            <a:r>
              <a:rPr lang="es" sz="4000" i="1">
                <a:latin typeface="Calibri"/>
                <a:ea typeface="Calibri"/>
                <a:cs typeface="Calibri"/>
                <a:sym typeface="Calibri"/>
              </a:rPr>
              <a:t>Antes de cada Torneo:</a:t>
            </a:r>
            <a:endParaRPr sz="4000" i="1">
              <a:latin typeface="Calibri"/>
              <a:ea typeface="Calibri"/>
              <a:cs typeface="Calibri"/>
              <a:sym typeface="Calibri"/>
            </a:endParaRPr>
          </a:p>
          <a:p>
            <a:pPr marL="685800" lvl="1" indent="-336550" algn="l" rtl="0">
              <a:lnSpc>
                <a:spcPct val="100000"/>
              </a:lnSpc>
              <a:spcBef>
                <a:spcPts val="600"/>
              </a:spcBef>
              <a:spcAft>
                <a:spcPts val="0"/>
              </a:spcAft>
              <a:buClr>
                <a:srgbClr val="18579B"/>
              </a:buClr>
              <a:buSzPts val="1600"/>
              <a:buNone/>
            </a:pPr>
            <a:endParaRPr sz="1600">
              <a:latin typeface="Calibri"/>
              <a:ea typeface="Calibri"/>
              <a:cs typeface="Calibri"/>
              <a:sym typeface="Calibri"/>
            </a:endParaRPr>
          </a:p>
          <a:p>
            <a:pPr marL="903288" lvl="1" indent="-719138" algn="l" rtl="0">
              <a:lnSpc>
                <a:spcPct val="100000"/>
              </a:lnSpc>
              <a:spcBef>
                <a:spcPts val="600"/>
              </a:spcBef>
              <a:spcAft>
                <a:spcPts val="0"/>
              </a:spcAft>
              <a:buClr>
                <a:srgbClr val="FF0000"/>
              </a:buClr>
              <a:buSzPts val="3600"/>
              <a:buFont typeface="Arial"/>
              <a:buChar char="•"/>
            </a:pPr>
            <a:r>
              <a:rPr lang="es" sz="3600">
                <a:solidFill>
                  <a:srgbClr val="FF0000"/>
                </a:solidFill>
                <a:latin typeface="Calibri"/>
                <a:ea typeface="Calibri"/>
                <a:cs typeface="Calibri"/>
                <a:sym typeface="Calibri"/>
              </a:rPr>
              <a:t>Revise el </a:t>
            </a:r>
            <a:r>
              <a:rPr lang="es" sz="3600" i="1">
                <a:latin typeface="Calibri"/>
                <a:ea typeface="Calibri"/>
                <a:cs typeface="Calibri"/>
                <a:sym typeface="Calibri"/>
              </a:rPr>
              <a:t>libro de reglas </a:t>
            </a:r>
            <a:endParaRPr sz="3600">
              <a:latin typeface="Calibri"/>
              <a:ea typeface="Calibri"/>
              <a:cs typeface="Calibri"/>
              <a:sym typeface="Calibri"/>
            </a:endParaRPr>
          </a:p>
          <a:p>
            <a:pPr marL="903288" lvl="1" indent="-719138" algn="l" rtl="0">
              <a:lnSpc>
                <a:spcPct val="100000"/>
              </a:lnSpc>
              <a:spcBef>
                <a:spcPts val="600"/>
              </a:spcBef>
              <a:spcAft>
                <a:spcPts val="0"/>
              </a:spcAft>
              <a:buClr>
                <a:srgbClr val="FF0000"/>
              </a:buClr>
              <a:buSzPts val="3600"/>
              <a:buFont typeface="Arial"/>
              <a:buChar char="•"/>
            </a:pPr>
            <a:r>
              <a:rPr lang="es" sz="3600">
                <a:solidFill>
                  <a:srgbClr val="FF0000"/>
                </a:solidFill>
                <a:latin typeface="Calibri"/>
                <a:ea typeface="Calibri"/>
                <a:cs typeface="Calibri"/>
                <a:sym typeface="Calibri"/>
              </a:rPr>
              <a:t>Releer</a:t>
            </a:r>
            <a:r>
              <a:rPr lang="es" sz="3600">
                <a:latin typeface="Calibri"/>
                <a:ea typeface="Calibri"/>
                <a:cs typeface="Calibri"/>
                <a:sym typeface="Calibri"/>
              </a:rPr>
              <a:t> </a:t>
            </a:r>
            <a:r>
              <a:rPr lang="es" sz="3600" i="1">
                <a:latin typeface="Calibri"/>
                <a:ea typeface="Calibri"/>
                <a:cs typeface="Calibri"/>
                <a:sym typeface="Calibri"/>
              </a:rPr>
              <a:t>Manual de arbitraje</a:t>
            </a:r>
            <a:endParaRPr sz="3600">
              <a:latin typeface="Calibri"/>
              <a:ea typeface="Calibri"/>
              <a:cs typeface="Calibri"/>
              <a:sym typeface="Calibri"/>
            </a:endParaRPr>
          </a:p>
          <a:p>
            <a:pPr marL="903288" lvl="1" indent="-719138" algn="l" rtl="0">
              <a:lnSpc>
                <a:spcPct val="100000"/>
              </a:lnSpc>
              <a:spcBef>
                <a:spcPts val="600"/>
              </a:spcBef>
              <a:spcAft>
                <a:spcPts val="0"/>
              </a:spcAft>
              <a:buClr>
                <a:srgbClr val="FF0000"/>
              </a:buClr>
              <a:buSzPts val="3600"/>
              <a:buFont typeface="Arial"/>
              <a:buChar char="•"/>
            </a:pPr>
            <a:r>
              <a:rPr lang="es" sz="3600">
                <a:solidFill>
                  <a:srgbClr val="FF0000"/>
                </a:solidFill>
                <a:latin typeface="Calibri"/>
                <a:ea typeface="Calibri"/>
                <a:cs typeface="Calibri"/>
                <a:sym typeface="Calibri"/>
              </a:rPr>
              <a:t>Revisar </a:t>
            </a:r>
            <a:r>
              <a:rPr lang="es" sz="3600" i="1">
                <a:latin typeface="Calibri"/>
                <a:ea typeface="Calibri"/>
                <a:cs typeface="Calibri"/>
                <a:sym typeface="Calibri"/>
              </a:rPr>
              <a:t>el libro de casos de árbitros </a:t>
            </a:r>
            <a:endParaRPr sz="3600">
              <a:latin typeface="Calibri"/>
              <a:ea typeface="Calibri"/>
              <a:cs typeface="Calibri"/>
              <a:sym typeface="Calibri"/>
            </a:endParaRPr>
          </a:p>
          <a:p>
            <a:pPr marL="903288" lvl="1" indent="-719138" algn="l" rtl="0">
              <a:lnSpc>
                <a:spcPct val="100000"/>
              </a:lnSpc>
              <a:spcBef>
                <a:spcPts val="600"/>
              </a:spcBef>
              <a:spcAft>
                <a:spcPts val="0"/>
              </a:spcAft>
              <a:buClr>
                <a:srgbClr val="FF0000"/>
              </a:buClr>
              <a:buSzPts val="3600"/>
              <a:buChar char="•"/>
            </a:pPr>
            <a:r>
              <a:rPr lang="es" sz="3600">
                <a:solidFill>
                  <a:srgbClr val="FF0000"/>
                </a:solidFill>
                <a:latin typeface="Calibri"/>
                <a:ea typeface="Calibri"/>
                <a:cs typeface="Calibri"/>
                <a:sym typeface="Calibri"/>
              </a:rPr>
              <a:t>Vuelva a tomar </a:t>
            </a:r>
            <a:r>
              <a:rPr lang="es" sz="3600" i="1">
                <a:latin typeface="Calibri"/>
                <a:ea typeface="Calibri"/>
                <a:cs typeface="Calibri"/>
                <a:sym typeface="Calibri"/>
              </a:rPr>
              <a:t>las pruebas de árbitro y LJ </a:t>
            </a:r>
            <a:endParaRPr sz="3600" i="1">
              <a:latin typeface="Calibri"/>
              <a:ea typeface="Calibri"/>
              <a:cs typeface="Calibri"/>
              <a:sym typeface="Calibri"/>
            </a:endParaRPr>
          </a:p>
          <a:p>
            <a:pPr marL="184150" lvl="1" indent="0" algn="l" rtl="0">
              <a:lnSpc>
                <a:spcPct val="100000"/>
              </a:lnSpc>
              <a:spcBef>
                <a:spcPts val="600"/>
              </a:spcBef>
              <a:spcAft>
                <a:spcPts val="0"/>
              </a:spcAft>
              <a:buClr>
                <a:srgbClr val="287A9E"/>
              </a:buClr>
              <a:buSzPts val="3600"/>
              <a:buNone/>
            </a:pPr>
            <a:r>
              <a:rPr lang="es" sz="3600" i="1">
                <a:solidFill>
                  <a:srgbClr val="287A9E"/>
                </a:solidFill>
              </a:rPr>
              <a:t>  </a:t>
            </a:r>
            <a:r>
              <a:rPr lang="es" sz="2400" i="1">
                <a:solidFill>
                  <a:srgbClr val="FF0000"/>
                </a:solidFill>
                <a:latin typeface="Calibri"/>
                <a:ea typeface="Calibri"/>
                <a:cs typeface="Calibri"/>
                <a:sym typeface="Calibri"/>
              </a:rPr>
              <a:t>usapickleball.org/get-involved/pickleball-officiating</a:t>
            </a:r>
            <a:endParaRPr sz="2400" i="1">
              <a:solidFill>
                <a:srgbClr val="FF0000"/>
              </a:solidFill>
              <a:latin typeface="Calibri"/>
              <a:ea typeface="Calibri"/>
              <a:cs typeface="Calibri"/>
              <a:sym typeface="Calibri"/>
            </a:endParaRPr>
          </a:p>
        </p:txBody>
      </p:sp>
      <p:sp>
        <p:nvSpPr>
          <p:cNvPr id="280" name="Google Shape;280;p3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xfrm>
            <a:off x="1943016" y="149486"/>
            <a:ext cx="8305967" cy="644831"/>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Procedimientos básicos de arbitraje</a:t>
            </a:r>
            <a:endParaRPr/>
          </a:p>
        </p:txBody>
      </p:sp>
      <p:sp>
        <p:nvSpPr>
          <p:cNvPr id="286" name="Google Shape;286;p32"/>
          <p:cNvSpPr txBox="1">
            <a:spLocks noGrp="1"/>
          </p:cNvSpPr>
          <p:nvPr>
            <p:ph type="body" idx="1"/>
          </p:nvPr>
        </p:nvSpPr>
        <p:spPr>
          <a:xfrm>
            <a:off x="920382" y="911790"/>
            <a:ext cx="9956800" cy="5591559"/>
          </a:xfrm>
          <a:prstGeom prst="rect">
            <a:avLst/>
          </a:prstGeom>
          <a:noFill/>
          <a:ln>
            <a:noFill/>
          </a:ln>
        </p:spPr>
        <p:txBody>
          <a:bodyPr spcFirstLastPara="1" wrap="square" lIns="45700" tIns="45700" rIns="45700" bIns="45700" anchor="t" anchorCtr="0">
            <a:normAutofit fontScale="92500" lnSpcReduction="10000"/>
          </a:bodyPr>
          <a:lstStyle/>
          <a:p>
            <a:pPr marL="0" lvl="0" indent="0" algn="l" rtl="0">
              <a:lnSpc>
                <a:spcPct val="100000"/>
              </a:lnSpc>
              <a:spcBef>
                <a:spcPts val="0"/>
              </a:spcBef>
              <a:spcAft>
                <a:spcPts val="0"/>
              </a:spcAft>
              <a:buSzPct val="100000"/>
              <a:buFont typeface="Noto Sans Symbols"/>
              <a:buNone/>
            </a:pPr>
            <a:r>
              <a:rPr lang="es" sz="3600">
                <a:latin typeface="Calibri"/>
                <a:ea typeface="Calibri"/>
                <a:cs typeface="Calibri"/>
                <a:sym typeface="Calibri"/>
              </a:rPr>
              <a:t> </a:t>
            </a:r>
            <a:r>
              <a:rPr lang="es" sz="4000">
                <a:latin typeface="Calibri"/>
                <a:ea typeface="Calibri"/>
                <a:cs typeface="Calibri"/>
                <a:sym typeface="Calibri"/>
              </a:rPr>
              <a:t>Antes del partido:</a:t>
            </a:r>
            <a:endParaRPr/>
          </a:p>
          <a:p>
            <a:pPr marL="685800" lvl="1" indent="-336550" algn="l" rtl="0">
              <a:lnSpc>
                <a:spcPct val="100000"/>
              </a:lnSpc>
              <a:spcBef>
                <a:spcPts val="600"/>
              </a:spcBef>
              <a:spcAft>
                <a:spcPts val="0"/>
              </a:spcAft>
              <a:buClr>
                <a:srgbClr val="18579B"/>
              </a:buClr>
              <a:buSzPct val="100000"/>
              <a:buNone/>
            </a:pPr>
            <a:endParaRPr sz="2000">
              <a:latin typeface="Calibri"/>
              <a:ea typeface="Calibri"/>
              <a:cs typeface="Calibri"/>
              <a:sym typeface="Calibri"/>
            </a:endParaRPr>
          </a:p>
          <a:p>
            <a:pPr marL="804863" lvl="1" indent="-620713" algn="l" rtl="0">
              <a:lnSpc>
                <a:spcPct val="100000"/>
              </a:lnSpc>
              <a:spcBef>
                <a:spcPts val="600"/>
              </a:spcBef>
              <a:spcAft>
                <a:spcPts val="0"/>
              </a:spcAft>
              <a:buClr>
                <a:srgbClr val="FF0000"/>
              </a:buClr>
              <a:buSzPct val="100000"/>
              <a:buFont typeface="Arial"/>
              <a:buChar char="•"/>
            </a:pPr>
            <a:r>
              <a:rPr lang="es" sz="3600">
                <a:solidFill>
                  <a:srgbClr val="FF0000"/>
                </a:solidFill>
                <a:latin typeface="Calibri"/>
                <a:ea typeface="Calibri"/>
                <a:cs typeface="Calibri"/>
                <a:sym typeface="Calibri"/>
              </a:rPr>
              <a:t>Prepárate </a:t>
            </a:r>
            <a:r>
              <a:rPr lang="es" sz="3600">
                <a:latin typeface="Calibri"/>
                <a:ea typeface="Calibri"/>
                <a:cs typeface="Calibri"/>
                <a:sym typeface="Calibri"/>
              </a:rPr>
              <a:t>mental y físicamente</a:t>
            </a:r>
            <a:endParaRPr sz="3600">
              <a:latin typeface="Calibri"/>
              <a:ea typeface="Calibri"/>
              <a:cs typeface="Calibri"/>
              <a:sym typeface="Calibri"/>
            </a:endParaRPr>
          </a:p>
          <a:p>
            <a:pPr marL="804863" lvl="1" indent="-567881" algn="l" rtl="0">
              <a:lnSpc>
                <a:spcPct val="100000"/>
              </a:lnSpc>
              <a:spcBef>
                <a:spcPts val="600"/>
              </a:spcBef>
              <a:spcAft>
                <a:spcPts val="0"/>
              </a:spcAft>
              <a:buClr>
                <a:srgbClr val="18579B"/>
              </a:buClr>
              <a:buSzPct val="100000"/>
              <a:buFont typeface="Arial"/>
              <a:buNone/>
            </a:pPr>
            <a:endParaRPr sz="900">
              <a:latin typeface="Calibri"/>
              <a:ea typeface="Calibri"/>
              <a:cs typeface="Calibri"/>
              <a:sym typeface="Calibri"/>
            </a:endParaRPr>
          </a:p>
          <a:p>
            <a:pPr marL="804863" lvl="1" indent="-620713" algn="l" rtl="0">
              <a:lnSpc>
                <a:spcPct val="100000"/>
              </a:lnSpc>
              <a:spcBef>
                <a:spcPts val="600"/>
              </a:spcBef>
              <a:spcAft>
                <a:spcPts val="0"/>
              </a:spcAft>
              <a:buClr>
                <a:srgbClr val="FF0000"/>
              </a:buClr>
              <a:buSzPct val="100000"/>
              <a:buFont typeface="Arial"/>
              <a:buChar char="•"/>
            </a:pPr>
            <a:r>
              <a:rPr lang="es" sz="3600">
                <a:solidFill>
                  <a:srgbClr val="FF0000"/>
                </a:solidFill>
                <a:latin typeface="Calibri"/>
                <a:ea typeface="Calibri"/>
                <a:cs typeface="Calibri"/>
                <a:sym typeface="Calibri"/>
              </a:rPr>
              <a:t>Recoge </a:t>
            </a:r>
            <a:r>
              <a:rPr lang="es" sz="3600">
                <a:latin typeface="Calibri"/>
                <a:ea typeface="Calibri"/>
                <a:cs typeface="Calibri"/>
                <a:sym typeface="Calibri"/>
              </a:rPr>
              <a:t>las herramientas y artículos personales de los árbitros </a:t>
            </a:r>
            <a:r>
              <a:rPr lang="es" sz="3600">
                <a:solidFill>
                  <a:srgbClr val="FF0000"/>
                </a:solidFill>
                <a:latin typeface="Calibri"/>
                <a:ea typeface="Calibri"/>
                <a:cs typeface="Calibri"/>
                <a:sym typeface="Calibri"/>
              </a:rPr>
              <a:t>con anticipación.</a:t>
            </a:r>
            <a:endParaRPr sz="3600">
              <a:solidFill>
                <a:srgbClr val="FF0000"/>
              </a:solidFill>
              <a:latin typeface="Calibri"/>
              <a:ea typeface="Calibri"/>
              <a:cs typeface="Calibri"/>
              <a:sym typeface="Calibri"/>
            </a:endParaRPr>
          </a:p>
          <a:p>
            <a:pPr marL="804863" lvl="1" indent="-561975" algn="l" rtl="0">
              <a:lnSpc>
                <a:spcPct val="100000"/>
              </a:lnSpc>
              <a:spcBef>
                <a:spcPts val="600"/>
              </a:spcBef>
              <a:spcAft>
                <a:spcPts val="0"/>
              </a:spcAft>
              <a:buClr>
                <a:srgbClr val="18579B"/>
              </a:buClr>
              <a:buSzPct val="100000"/>
              <a:buFont typeface="Arial"/>
              <a:buNone/>
            </a:pPr>
            <a:endParaRPr sz="1000">
              <a:latin typeface="Calibri"/>
              <a:ea typeface="Calibri"/>
              <a:cs typeface="Calibri"/>
              <a:sym typeface="Calibri"/>
            </a:endParaRPr>
          </a:p>
          <a:p>
            <a:pPr marL="804863" lvl="1" indent="-620713" algn="l" rtl="0">
              <a:lnSpc>
                <a:spcPct val="100000"/>
              </a:lnSpc>
              <a:spcBef>
                <a:spcPts val="600"/>
              </a:spcBef>
              <a:spcAft>
                <a:spcPts val="0"/>
              </a:spcAft>
              <a:buClr>
                <a:srgbClr val="18579B"/>
              </a:buClr>
              <a:buSzPct val="100000"/>
              <a:buFont typeface="Arial"/>
              <a:buChar char="•"/>
            </a:pPr>
            <a:r>
              <a:rPr lang="es" sz="3600">
                <a:latin typeface="Calibri"/>
                <a:ea typeface="Calibri"/>
                <a:cs typeface="Calibri"/>
                <a:sym typeface="Calibri"/>
              </a:rPr>
              <a:t>Conozca </a:t>
            </a:r>
            <a:r>
              <a:rPr lang="es" sz="3600">
                <a:solidFill>
                  <a:srgbClr val="FF0000"/>
                </a:solidFill>
                <a:latin typeface="Calibri"/>
                <a:ea typeface="Calibri"/>
                <a:cs typeface="Calibri"/>
                <a:sym typeface="Calibri"/>
              </a:rPr>
              <a:t>el diseño de la cancha del lugar</a:t>
            </a:r>
            <a:endParaRPr sz="3600">
              <a:latin typeface="Calibri"/>
              <a:ea typeface="Calibri"/>
              <a:cs typeface="Calibri"/>
              <a:sym typeface="Calibri"/>
            </a:endParaRPr>
          </a:p>
          <a:p>
            <a:pPr marL="804863" lvl="1" indent="-561975" algn="l" rtl="0">
              <a:lnSpc>
                <a:spcPct val="100000"/>
              </a:lnSpc>
              <a:spcBef>
                <a:spcPts val="600"/>
              </a:spcBef>
              <a:spcAft>
                <a:spcPts val="0"/>
              </a:spcAft>
              <a:buClr>
                <a:srgbClr val="18579B"/>
              </a:buClr>
              <a:buSzPct val="100000"/>
              <a:buFont typeface="Arial"/>
              <a:buNone/>
            </a:pPr>
            <a:endParaRPr sz="1000">
              <a:latin typeface="Calibri"/>
              <a:ea typeface="Calibri"/>
              <a:cs typeface="Calibri"/>
              <a:sym typeface="Calibri"/>
            </a:endParaRPr>
          </a:p>
          <a:p>
            <a:pPr marL="804863" lvl="1" indent="-620713" algn="l" rtl="0">
              <a:lnSpc>
                <a:spcPct val="100000"/>
              </a:lnSpc>
              <a:spcBef>
                <a:spcPts val="600"/>
              </a:spcBef>
              <a:spcAft>
                <a:spcPts val="0"/>
              </a:spcAft>
              <a:buClr>
                <a:srgbClr val="18579B"/>
              </a:buClr>
              <a:buSzPct val="100000"/>
              <a:buFont typeface="Arial"/>
              <a:buChar char="•"/>
            </a:pPr>
            <a:r>
              <a:rPr lang="es" sz="3600">
                <a:latin typeface="Calibri"/>
                <a:ea typeface="Calibri"/>
                <a:cs typeface="Calibri"/>
                <a:sym typeface="Calibri"/>
              </a:rPr>
              <a:t>Recoge </a:t>
            </a:r>
            <a:r>
              <a:rPr lang="es" sz="3600">
                <a:solidFill>
                  <a:srgbClr val="FF0000"/>
                </a:solidFill>
                <a:latin typeface="Calibri"/>
                <a:ea typeface="Calibri"/>
                <a:cs typeface="Calibri"/>
                <a:sym typeface="Calibri"/>
              </a:rPr>
              <a:t>el acta y activa el cronómetro </a:t>
            </a:r>
            <a:r>
              <a:rPr lang="es" sz="3600">
                <a:latin typeface="Calibri"/>
                <a:ea typeface="Calibri"/>
                <a:cs typeface="Calibri"/>
                <a:sym typeface="Calibri"/>
              </a:rPr>
              <a:t>inmediatamente cuando se anuncia el partido.</a:t>
            </a:r>
            <a:endParaRPr sz="3600">
              <a:latin typeface="Calibri"/>
              <a:ea typeface="Calibri"/>
              <a:cs typeface="Calibri"/>
              <a:sym typeface="Calibri"/>
            </a:endParaRPr>
          </a:p>
          <a:p>
            <a:pPr marL="804863" lvl="1" indent="-567881" algn="l" rtl="0">
              <a:lnSpc>
                <a:spcPct val="100000"/>
              </a:lnSpc>
              <a:spcBef>
                <a:spcPts val="600"/>
              </a:spcBef>
              <a:spcAft>
                <a:spcPts val="0"/>
              </a:spcAft>
              <a:buClr>
                <a:srgbClr val="18579B"/>
              </a:buClr>
              <a:buSzPct val="100000"/>
              <a:buFont typeface="Arial"/>
              <a:buNone/>
            </a:pPr>
            <a:endParaRPr sz="900">
              <a:latin typeface="Calibri"/>
              <a:ea typeface="Calibri"/>
              <a:cs typeface="Calibri"/>
              <a:sym typeface="Calibri"/>
            </a:endParaRPr>
          </a:p>
          <a:p>
            <a:pPr marL="804863" lvl="1" indent="-620713" algn="l" rtl="0">
              <a:lnSpc>
                <a:spcPct val="100000"/>
              </a:lnSpc>
              <a:spcBef>
                <a:spcPts val="600"/>
              </a:spcBef>
              <a:spcAft>
                <a:spcPts val="0"/>
              </a:spcAft>
              <a:buClr>
                <a:srgbClr val="18579B"/>
              </a:buClr>
              <a:buSzPct val="100000"/>
              <a:buFont typeface="Arial"/>
              <a:buChar char="•"/>
            </a:pPr>
            <a:r>
              <a:rPr lang="es" sz="3600"/>
              <a:t>Conozca la cantidad de </a:t>
            </a:r>
            <a:r>
              <a:rPr lang="es" sz="3600">
                <a:solidFill>
                  <a:srgbClr val="FF0000"/>
                </a:solidFill>
              </a:rPr>
              <a:t>minutos permitidos para comenzar el partido </a:t>
            </a:r>
            <a:r>
              <a:rPr lang="es" sz="3600"/>
              <a:t>después de que se llama el partido</a:t>
            </a:r>
            <a:endParaRPr sz="3600">
              <a:latin typeface="Calibri"/>
              <a:ea typeface="Calibri"/>
              <a:cs typeface="Calibri"/>
              <a:sym typeface="Calibri"/>
            </a:endParaRPr>
          </a:p>
          <a:p>
            <a:pPr marL="685800" lvl="1" indent="-336550" algn="l" rtl="0">
              <a:lnSpc>
                <a:spcPct val="100000"/>
              </a:lnSpc>
              <a:spcBef>
                <a:spcPts val="600"/>
              </a:spcBef>
              <a:spcAft>
                <a:spcPts val="0"/>
              </a:spcAft>
              <a:buClr>
                <a:srgbClr val="18579B"/>
              </a:buClr>
              <a:buSzPct val="100000"/>
              <a:buNone/>
            </a:pPr>
            <a:endParaRPr sz="3600">
              <a:latin typeface="Calibri"/>
              <a:ea typeface="Calibri"/>
              <a:cs typeface="Calibri"/>
              <a:sym typeface="Calibri"/>
            </a:endParaRPr>
          </a:p>
        </p:txBody>
      </p:sp>
      <p:sp>
        <p:nvSpPr>
          <p:cNvPr id="287" name="Google Shape;287;p3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txBox="1">
            <a:spLocks noGrp="1"/>
          </p:cNvSpPr>
          <p:nvPr>
            <p:ph type="title"/>
          </p:nvPr>
        </p:nvSpPr>
        <p:spPr>
          <a:xfrm>
            <a:off x="1012251" y="117932"/>
            <a:ext cx="10167497" cy="855847"/>
          </a:xfrm>
          <a:prstGeom prst="rect">
            <a:avLst/>
          </a:prstGeom>
          <a:noFill/>
          <a:ln>
            <a:noFill/>
          </a:ln>
        </p:spPr>
        <p:txBody>
          <a:bodyPr spcFirstLastPara="1" wrap="square" lIns="45700" tIns="45700" rIns="45700" bIns="45700" anchor="b" anchorCtr="0">
            <a:normAutofit/>
          </a:bodyPr>
          <a:lstStyle/>
          <a:p>
            <a:pPr marL="0" lvl="0" indent="0" algn="ctr" rtl="0">
              <a:lnSpc>
                <a:spcPct val="100000"/>
              </a:lnSpc>
              <a:spcBef>
                <a:spcPts val="0"/>
              </a:spcBef>
              <a:spcAft>
                <a:spcPts val="0"/>
              </a:spcAft>
              <a:buClr>
                <a:srgbClr val="18579B"/>
              </a:buClr>
              <a:buSzPts val="4400"/>
              <a:buFont typeface="Calibri"/>
              <a:buNone/>
            </a:pPr>
            <a:r>
              <a:rPr lang="es" sz="4400">
                <a:latin typeface="Calibri"/>
                <a:ea typeface="Calibri"/>
                <a:cs typeface="Calibri"/>
                <a:sym typeface="Calibri"/>
              </a:rPr>
              <a:t>Procedimientos básicos de arbitraje </a:t>
            </a:r>
            <a:r>
              <a:rPr lang="es" sz="2400" b="0"/>
              <a:t>(continuación)</a:t>
            </a:r>
            <a:endParaRPr/>
          </a:p>
        </p:txBody>
      </p:sp>
      <p:sp>
        <p:nvSpPr>
          <p:cNvPr id="293" name="Google Shape;293;p33"/>
          <p:cNvSpPr txBox="1">
            <a:spLocks noGrp="1"/>
          </p:cNvSpPr>
          <p:nvPr>
            <p:ph type="body" idx="1"/>
          </p:nvPr>
        </p:nvSpPr>
        <p:spPr>
          <a:xfrm>
            <a:off x="717847" y="1418160"/>
            <a:ext cx="7597212" cy="5261635"/>
          </a:xfrm>
          <a:prstGeom prst="rect">
            <a:avLst/>
          </a:prstGeom>
          <a:noFill/>
          <a:ln>
            <a:noFill/>
          </a:ln>
        </p:spPr>
        <p:txBody>
          <a:bodyPr spcFirstLastPara="1" wrap="square" lIns="45700" tIns="45700" rIns="45700" bIns="45700" anchor="t" anchorCtr="0">
            <a:normAutofit fontScale="47500" lnSpcReduction="20000"/>
          </a:bodyPr>
          <a:lstStyle/>
          <a:p>
            <a:pPr marL="0" lvl="0" indent="0" algn="l" rtl="0">
              <a:lnSpc>
                <a:spcPct val="100000"/>
              </a:lnSpc>
              <a:spcBef>
                <a:spcPts val="0"/>
              </a:spcBef>
              <a:spcAft>
                <a:spcPts val="0"/>
              </a:spcAft>
              <a:buSzPct val="110000"/>
              <a:buFont typeface="Calibri"/>
              <a:buNone/>
            </a:pPr>
            <a:r>
              <a:rPr lang="es" sz="5900" b="0">
                <a:solidFill>
                  <a:srgbClr val="18579B"/>
                </a:solidFill>
              </a:rPr>
              <a:t>Cuando </a:t>
            </a:r>
            <a:r>
              <a:rPr lang="es" sz="5900">
                <a:solidFill>
                  <a:srgbClr val="18579B"/>
                </a:solidFill>
              </a:rPr>
              <a:t>su nombre es llamado al árbitro</a:t>
            </a:r>
            <a:endParaRPr/>
          </a:p>
          <a:p>
            <a:pPr marL="0" lvl="0" indent="0" algn="ctr" rtl="0">
              <a:lnSpc>
                <a:spcPct val="100000"/>
              </a:lnSpc>
              <a:spcBef>
                <a:spcPts val="0"/>
              </a:spcBef>
              <a:spcAft>
                <a:spcPts val="0"/>
              </a:spcAft>
              <a:buSzPct val="110000"/>
              <a:buFont typeface="Calibri"/>
              <a:buNone/>
            </a:pPr>
            <a:r>
              <a:rPr lang="en-US" sz="2000" b="0"/>
              <a:t/>
            </a:r>
            <a:br>
              <a:rPr lang="en-US" sz="2000" b="0"/>
            </a:br>
            <a:endParaRPr sz="1800" b="0" i="0" u="none" strike="noStrike">
              <a:solidFill>
                <a:srgbClr val="2C7C9F"/>
              </a:solidFill>
              <a:latin typeface="Calibri"/>
              <a:ea typeface="Calibri"/>
              <a:cs typeface="Calibri"/>
              <a:sym typeface="Calibri"/>
            </a:endParaRPr>
          </a:p>
          <a:p>
            <a:pPr marL="246380" lvl="0" indent="-246380" algn="l" rtl="0">
              <a:lnSpc>
                <a:spcPct val="100000"/>
              </a:lnSpc>
              <a:spcBef>
                <a:spcPts val="0"/>
              </a:spcBef>
              <a:spcAft>
                <a:spcPts val="0"/>
              </a:spcAft>
              <a:buSzPct val="110000"/>
              <a:buFont typeface="Arial"/>
              <a:buChar char="•"/>
            </a:pPr>
            <a:r>
              <a:rPr lang="es" sz="4400" b="0" i="0" u="none" strike="noStrike">
                <a:solidFill>
                  <a:srgbClr val="18579B"/>
                </a:solidFill>
                <a:latin typeface="Calibri"/>
                <a:ea typeface="Calibri"/>
                <a:cs typeface="Calibri"/>
                <a:sym typeface="Calibri"/>
              </a:rPr>
              <a:t>Recopile </a:t>
            </a:r>
            <a:endParaRPr/>
          </a:p>
          <a:p>
            <a:pPr marL="246380" lvl="0" indent="-100393" algn="l" rtl="0">
              <a:lnSpc>
                <a:spcPct val="100000"/>
              </a:lnSpc>
              <a:spcBef>
                <a:spcPts val="0"/>
              </a:spcBef>
              <a:spcAft>
                <a:spcPts val="0"/>
              </a:spcAft>
              <a:buSzPct val="110000"/>
              <a:buFont typeface="Arial"/>
              <a:buNone/>
            </a:pPr>
            <a:endParaRPr sz="4400" b="0" i="0" u="none" strike="noStrike">
              <a:solidFill>
                <a:srgbClr val="18579B"/>
              </a:solidFill>
              <a:latin typeface="Calibri"/>
              <a:ea typeface="Calibri"/>
              <a:cs typeface="Calibri"/>
              <a:sym typeface="Calibri"/>
            </a:endParaRPr>
          </a:p>
          <a:p>
            <a:pPr marL="246380" lvl="0" indent="-246380" algn="l" rtl="0">
              <a:lnSpc>
                <a:spcPct val="100000"/>
              </a:lnSpc>
              <a:spcBef>
                <a:spcPts val="0"/>
              </a:spcBef>
              <a:spcAft>
                <a:spcPts val="0"/>
              </a:spcAft>
              <a:buSzPct val="110000"/>
              <a:buFont typeface="Arial"/>
              <a:buChar char="•"/>
            </a:pPr>
            <a:r>
              <a:rPr lang="es" sz="4400" b="0" i="0" u="none" strike="noStrike">
                <a:solidFill>
                  <a:srgbClr val="FF0000"/>
                </a:solidFill>
                <a:latin typeface="Calibri"/>
                <a:ea typeface="Calibri"/>
                <a:cs typeface="Calibri"/>
                <a:sym typeface="Calibri"/>
              </a:rPr>
              <a:t>Empieza </a:t>
            </a:r>
            <a:r>
              <a:rPr lang="es" sz="4400" b="0" i="0" u="none" strike="noStrike">
                <a:solidFill>
                  <a:srgbClr val="18579B"/>
                </a:solidFill>
                <a:latin typeface="Calibri"/>
                <a:ea typeface="Calibri"/>
                <a:cs typeface="Calibri"/>
                <a:sym typeface="Calibri"/>
              </a:rPr>
              <a:t>tu cronómetro!</a:t>
            </a:r>
            <a:endParaRPr/>
          </a:p>
          <a:p>
            <a:pPr marL="246380" lvl="0" indent="-100393" algn="l" rtl="0">
              <a:lnSpc>
                <a:spcPct val="100000"/>
              </a:lnSpc>
              <a:spcBef>
                <a:spcPts val="0"/>
              </a:spcBef>
              <a:spcAft>
                <a:spcPts val="0"/>
              </a:spcAft>
              <a:buSzPct val="110000"/>
              <a:buFont typeface="Arial"/>
              <a:buNone/>
            </a:pPr>
            <a:endParaRPr sz="4400" b="0" i="0" u="none" strike="noStrike">
              <a:solidFill>
                <a:srgbClr val="18579B"/>
              </a:solidFill>
              <a:latin typeface="Calibri"/>
              <a:ea typeface="Calibri"/>
              <a:cs typeface="Calibri"/>
              <a:sym typeface="Calibri"/>
            </a:endParaRPr>
          </a:p>
          <a:p>
            <a:pPr marL="246380" lvl="0" indent="-246380" algn="l" rtl="0">
              <a:lnSpc>
                <a:spcPct val="100000"/>
              </a:lnSpc>
              <a:spcBef>
                <a:spcPts val="0"/>
              </a:spcBef>
              <a:spcAft>
                <a:spcPts val="0"/>
              </a:spcAft>
              <a:buSzPct val="110000"/>
              <a:buFont typeface="Arial"/>
              <a:buChar char="•"/>
            </a:pPr>
            <a:r>
              <a:rPr lang="es" sz="4400" b="0" i="0" u="none" strike="noStrike">
                <a:solidFill>
                  <a:srgbClr val="FF0000"/>
                </a:solidFill>
                <a:latin typeface="Calibri"/>
                <a:ea typeface="Calibri"/>
                <a:cs typeface="Calibri"/>
                <a:sym typeface="Calibri"/>
              </a:rPr>
              <a:t>Revise </a:t>
            </a:r>
            <a:r>
              <a:rPr lang="es" sz="4400" b="0" i="0" u="none" strike="noStrike">
                <a:solidFill>
                  <a:srgbClr val="18579B"/>
                </a:solidFill>
                <a:latin typeface="Calibri"/>
                <a:ea typeface="Calibri"/>
                <a:cs typeface="Calibri"/>
                <a:sym typeface="Calibri"/>
              </a:rPr>
              <a:t>rápidamente la información en la hoja de puntaje</a:t>
            </a:r>
            <a:endParaRPr/>
          </a:p>
          <a:p>
            <a:pPr marL="246380" lvl="0" indent="-180022" algn="l" rtl="0">
              <a:lnSpc>
                <a:spcPct val="100000"/>
              </a:lnSpc>
              <a:spcBef>
                <a:spcPts val="0"/>
              </a:spcBef>
              <a:spcAft>
                <a:spcPts val="0"/>
              </a:spcAft>
              <a:buSzPct val="110000"/>
              <a:buFont typeface="Arial"/>
              <a:buNone/>
            </a:pPr>
            <a:endParaRPr sz="2000" b="0" i="0" u="none" strike="noStrike">
              <a:solidFill>
                <a:srgbClr val="18579B"/>
              </a:solidFill>
              <a:latin typeface="Calibri"/>
              <a:ea typeface="Calibri"/>
              <a:cs typeface="Calibri"/>
              <a:sym typeface="Calibri"/>
            </a:endParaRPr>
          </a:p>
          <a:p>
            <a:pPr marL="938645" lvl="1" indent="-571500" algn="l" rtl="0">
              <a:lnSpc>
                <a:spcPct val="100000"/>
              </a:lnSpc>
              <a:spcBef>
                <a:spcPts val="0"/>
              </a:spcBef>
              <a:spcAft>
                <a:spcPts val="0"/>
              </a:spcAft>
              <a:buSzPct val="110000"/>
              <a:buFont typeface="Arial"/>
              <a:buChar char="•"/>
            </a:pPr>
            <a:r>
              <a:rPr lang="es" sz="4400" b="0" i="0" u="none" strike="noStrike">
                <a:solidFill>
                  <a:srgbClr val="18579B"/>
                </a:solidFill>
                <a:latin typeface="Calibri"/>
                <a:ea typeface="Calibri"/>
                <a:cs typeface="Calibri"/>
                <a:sym typeface="Calibri"/>
              </a:rPr>
              <a:t>Nombres de los jugadores: ¿conflicto de intereses?</a:t>
            </a:r>
            <a:endParaRPr/>
          </a:p>
          <a:p>
            <a:pPr marL="938645" lvl="1" indent="-505142" algn="l" rtl="0">
              <a:lnSpc>
                <a:spcPct val="100000"/>
              </a:lnSpc>
              <a:spcBef>
                <a:spcPts val="0"/>
              </a:spcBef>
              <a:spcAft>
                <a:spcPts val="0"/>
              </a:spcAft>
              <a:buSzPct val="110000"/>
              <a:buFont typeface="Arial"/>
              <a:buNone/>
            </a:pPr>
            <a:endParaRPr sz="2000" b="0" i="0" u="none" strike="noStrike">
              <a:solidFill>
                <a:srgbClr val="18579B"/>
              </a:solidFill>
              <a:latin typeface="Calibri"/>
              <a:ea typeface="Calibri"/>
              <a:cs typeface="Calibri"/>
              <a:sym typeface="Calibri"/>
            </a:endParaRPr>
          </a:p>
          <a:p>
            <a:pPr marL="938645" lvl="1" indent="-571500" algn="l" rtl="0">
              <a:lnSpc>
                <a:spcPct val="100000"/>
              </a:lnSpc>
              <a:spcBef>
                <a:spcPts val="0"/>
              </a:spcBef>
              <a:spcAft>
                <a:spcPts val="0"/>
              </a:spcAft>
              <a:buSzPct val="110000"/>
              <a:buFont typeface="Arial"/>
              <a:buChar char="•"/>
            </a:pPr>
            <a:r>
              <a:rPr lang="es" sz="4400" b="0" i="0" u="none" strike="noStrike">
                <a:solidFill>
                  <a:srgbClr val="18579B"/>
                </a:solidFill>
                <a:latin typeface="Calibri"/>
                <a:ea typeface="Calibri"/>
                <a:cs typeface="Calibri"/>
                <a:sym typeface="Calibri"/>
              </a:rPr>
              <a:t>Número de corte</a:t>
            </a:r>
            <a:endParaRPr/>
          </a:p>
          <a:p>
            <a:pPr marL="938645" lvl="1" indent="-505142" algn="l" rtl="0">
              <a:lnSpc>
                <a:spcPct val="100000"/>
              </a:lnSpc>
              <a:spcBef>
                <a:spcPts val="0"/>
              </a:spcBef>
              <a:spcAft>
                <a:spcPts val="0"/>
              </a:spcAft>
              <a:buSzPct val="110000"/>
              <a:buFont typeface="Arial"/>
              <a:buNone/>
            </a:pPr>
            <a:endParaRPr sz="2000" b="0" i="0" u="none" strike="noStrike">
              <a:solidFill>
                <a:srgbClr val="18579B"/>
              </a:solidFill>
              <a:latin typeface="Calibri"/>
              <a:ea typeface="Calibri"/>
              <a:cs typeface="Calibri"/>
              <a:sym typeface="Calibri"/>
            </a:endParaRPr>
          </a:p>
          <a:p>
            <a:pPr marL="938645" lvl="1" indent="-571500" algn="l" rtl="0">
              <a:lnSpc>
                <a:spcPct val="100000"/>
              </a:lnSpc>
              <a:spcBef>
                <a:spcPts val="0"/>
              </a:spcBef>
              <a:spcAft>
                <a:spcPts val="0"/>
              </a:spcAft>
              <a:buSzPct val="110000"/>
              <a:buFont typeface="Arial"/>
              <a:buChar char="•"/>
            </a:pPr>
            <a:r>
              <a:rPr lang="es" sz="4400" b="0" i="0" u="none" strike="noStrike">
                <a:solidFill>
                  <a:srgbClr val="18579B"/>
                </a:solidFill>
                <a:latin typeface="Calibri"/>
                <a:ea typeface="Calibri"/>
                <a:cs typeface="Calibri"/>
                <a:sym typeface="Calibri"/>
              </a:rPr>
              <a:t>Formato de coincidencia</a:t>
            </a:r>
            <a:endParaRPr/>
          </a:p>
          <a:p>
            <a:pPr marL="0" lvl="0" indent="0" algn="l" rtl="0">
              <a:lnSpc>
                <a:spcPct val="100000"/>
              </a:lnSpc>
              <a:spcBef>
                <a:spcPts val="0"/>
              </a:spcBef>
              <a:spcAft>
                <a:spcPts val="0"/>
              </a:spcAft>
              <a:buSzPct val="110000"/>
              <a:buFont typeface="Calibri"/>
              <a:buNone/>
            </a:pPr>
            <a:endParaRPr sz="4400" b="0" i="0" u="none" strike="noStrike">
              <a:solidFill>
                <a:srgbClr val="18579B"/>
              </a:solidFill>
              <a:latin typeface="Calibri"/>
              <a:ea typeface="Calibri"/>
              <a:cs typeface="Calibri"/>
              <a:sym typeface="Calibri"/>
            </a:endParaRPr>
          </a:p>
          <a:p>
            <a:pPr marL="246380" lvl="0" indent="-246380" algn="l" rtl="0">
              <a:lnSpc>
                <a:spcPct val="100000"/>
              </a:lnSpc>
              <a:spcBef>
                <a:spcPts val="0"/>
              </a:spcBef>
              <a:spcAft>
                <a:spcPts val="0"/>
              </a:spcAft>
              <a:buSzPct val="110000"/>
              <a:buFont typeface="Arial"/>
              <a:buChar char="•"/>
            </a:pPr>
            <a:r>
              <a:rPr lang="es" sz="4400" b="0" i="0" u="none" strike="noStrike">
                <a:solidFill>
                  <a:srgbClr val="FF0000"/>
                </a:solidFill>
                <a:latin typeface="Calibri"/>
                <a:ea typeface="Calibri"/>
                <a:cs typeface="Calibri"/>
                <a:sym typeface="Calibri"/>
              </a:rPr>
              <a:t>Verifique "1" o "2" </a:t>
            </a:r>
            <a:r>
              <a:rPr lang="es" sz="4400" b="0" i="0" u="none" strike="noStrike">
                <a:solidFill>
                  <a:srgbClr val="18579B"/>
                </a:solidFill>
                <a:latin typeface="Calibri"/>
                <a:ea typeface="Calibri"/>
                <a:cs typeface="Calibri"/>
                <a:sym typeface="Calibri"/>
              </a:rPr>
              <a:t>en el reverso de la hoja de puntaje</a:t>
            </a:r>
            <a:endParaRPr/>
          </a:p>
          <a:p>
            <a:pPr marL="0" lvl="0" indent="0" algn="l" rtl="0">
              <a:lnSpc>
                <a:spcPct val="100000"/>
              </a:lnSpc>
              <a:spcBef>
                <a:spcPts val="0"/>
              </a:spcBef>
              <a:spcAft>
                <a:spcPts val="0"/>
              </a:spcAft>
              <a:buSzPct val="110000"/>
              <a:buFont typeface="Calibri"/>
              <a:buNone/>
            </a:pPr>
            <a:endParaRPr sz="4400" b="0" i="0" u="none" strike="noStrike">
              <a:solidFill>
                <a:srgbClr val="FF0000"/>
              </a:solidFill>
              <a:latin typeface="Calibri"/>
              <a:ea typeface="Calibri"/>
              <a:cs typeface="Calibri"/>
              <a:sym typeface="Calibri"/>
            </a:endParaRPr>
          </a:p>
          <a:p>
            <a:pPr marL="0" lvl="0" indent="0" algn="ctr" rtl="0">
              <a:lnSpc>
                <a:spcPct val="100000"/>
              </a:lnSpc>
              <a:spcBef>
                <a:spcPts val="0"/>
              </a:spcBef>
              <a:spcAft>
                <a:spcPts val="0"/>
              </a:spcAft>
              <a:buSzPct val="110000"/>
              <a:buFont typeface="Calibri"/>
              <a:buNone/>
            </a:pPr>
            <a:r>
              <a:rPr lang="es" sz="4400" b="0" i="0" u="none" strike="noStrike">
                <a:solidFill>
                  <a:srgbClr val="FF0000"/>
                </a:solidFill>
                <a:latin typeface="Calibri"/>
                <a:ea typeface="Calibri"/>
                <a:cs typeface="Calibri"/>
                <a:sym typeface="Calibri"/>
              </a:rPr>
              <a:t>¡Diríjase a su corte </a:t>
            </a:r>
            <a:r>
              <a:rPr lang="es" sz="4400" b="1" i="0" u="none" strike="noStrike">
                <a:solidFill>
                  <a:srgbClr val="FF0000"/>
                </a:solidFill>
                <a:latin typeface="Calibri"/>
                <a:ea typeface="Calibri"/>
                <a:cs typeface="Calibri"/>
                <a:sym typeface="Calibri"/>
              </a:rPr>
              <a:t>sin demora!</a:t>
            </a:r>
            <a:endParaRPr sz="4400" b="0">
              <a:solidFill>
                <a:srgbClr val="FF0000"/>
              </a:solidFill>
            </a:endParaRPr>
          </a:p>
          <a:p>
            <a:pPr marL="349250" lvl="0" indent="-349250" algn="ctr" rtl="0">
              <a:lnSpc>
                <a:spcPct val="100000"/>
              </a:lnSpc>
              <a:spcBef>
                <a:spcPts val="2000"/>
              </a:spcBef>
              <a:spcAft>
                <a:spcPts val="0"/>
              </a:spcAft>
              <a:buSzPct val="110000"/>
              <a:buFont typeface="Calibri"/>
              <a:buNone/>
            </a:pPr>
            <a:r>
              <a:rPr lang="en-US" sz="2000"/>
              <a:t/>
            </a:r>
            <a:br>
              <a:rPr lang="en-US" sz="2000"/>
            </a:br>
            <a:endParaRPr sz="4400" b="1">
              <a:latin typeface="Calibri"/>
              <a:ea typeface="Calibri"/>
              <a:cs typeface="Calibri"/>
              <a:sym typeface="Calibri"/>
            </a:endParaRPr>
          </a:p>
        </p:txBody>
      </p:sp>
      <p:sp>
        <p:nvSpPr>
          <p:cNvPr id="294" name="Google Shape;294;p3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4"/>
          <p:cNvSpPr txBox="1">
            <a:spLocks noGrp="1"/>
          </p:cNvSpPr>
          <p:nvPr>
            <p:ph type="title"/>
          </p:nvPr>
        </p:nvSpPr>
        <p:spPr>
          <a:xfrm>
            <a:off x="1905000" y="304800"/>
            <a:ext cx="8305967" cy="644831"/>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800"/>
              <a:buFont typeface="Calibri"/>
              <a:buNone/>
            </a:pPr>
            <a:r>
              <a:rPr lang="es" sz="4800" b="1" i="0" u="none" strike="noStrike" cap="none">
                <a:solidFill>
                  <a:srgbClr val="18579B"/>
                </a:solidFill>
                <a:latin typeface="Calibri"/>
                <a:ea typeface="Calibri"/>
                <a:cs typeface="Calibri"/>
                <a:sym typeface="Calibri"/>
              </a:rPr>
              <a:t>en la corte</a:t>
            </a:r>
            <a:endParaRPr/>
          </a:p>
        </p:txBody>
      </p:sp>
      <p:sp>
        <p:nvSpPr>
          <p:cNvPr id="300" name="Google Shape;300;p34"/>
          <p:cNvSpPr txBox="1">
            <a:spLocks noGrp="1"/>
          </p:cNvSpPr>
          <p:nvPr>
            <p:ph type="body" idx="1"/>
          </p:nvPr>
        </p:nvSpPr>
        <p:spPr>
          <a:xfrm>
            <a:off x="701040" y="1300480"/>
            <a:ext cx="10962640" cy="5021387"/>
          </a:xfrm>
          <a:prstGeom prst="rect">
            <a:avLst/>
          </a:prstGeom>
          <a:noFill/>
          <a:ln>
            <a:noFill/>
          </a:ln>
        </p:spPr>
        <p:txBody>
          <a:bodyPr spcFirstLastPara="1" wrap="square" lIns="45700" tIns="45700" rIns="45700" bIns="45700" anchor="t" anchorCtr="0">
            <a:normAutofit/>
          </a:bodyPr>
          <a:lstStyle/>
          <a:p>
            <a:pPr marL="903288" lvl="1" indent="-719138" algn="l" rtl="0">
              <a:lnSpc>
                <a:spcPct val="90000"/>
              </a:lnSpc>
              <a:spcBef>
                <a:spcPts val="0"/>
              </a:spcBef>
              <a:spcAft>
                <a:spcPts val="0"/>
              </a:spcAft>
              <a:buClr>
                <a:srgbClr val="FF0000"/>
              </a:buClr>
              <a:buSzPts val="3600"/>
              <a:buFont typeface="Arial"/>
              <a:buChar char="•"/>
            </a:pPr>
            <a:r>
              <a:rPr lang="es" sz="3600">
                <a:solidFill>
                  <a:srgbClr val="FF0000"/>
                </a:solidFill>
                <a:latin typeface="Calibri"/>
                <a:ea typeface="Calibri"/>
                <a:cs typeface="Calibri"/>
                <a:sym typeface="Calibri"/>
              </a:rPr>
              <a:t>Entrar/Salir de </a:t>
            </a:r>
            <a:r>
              <a:rPr lang="es" sz="3600">
                <a:latin typeface="Calibri"/>
                <a:ea typeface="Calibri"/>
                <a:cs typeface="Calibri"/>
                <a:sym typeface="Calibri"/>
              </a:rPr>
              <a:t>la cancha con jugadores</a:t>
            </a:r>
            <a:endParaRPr/>
          </a:p>
          <a:p>
            <a:pPr marL="903288" lvl="1" indent="-719138" algn="l" rtl="0">
              <a:lnSpc>
                <a:spcPct val="90000"/>
              </a:lnSpc>
              <a:spcBef>
                <a:spcPts val="600"/>
              </a:spcBef>
              <a:spcAft>
                <a:spcPts val="0"/>
              </a:spcAft>
              <a:buClr>
                <a:srgbClr val="18579B"/>
              </a:buClr>
              <a:buSzPts val="3600"/>
              <a:buChar char="•"/>
            </a:pPr>
            <a:r>
              <a:rPr lang="es" sz="3600"/>
              <a:t>Hacer cumplir las reglas del torneo sobre </a:t>
            </a:r>
            <a:r>
              <a:rPr lang="es" sz="3600">
                <a:solidFill>
                  <a:srgbClr val="FF0000"/>
                </a:solidFill>
              </a:rPr>
              <a:t>bolsas/etc. en los tribunales</a:t>
            </a:r>
            <a:endParaRPr/>
          </a:p>
          <a:p>
            <a:pPr marL="903288" lvl="1" indent="-719138" algn="l" rtl="0">
              <a:lnSpc>
                <a:spcPct val="90000"/>
              </a:lnSpc>
              <a:spcBef>
                <a:spcPts val="600"/>
              </a:spcBef>
              <a:spcAft>
                <a:spcPts val="0"/>
              </a:spcAft>
              <a:buClr>
                <a:srgbClr val="18579B"/>
              </a:buClr>
              <a:buSzPts val="3600"/>
              <a:buFont typeface="Arial"/>
              <a:buChar char="•"/>
            </a:pPr>
            <a:r>
              <a:rPr lang="es" sz="3600">
                <a:latin typeface="Calibri"/>
                <a:ea typeface="Calibri"/>
                <a:cs typeface="Calibri"/>
                <a:sym typeface="Calibri"/>
              </a:rPr>
              <a:t>Verifique las alturas y el posicionamiento </a:t>
            </a:r>
            <a:endParaRPr/>
          </a:p>
          <a:p>
            <a:pPr marL="903288" lvl="1" indent="-719138" algn="l" rtl="0">
              <a:lnSpc>
                <a:spcPct val="90000"/>
              </a:lnSpc>
              <a:spcBef>
                <a:spcPts val="600"/>
              </a:spcBef>
              <a:spcAft>
                <a:spcPts val="0"/>
              </a:spcAft>
              <a:buClr>
                <a:srgbClr val="18579B"/>
              </a:buClr>
              <a:buSzPts val="3600"/>
              <a:buFont typeface="Arial"/>
              <a:buChar char="•"/>
            </a:pPr>
            <a:r>
              <a:rPr lang="es" sz="3600">
                <a:latin typeface="Calibri"/>
                <a:ea typeface="Calibri"/>
                <a:cs typeface="Calibri"/>
                <a:sym typeface="Calibri"/>
              </a:rPr>
              <a:t>Lleva </a:t>
            </a:r>
            <a:r>
              <a:rPr lang="es" sz="3600">
                <a:solidFill>
                  <a:srgbClr val="FF0000"/>
                </a:solidFill>
                <a:latin typeface="Calibri"/>
                <a:ea typeface="Calibri"/>
                <a:cs typeface="Calibri"/>
                <a:sym typeface="Calibri"/>
              </a:rPr>
              <a:t>dos balones oficiales </a:t>
            </a:r>
            <a:r>
              <a:rPr lang="es" sz="3600">
                <a:latin typeface="Calibri"/>
                <a:ea typeface="Calibri"/>
                <a:cs typeface="Calibri"/>
                <a:sym typeface="Calibri"/>
              </a:rPr>
              <a:t>para el partido.</a:t>
            </a:r>
            <a:endParaRPr/>
          </a:p>
          <a:p>
            <a:pPr marL="903288" lvl="1" indent="-719138" algn="l" rtl="0">
              <a:lnSpc>
                <a:spcPct val="90000"/>
              </a:lnSpc>
              <a:spcBef>
                <a:spcPts val="600"/>
              </a:spcBef>
              <a:spcAft>
                <a:spcPts val="0"/>
              </a:spcAft>
              <a:buClr>
                <a:srgbClr val="18579B"/>
              </a:buClr>
              <a:buSzPts val="3600"/>
              <a:buFont typeface="Arial"/>
              <a:buChar char="•"/>
            </a:pPr>
            <a:r>
              <a:rPr lang="es" sz="3600">
                <a:latin typeface="Calibri"/>
                <a:ea typeface="Calibri"/>
                <a:cs typeface="Calibri"/>
                <a:sym typeface="Calibri"/>
              </a:rPr>
              <a:t>Identificar </a:t>
            </a:r>
            <a:r>
              <a:rPr lang="es" sz="3600">
                <a:solidFill>
                  <a:srgbClr val="FF0000"/>
                </a:solidFill>
                <a:latin typeface="Calibri"/>
                <a:ea typeface="Calibri"/>
                <a:cs typeface="Calibri"/>
                <a:sym typeface="Calibri"/>
              </a:rPr>
              <a:t>peligros/obstáculos de seguridad</a:t>
            </a:r>
            <a:endParaRPr/>
          </a:p>
          <a:p>
            <a:pPr marL="903288" lvl="1" indent="-719138" algn="l" rtl="0">
              <a:lnSpc>
                <a:spcPct val="90000"/>
              </a:lnSpc>
              <a:spcBef>
                <a:spcPts val="600"/>
              </a:spcBef>
              <a:spcAft>
                <a:spcPts val="0"/>
              </a:spcAft>
              <a:buClr>
                <a:srgbClr val="18579B"/>
              </a:buClr>
              <a:buSzPts val="3600"/>
              <a:buFont typeface="Arial"/>
              <a:buChar char="•"/>
            </a:pPr>
            <a:r>
              <a:rPr lang="es" sz="3600">
                <a:latin typeface="Calibri"/>
                <a:ea typeface="Calibri"/>
                <a:cs typeface="Calibri"/>
                <a:sym typeface="Calibri"/>
              </a:rPr>
              <a:t>Elija su </a:t>
            </a:r>
            <a:r>
              <a:rPr lang="es" sz="3600">
                <a:solidFill>
                  <a:srgbClr val="FF0000"/>
                </a:solidFill>
                <a:latin typeface="Calibri"/>
                <a:ea typeface="Calibri"/>
                <a:cs typeface="Calibri"/>
                <a:sym typeface="Calibri"/>
              </a:rPr>
              <a:t>posición en la cancha:</a:t>
            </a:r>
            <a:endParaRPr sz="3600">
              <a:solidFill>
                <a:srgbClr val="FF0000"/>
              </a:solidFill>
              <a:latin typeface="Calibri"/>
              <a:ea typeface="Calibri"/>
              <a:cs typeface="Calibri"/>
              <a:sym typeface="Calibri"/>
            </a:endParaRPr>
          </a:p>
          <a:p>
            <a:pPr marL="1524000" lvl="3" indent="-555625" algn="l" rtl="0">
              <a:lnSpc>
                <a:spcPct val="90000"/>
              </a:lnSpc>
              <a:spcBef>
                <a:spcPts val="600"/>
              </a:spcBef>
              <a:spcAft>
                <a:spcPts val="0"/>
              </a:spcAft>
              <a:buClr>
                <a:srgbClr val="18579B"/>
              </a:buClr>
              <a:buSzPts val="3600"/>
              <a:buFont typeface="Courier New"/>
              <a:buChar char="o"/>
            </a:pPr>
            <a:r>
              <a:rPr lang="es" sz="3600">
                <a:latin typeface="Calibri"/>
                <a:ea typeface="Calibri"/>
                <a:cs typeface="Calibri"/>
                <a:sym typeface="Calibri"/>
              </a:rPr>
              <a:t>Considere el sol, las sombras, los espectadores, las distracciones, otros árbitros, jueces de línea, etc.</a:t>
            </a:r>
            <a:endParaRPr sz="3600">
              <a:latin typeface="Calibri"/>
              <a:ea typeface="Calibri"/>
              <a:cs typeface="Calibri"/>
              <a:sym typeface="Calibri"/>
            </a:endParaRPr>
          </a:p>
        </p:txBody>
      </p:sp>
      <p:sp>
        <p:nvSpPr>
          <p:cNvPr id="301" name="Google Shape;301;p3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35</a:t>
            </a:fld>
            <a:endParaRPr/>
          </a:p>
        </p:txBody>
      </p:sp>
      <p:pic>
        <p:nvPicPr>
          <p:cNvPr id="307" name="Google Shape;307;p35"/>
          <p:cNvPicPr preferRelativeResize="0"/>
          <p:nvPr/>
        </p:nvPicPr>
        <p:blipFill rotWithShape="1">
          <a:blip r:embed="rId3">
            <a:alphaModFix/>
          </a:blip>
          <a:srcRect/>
          <a:stretch/>
        </p:blipFill>
        <p:spPr>
          <a:xfrm>
            <a:off x="1432560" y="395411"/>
            <a:ext cx="9956800" cy="563358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6"/>
          <p:cNvSpPr txBox="1">
            <a:spLocks noGrp="1"/>
          </p:cNvSpPr>
          <p:nvPr>
            <p:ph type="title"/>
          </p:nvPr>
        </p:nvSpPr>
        <p:spPr>
          <a:xfrm>
            <a:off x="1941429" y="254360"/>
            <a:ext cx="8305967" cy="644831"/>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800"/>
              <a:buFont typeface="Calibri"/>
              <a:buNone/>
            </a:pPr>
            <a:r>
              <a:rPr lang="es" sz="4800" b="1" i="0" u="none" strike="noStrike" cap="none">
                <a:solidFill>
                  <a:srgbClr val="18579B"/>
                </a:solidFill>
                <a:latin typeface="Calibri"/>
                <a:ea typeface="Calibri"/>
                <a:cs typeface="Calibri"/>
                <a:sym typeface="Calibri"/>
              </a:rPr>
              <a:t>Informe previo al partido</a:t>
            </a:r>
            <a:endParaRPr/>
          </a:p>
        </p:txBody>
      </p:sp>
      <p:sp>
        <p:nvSpPr>
          <p:cNvPr id="313" name="Google Shape;313;p36"/>
          <p:cNvSpPr txBox="1">
            <a:spLocks noGrp="1"/>
          </p:cNvSpPr>
          <p:nvPr>
            <p:ph type="body" idx="1"/>
          </p:nvPr>
        </p:nvSpPr>
        <p:spPr>
          <a:xfrm>
            <a:off x="917167" y="899191"/>
            <a:ext cx="10215153" cy="5562602"/>
          </a:xfrm>
          <a:prstGeom prst="rect">
            <a:avLst/>
          </a:prstGeom>
          <a:noFill/>
          <a:ln>
            <a:noFill/>
          </a:ln>
        </p:spPr>
        <p:txBody>
          <a:bodyPr spcFirstLastPara="1" wrap="square" lIns="45700" tIns="45700" rIns="45700" bIns="45700" anchor="t" anchorCtr="0">
            <a:normAutofit/>
          </a:bodyPr>
          <a:lstStyle/>
          <a:p>
            <a:pPr marL="804863" lvl="1" indent="-620713" algn="l" rtl="0">
              <a:lnSpc>
                <a:spcPct val="100000"/>
              </a:lnSpc>
              <a:spcBef>
                <a:spcPts val="0"/>
              </a:spcBef>
              <a:spcAft>
                <a:spcPts val="0"/>
              </a:spcAft>
              <a:buClr>
                <a:srgbClr val="FF0000"/>
              </a:buClr>
              <a:buSzPts val="2800"/>
              <a:buChar char="•"/>
            </a:pPr>
            <a:r>
              <a:rPr lang="es" sz="2800">
                <a:solidFill>
                  <a:srgbClr val="FF0000"/>
                </a:solidFill>
                <a:latin typeface="Calibri"/>
                <a:ea typeface="Calibri"/>
                <a:cs typeface="Calibri"/>
                <a:sym typeface="Calibri"/>
              </a:rPr>
              <a:t>Informe estándar del Manual de arbitraje</a:t>
            </a:r>
            <a:endParaRPr/>
          </a:p>
          <a:p>
            <a:pPr marL="1450543" lvl="3" indent="-620713" algn="l" rtl="0">
              <a:lnSpc>
                <a:spcPct val="100000"/>
              </a:lnSpc>
              <a:spcBef>
                <a:spcPts val="1200"/>
              </a:spcBef>
              <a:spcAft>
                <a:spcPts val="0"/>
              </a:spcAft>
              <a:buClr>
                <a:srgbClr val="18579B"/>
              </a:buClr>
              <a:buSzPts val="2800"/>
              <a:buFont typeface="Courier New"/>
              <a:buChar char="o"/>
            </a:pPr>
            <a:r>
              <a:rPr lang="es" sz="2800" i="1">
                <a:solidFill>
                  <a:srgbClr val="18579B"/>
                </a:solidFill>
                <a:latin typeface="Calibri"/>
                <a:ea typeface="Calibri"/>
                <a:cs typeface="Calibri"/>
                <a:sym typeface="Calibri"/>
              </a:rPr>
              <a:t>No agregue nada excepto lo indicado por el TD.</a:t>
            </a:r>
            <a:endParaRPr/>
          </a:p>
          <a:p>
            <a:pPr marL="1450543" lvl="3" indent="-620713" algn="l" rtl="0">
              <a:lnSpc>
                <a:spcPct val="100000"/>
              </a:lnSpc>
              <a:spcBef>
                <a:spcPts val="1200"/>
              </a:spcBef>
              <a:spcAft>
                <a:spcPts val="0"/>
              </a:spcAft>
              <a:buClr>
                <a:srgbClr val="18579B"/>
              </a:buClr>
              <a:buSzPts val="2800"/>
              <a:buFont typeface="Courier New"/>
              <a:buChar char="o"/>
            </a:pPr>
            <a:r>
              <a:rPr lang="es" sz="2800" i="1">
                <a:solidFill>
                  <a:srgbClr val="18579B"/>
                </a:solidFill>
                <a:latin typeface="Calibri"/>
                <a:ea typeface="Calibri"/>
                <a:cs typeface="Calibri"/>
                <a:sym typeface="Calibri"/>
              </a:rPr>
              <a:t>No repita ninguna información que el TD pueda proporcionar a los jugadores antes del torneo.</a:t>
            </a:r>
            <a:endParaRPr/>
          </a:p>
          <a:p>
            <a:pPr marL="804863" lvl="1" indent="-620713" algn="l" rtl="0">
              <a:lnSpc>
                <a:spcPct val="100000"/>
              </a:lnSpc>
              <a:spcBef>
                <a:spcPts val="1200"/>
              </a:spcBef>
              <a:spcAft>
                <a:spcPts val="0"/>
              </a:spcAft>
              <a:buClr>
                <a:srgbClr val="215D77"/>
              </a:buClr>
              <a:buSzPts val="2800"/>
              <a:buChar char="•"/>
            </a:pPr>
            <a:r>
              <a:rPr lang="es" sz="2800">
                <a:solidFill>
                  <a:srgbClr val="FF0000"/>
                </a:solidFill>
                <a:latin typeface="Calibri"/>
                <a:ea typeface="Calibri"/>
                <a:cs typeface="Calibri"/>
                <a:sym typeface="Calibri"/>
              </a:rPr>
              <a:t>Introducciones </a:t>
            </a:r>
            <a:r>
              <a:rPr lang="es" sz="2800">
                <a:solidFill>
                  <a:srgbClr val="18579B"/>
                </a:solidFill>
                <a:latin typeface="Calibri"/>
                <a:ea typeface="Calibri"/>
                <a:cs typeface="Calibri"/>
                <a:sym typeface="Calibri"/>
              </a:rPr>
              <a:t>, </a:t>
            </a:r>
            <a:r>
              <a:rPr lang="es" sz="2800">
                <a:solidFill>
                  <a:srgbClr val="FF0000"/>
                </a:solidFill>
                <a:latin typeface="Calibri"/>
                <a:ea typeface="Calibri"/>
                <a:cs typeface="Calibri"/>
                <a:sym typeface="Calibri"/>
              </a:rPr>
              <a:t>Confirmación </a:t>
            </a:r>
            <a:r>
              <a:rPr lang="es" sz="2800">
                <a:solidFill>
                  <a:srgbClr val="18579B"/>
                </a:solidFill>
                <a:latin typeface="Calibri"/>
                <a:ea typeface="Calibri"/>
                <a:cs typeface="Calibri"/>
                <a:sym typeface="Calibri"/>
              </a:rPr>
              <a:t>de Jugadores e Identificación de </a:t>
            </a:r>
            <a:r>
              <a:rPr lang="es" sz="2800">
                <a:solidFill>
                  <a:srgbClr val="FF0000"/>
                </a:solidFill>
                <a:latin typeface="Calibri"/>
                <a:ea typeface="Calibri"/>
                <a:cs typeface="Calibri"/>
                <a:sym typeface="Calibri"/>
              </a:rPr>
              <a:t>Servidores Iniciales</a:t>
            </a:r>
            <a:endParaRPr sz="2800">
              <a:solidFill>
                <a:srgbClr val="FF0000"/>
              </a:solidFill>
              <a:latin typeface="Calibri"/>
              <a:ea typeface="Calibri"/>
              <a:cs typeface="Calibri"/>
              <a:sym typeface="Calibri"/>
            </a:endParaRPr>
          </a:p>
          <a:p>
            <a:pPr marL="1450543" lvl="3" indent="-620713" algn="l" rtl="0">
              <a:lnSpc>
                <a:spcPct val="100000"/>
              </a:lnSpc>
              <a:spcBef>
                <a:spcPts val="1200"/>
              </a:spcBef>
              <a:spcAft>
                <a:spcPts val="0"/>
              </a:spcAft>
              <a:buClr>
                <a:srgbClr val="215D77"/>
              </a:buClr>
              <a:buSzPts val="2800"/>
              <a:buFont typeface="Courier New"/>
              <a:buChar char="o"/>
            </a:pPr>
            <a:r>
              <a:rPr lang="es" sz="2800" i="1">
                <a:latin typeface="Calibri"/>
                <a:ea typeface="Calibri"/>
                <a:cs typeface="Calibri"/>
                <a:sym typeface="Calibri"/>
              </a:rPr>
              <a:t>Proporcione </a:t>
            </a:r>
            <a:r>
              <a:rPr lang="es" sz="2800" i="1">
                <a:solidFill>
                  <a:srgbClr val="FF0000"/>
                </a:solidFill>
                <a:latin typeface="Calibri"/>
                <a:ea typeface="Calibri"/>
                <a:cs typeface="Calibri"/>
                <a:sym typeface="Calibri"/>
              </a:rPr>
              <a:t>la identificación del servidor de inicio del torneo prescrito</a:t>
            </a:r>
            <a:endParaRPr sz="2800">
              <a:solidFill>
                <a:srgbClr val="FF0000"/>
              </a:solidFill>
              <a:latin typeface="Calibri"/>
              <a:ea typeface="Calibri"/>
              <a:cs typeface="Calibri"/>
              <a:sym typeface="Calibri"/>
            </a:endParaRPr>
          </a:p>
          <a:p>
            <a:pPr marL="804863" lvl="1" indent="-620713" algn="l" rtl="0">
              <a:lnSpc>
                <a:spcPct val="100000"/>
              </a:lnSpc>
              <a:spcBef>
                <a:spcPts val="1200"/>
              </a:spcBef>
              <a:spcAft>
                <a:spcPts val="0"/>
              </a:spcAft>
              <a:buClr>
                <a:srgbClr val="215D77"/>
              </a:buClr>
              <a:buSzPts val="2800"/>
              <a:buChar char="•"/>
            </a:pPr>
            <a:r>
              <a:rPr lang="es" sz="2800">
                <a:solidFill>
                  <a:srgbClr val="FF0000"/>
                </a:solidFill>
                <a:latin typeface="Calibri"/>
                <a:ea typeface="Calibri"/>
                <a:cs typeface="Calibri"/>
                <a:sym typeface="Calibri"/>
              </a:rPr>
              <a:t>Formato de coincidencia </a:t>
            </a:r>
            <a:endParaRPr/>
          </a:p>
          <a:p>
            <a:pPr marL="804863" lvl="1" indent="-620713" algn="l" rtl="0">
              <a:lnSpc>
                <a:spcPct val="100000"/>
              </a:lnSpc>
              <a:spcBef>
                <a:spcPts val="1200"/>
              </a:spcBef>
              <a:spcAft>
                <a:spcPts val="0"/>
              </a:spcAft>
              <a:buClr>
                <a:srgbClr val="215D77"/>
              </a:buClr>
              <a:buSzPts val="2800"/>
              <a:buFont typeface="Arial"/>
              <a:buChar char="•"/>
            </a:pPr>
            <a:r>
              <a:rPr lang="es" sz="2800">
                <a:solidFill>
                  <a:srgbClr val="FF0000"/>
                </a:solidFill>
                <a:latin typeface="Calibri"/>
                <a:ea typeface="Calibri"/>
                <a:cs typeface="Calibri"/>
                <a:sym typeface="Calibri"/>
              </a:rPr>
              <a:t>Inspeccione las paletas </a:t>
            </a:r>
            <a:r>
              <a:rPr lang="es" sz="2800">
                <a:solidFill>
                  <a:srgbClr val="18579B"/>
                </a:solidFill>
                <a:latin typeface="Calibri"/>
                <a:ea typeface="Calibri"/>
                <a:cs typeface="Calibri"/>
                <a:sym typeface="Calibri"/>
              </a:rPr>
              <a:t>en busca de irregularidades y confirme que la paleta esté aprobada por EE. UU. Lista de Pickleball</a:t>
            </a:r>
            <a:endParaRPr/>
          </a:p>
        </p:txBody>
      </p:sp>
      <p:sp>
        <p:nvSpPr>
          <p:cNvPr id="314" name="Google Shape;314;p3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37</a:t>
            </a:fld>
            <a:endParaRPr/>
          </a:p>
        </p:txBody>
      </p:sp>
      <p:pic>
        <p:nvPicPr>
          <p:cNvPr id="320" name="Google Shape;320;p37"/>
          <p:cNvPicPr preferRelativeResize="0"/>
          <p:nvPr/>
        </p:nvPicPr>
        <p:blipFill rotWithShape="1">
          <a:blip r:embed="rId3">
            <a:alphaModFix/>
          </a:blip>
          <a:srcRect/>
          <a:stretch/>
        </p:blipFill>
        <p:spPr>
          <a:xfrm>
            <a:off x="547900" y="80998"/>
            <a:ext cx="10690755" cy="60584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38</a:t>
            </a:fld>
            <a:endParaRPr/>
          </a:p>
        </p:txBody>
      </p:sp>
      <p:sp>
        <p:nvSpPr>
          <p:cNvPr id="326" name="Google Shape;326;p38"/>
          <p:cNvSpPr txBox="1">
            <a:spLocks noGrp="1"/>
          </p:cNvSpPr>
          <p:nvPr>
            <p:ph type="title"/>
          </p:nvPr>
        </p:nvSpPr>
        <p:spPr>
          <a:xfrm>
            <a:off x="731838" y="107950"/>
            <a:ext cx="10723562" cy="806449"/>
          </a:xfrm>
          <a:prstGeom prst="rect">
            <a:avLst/>
          </a:prstGeom>
          <a:noFill/>
          <a:ln>
            <a:noFill/>
          </a:ln>
        </p:spPr>
        <p:txBody>
          <a:bodyPr spcFirstLastPara="1" wrap="square" lIns="45700" tIns="45700" rIns="45700" bIns="45700" anchor="b" anchorCtr="0">
            <a:noAutofit/>
          </a:bodyPr>
          <a:lstStyle/>
          <a:p>
            <a:pPr marL="0" lvl="0" indent="0" algn="ctr" rtl="0">
              <a:lnSpc>
                <a:spcPct val="100000"/>
              </a:lnSpc>
              <a:spcBef>
                <a:spcPts val="0"/>
              </a:spcBef>
              <a:spcAft>
                <a:spcPts val="0"/>
              </a:spcAft>
              <a:buClr>
                <a:srgbClr val="18579B"/>
              </a:buClr>
              <a:buSzPts val="4800"/>
              <a:buFont typeface="Calibri"/>
              <a:buNone/>
            </a:pPr>
            <a:r>
              <a:rPr lang="es" sz="4800" b="1" i="0" u="none" strike="noStrike" cap="none">
                <a:solidFill>
                  <a:srgbClr val="18579B"/>
                </a:solidFill>
                <a:latin typeface="Calibri"/>
                <a:ea typeface="Calibri"/>
                <a:cs typeface="Calibri"/>
                <a:sym typeface="Calibri"/>
              </a:rPr>
              <a:t>Informe previo al partido</a:t>
            </a:r>
            <a:endParaRPr/>
          </a:p>
        </p:txBody>
      </p:sp>
      <p:sp>
        <p:nvSpPr>
          <p:cNvPr id="327" name="Google Shape;327;p38"/>
          <p:cNvSpPr txBox="1"/>
          <p:nvPr/>
        </p:nvSpPr>
        <p:spPr>
          <a:xfrm>
            <a:off x="1168400" y="1026160"/>
            <a:ext cx="10861040" cy="480131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Source Sans Pro"/>
              <a:buNone/>
            </a:pPr>
            <a:r>
              <a:rPr lang="es" sz="1800" b="1" i="1" u="none" strike="noStrike" cap="none">
                <a:solidFill>
                  <a:srgbClr val="000000"/>
                </a:solidFill>
                <a:latin typeface="Source Sans Pro"/>
                <a:ea typeface="Source Sans Pro"/>
                <a:cs typeface="Source Sans Pro"/>
                <a:sym typeface="Source Sans Pro"/>
              </a:rPr>
              <a:t>Regla 2.E.7. Designación de modelo. La paleta debe tener una marca y un nombre de modelo o un número de modelo </a:t>
            </a:r>
            <a:r>
              <a:rPr lang="es" sz="1800" b="1" i="1" u="none" strike="noStrike" cap="none">
                <a:solidFill>
                  <a:srgbClr val="FF0000"/>
                </a:solidFill>
                <a:latin typeface="Source Sans Pro"/>
                <a:ea typeface="Source Sans Pro"/>
                <a:cs typeface="Source Sans Pro"/>
                <a:sym typeface="Source Sans Pro"/>
              </a:rPr>
              <a:t>proporcionados por el fabricante </a:t>
            </a:r>
            <a:r>
              <a:rPr lang="es" sz="1800" b="1" i="1" u="none" strike="noStrike" cap="none">
                <a:solidFill>
                  <a:srgbClr val="000000"/>
                </a:solidFill>
                <a:latin typeface="Source Sans Pro"/>
                <a:ea typeface="Source Sans Pro"/>
                <a:cs typeface="Source Sans Pro"/>
                <a:sym typeface="Source Sans Pro"/>
              </a:rPr>
              <a:t>y </a:t>
            </a:r>
            <a:r>
              <a:rPr lang="es" sz="1800" b="1" i="1" u="none" strike="noStrike" cap="none">
                <a:solidFill>
                  <a:srgbClr val="FF0000"/>
                </a:solidFill>
                <a:latin typeface="Source Sans Pro"/>
                <a:ea typeface="Source Sans Pro"/>
                <a:cs typeface="Source Sans Pro"/>
                <a:sym typeface="Source Sans Pro"/>
              </a:rPr>
              <a:t>claramente marcados </a:t>
            </a:r>
            <a:r>
              <a:rPr lang="es" sz="1800" b="1" i="1" u="none" strike="noStrike" cap="none">
                <a:solidFill>
                  <a:srgbClr val="000000"/>
                </a:solidFill>
                <a:latin typeface="Source Sans Pro"/>
                <a:ea typeface="Source Sans Pro"/>
                <a:cs typeface="Source Sans Pro"/>
                <a:sym typeface="Source Sans Pro"/>
              </a:rPr>
              <a:t>en la paleta. La información de la marca y el modelo puede mostrarse en la paleta mediante una calcomanía adherida por el fabricante.</a:t>
            </a:r>
            <a:endParaRPr/>
          </a:p>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285750" marR="0" lvl="0" indent="-285750" algn="l" rtl="0">
              <a:lnSpc>
                <a:spcPct val="100000"/>
              </a:lnSpc>
              <a:spcBef>
                <a:spcPts val="0"/>
              </a:spcBef>
              <a:spcAft>
                <a:spcPts val="0"/>
              </a:spcAft>
              <a:buClr>
                <a:srgbClr val="000000"/>
              </a:buClr>
              <a:buSzPts val="1800"/>
              <a:buFont typeface="Arial"/>
              <a:buChar char="•"/>
            </a:pPr>
            <a:r>
              <a:rPr lang="es" sz="1800" b="0" i="0" u="none" strike="noStrike" cap="none">
                <a:solidFill>
                  <a:srgbClr val="FF0000"/>
                </a:solidFill>
                <a:latin typeface="Source Sans Pro"/>
                <a:ea typeface="Source Sans Pro"/>
                <a:cs typeface="Source Sans Pro"/>
                <a:sym typeface="Source Sans Pro"/>
              </a:rPr>
              <a:t>NO </a:t>
            </a:r>
            <a:r>
              <a:rPr lang="es" sz="1800" b="0" i="0" u="none" strike="noStrike" cap="none">
                <a:solidFill>
                  <a:srgbClr val="000000"/>
                </a:solidFill>
                <a:latin typeface="Source Sans Pro"/>
                <a:ea typeface="Source Sans Pro"/>
                <a:cs typeface="Source Sans Pro"/>
                <a:sym typeface="Source Sans Pro"/>
              </a:rPr>
              <a:t>hay excepciones a la regla 2.E.7.</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285750" marR="0" lvl="0" indent="-285750" algn="l" rtl="0">
              <a:lnSpc>
                <a:spcPct val="100000"/>
              </a:lnSpc>
              <a:spcBef>
                <a:spcPts val="0"/>
              </a:spcBef>
              <a:spcAft>
                <a:spcPts val="0"/>
              </a:spcAft>
              <a:buClr>
                <a:srgbClr val="000000"/>
              </a:buClr>
              <a:buSzPts val="1800"/>
              <a:buFont typeface="Arial"/>
              <a:buChar char="•"/>
            </a:pPr>
            <a:r>
              <a:rPr lang="es" sz="1800" b="0" i="0" u="none" strike="noStrike" cap="none">
                <a:solidFill>
                  <a:srgbClr val="000000"/>
                </a:solidFill>
                <a:latin typeface="Source Sans Pro"/>
                <a:ea typeface="Source Sans Pro"/>
                <a:cs typeface="Source Sans Pro"/>
                <a:sym typeface="Source Sans Pro"/>
              </a:rPr>
              <a:t>El número de modelo o el nombre del modelo y la marca del fabricante deben estar en la paleta Y la paleta debe estar en la lista de paletas aprobadas con la </a:t>
            </a:r>
            <a:r>
              <a:rPr lang="es" sz="1800" b="0" i="0" u="none" strike="noStrike" cap="none">
                <a:solidFill>
                  <a:srgbClr val="FF0000"/>
                </a:solidFill>
                <a:latin typeface="Source Sans Pro"/>
                <a:ea typeface="Source Sans Pro"/>
                <a:cs typeface="Source Sans Pro"/>
                <a:sym typeface="Source Sans Pro"/>
              </a:rPr>
              <a:t>MISMA NOMENCLATURA EXACTA.</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Source Sans Pro"/>
              <a:ea typeface="Source Sans Pro"/>
              <a:cs typeface="Source Sans Pro"/>
              <a:sym typeface="Source Sans Pro"/>
            </a:endParaRPr>
          </a:p>
          <a:p>
            <a:pPr marL="285750" marR="0" lvl="0" indent="-285750" algn="l" rtl="0">
              <a:lnSpc>
                <a:spcPct val="100000"/>
              </a:lnSpc>
              <a:spcBef>
                <a:spcPts val="0"/>
              </a:spcBef>
              <a:spcAft>
                <a:spcPts val="0"/>
              </a:spcAft>
              <a:buClr>
                <a:srgbClr val="000000"/>
              </a:buClr>
              <a:buSzPts val="1800"/>
              <a:buFont typeface="Arial"/>
              <a:buChar char="•"/>
            </a:pPr>
            <a:r>
              <a:rPr lang="es" sz="1800" b="0" i="0" u="none" strike="noStrike" cap="none">
                <a:solidFill>
                  <a:srgbClr val="000000"/>
                </a:solidFill>
                <a:latin typeface="Source Sans Pro"/>
                <a:ea typeface="Source Sans Pro"/>
                <a:cs typeface="Source Sans Pro"/>
                <a:sym typeface="Source Sans Pro"/>
              </a:rPr>
              <a:t>Por ejemplo, si se le presenta una paleta con una "Serie II" como parte del nombre del modelo, pero solo la "Serie I" está en la lista de paletas aprobadas, la paleta es </a:t>
            </a:r>
            <a:r>
              <a:rPr lang="es" sz="1800" b="0" i="0" u="none" strike="noStrike" cap="none">
                <a:solidFill>
                  <a:srgbClr val="FF0000"/>
                </a:solidFill>
                <a:latin typeface="Source Sans Pro"/>
                <a:ea typeface="Source Sans Pro"/>
                <a:cs typeface="Source Sans Pro"/>
                <a:sym typeface="Source Sans Pro"/>
              </a:rPr>
              <a:t>ilegal </a:t>
            </a:r>
            <a:r>
              <a:rPr lang="es" sz="1800" b="0" i="0" u="none" strike="noStrike" cap="none">
                <a:solidFill>
                  <a:srgbClr val="000000"/>
                </a:solidFill>
                <a:latin typeface="Source Sans Pro"/>
                <a:ea typeface="Source Sans Pro"/>
                <a:cs typeface="Source Sans Pro"/>
                <a:sym typeface="Source Sans Pro"/>
              </a:rPr>
              <a:t>.</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285750" marR="0" lvl="0" indent="-285750" algn="l" rtl="0">
              <a:lnSpc>
                <a:spcPct val="100000"/>
              </a:lnSpc>
              <a:spcBef>
                <a:spcPts val="0"/>
              </a:spcBef>
              <a:spcAft>
                <a:spcPts val="0"/>
              </a:spcAft>
              <a:buClr>
                <a:srgbClr val="000000"/>
              </a:buClr>
              <a:buSzPts val="1800"/>
              <a:buFont typeface="Arial"/>
              <a:buChar char="•"/>
            </a:pPr>
            <a:r>
              <a:rPr lang="es" sz="1800" b="0" i="0" u="none" strike="noStrike" cap="none">
                <a:solidFill>
                  <a:srgbClr val="000000"/>
                </a:solidFill>
                <a:latin typeface="Source Sans Pro"/>
                <a:ea typeface="Source Sans Pro"/>
                <a:cs typeface="Source Sans Pro"/>
                <a:sym typeface="Source Sans Pro"/>
              </a:rPr>
              <a:t>Si la </a:t>
            </a:r>
            <a:r>
              <a:rPr lang="es" sz="1800" b="0" i="0" u="none" strike="noStrike" cap="none">
                <a:solidFill>
                  <a:srgbClr val="FF0000"/>
                </a:solidFill>
                <a:latin typeface="Source Sans Pro"/>
                <a:ea typeface="Source Sans Pro"/>
                <a:cs typeface="Source Sans Pro"/>
                <a:sym typeface="Source Sans Pro"/>
              </a:rPr>
              <a:t>calcomanía colocada por el fabricante </a:t>
            </a:r>
            <a:r>
              <a:rPr lang="es" sz="1800" b="0" i="0" u="none" strike="noStrike" cap="none">
                <a:solidFill>
                  <a:srgbClr val="000000"/>
                </a:solidFill>
                <a:latin typeface="Source Sans Pro"/>
                <a:ea typeface="Source Sans Pro"/>
                <a:cs typeface="Source Sans Pro"/>
                <a:sym typeface="Source Sans Pro"/>
              </a:rPr>
              <a:t>se ha </a:t>
            </a:r>
            <a:r>
              <a:rPr lang="es" sz="1800" b="0" i="0" u="none" strike="noStrike" cap="none">
                <a:solidFill>
                  <a:srgbClr val="FF0000"/>
                </a:solidFill>
                <a:latin typeface="Source Sans Pro"/>
                <a:ea typeface="Source Sans Pro"/>
                <a:cs typeface="Source Sans Pro"/>
                <a:sym typeface="Source Sans Pro"/>
              </a:rPr>
              <a:t>quitado o falta </a:t>
            </a:r>
            <a:r>
              <a:rPr lang="es" sz="1800" b="0" i="0" u="none" strike="noStrike" cap="none">
                <a:solidFill>
                  <a:srgbClr val="000000"/>
                </a:solidFill>
                <a:latin typeface="Source Sans Pro"/>
                <a:ea typeface="Source Sans Pro"/>
                <a:cs typeface="Source Sans Pro"/>
                <a:sym typeface="Source Sans Pro"/>
              </a:rPr>
              <a:t>, la paleta es </a:t>
            </a:r>
            <a:r>
              <a:rPr lang="es" sz="1800" b="0" i="0" u="none" strike="noStrike" cap="none">
                <a:solidFill>
                  <a:srgbClr val="FF0000"/>
                </a:solidFill>
                <a:latin typeface="Source Sans Pro"/>
                <a:ea typeface="Source Sans Pro"/>
                <a:cs typeface="Source Sans Pro"/>
                <a:sym typeface="Source Sans Pro"/>
              </a:rPr>
              <a:t>ilegal </a:t>
            </a:r>
            <a:r>
              <a:rPr lang="es" sz="1800" b="0" i="0" u="none" strike="noStrike" cap="none">
                <a:solidFill>
                  <a:srgbClr val="000000"/>
                </a:solidFill>
                <a:latin typeface="Source Sans Pro"/>
                <a:ea typeface="Source Sans Pro"/>
                <a:cs typeface="Source Sans Pro"/>
                <a:sym typeface="Source Sans Pro"/>
              </a:rPr>
              <a:t>.</a:t>
            </a:r>
            <a:endParaRPr/>
          </a:p>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285750" marR="0" lvl="0" indent="-285750" algn="l" rtl="0">
              <a:lnSpc>
                <a:spcPct val="100000"/>
              </a:lnSpc>
              <a:spcBef>
                <a:spcPts val="0"/>
              </a:spcBef>
              <a:spcAft>
                <a:spcPts val="0"/>
              </a:spcAft>
              <a:buClr>
                <a:srgbClr val="FF0000"/>
              </a:buClr>
              <a:buSzPts val="1800"/>
              <a:buFont typeface="Arial"/>
              <a:buChar char="•"/>
            </a:pPr>
            <a:r>
              <a:rPr lang="es" sz="1800" b="0" i="0" u="none" strike="noStrike" cap="none">
                <a:solidFill>
                  <a:srgbClr val="FF0000"/>
                </a:solidFill>
                <a:latin typeface="Source Sans Pro"/>
                <a:ea typeface="Source Sans Pro"/>
                <a:cs typeface="Source Sans Pro"/>
                <a:sym typeface="Source Sans Pro"/>
              </a:rPr>
              <a:t>Tenga en cuenta:</a:t>
            </a:r>
            <a:endParaRPr sz="1800" b="0" i="0" u="none" strike="noStrike" cap="none">
              <a:solidFill>
                <a:srgbClr val="FF0000"/>
              </a:solidFill>
              <a:latin typeface="Source Sans Pro"/>
              <a:ea typeface="Source Sans Pro"/>
              <a:cs typeface="Source Sans Pro"/>
              <a:sym typeface="Source Sans Pro"/>
            </a:endParaRPr>
          </a:p>
          <a:p>
            <a:pPr marL="0" marR="0" lvl="1" indent="457200" algn="l" rtl="0">
              <a:lnSpc>
                <a:spcPct val="100000"/>
              </a:lnSpc>
              <a:spcBef>
                <a:spcPts val="0"/>
              </a:spcBef>
              <a:spcAft>
                <a:spcPts val="0"/>
              </a:spcAft>
              <a:buClr>
                <a:srgbClr val="000000"/>
              </a:buClr>
              <a:buSzPts val="1800"/>
              <a:buFont typeface="Source Sans Pro"/>
              <a:buNone/>
            </a:pPr>
            <a:r>
              <a:rPr lang="es" sz="1800" b="0" i="0" u="none" strike="noStrike" cap="none">
                <a:solidFill>
                  <a:srgbClr val="000000"/>
                </a:solidFill>
                <a:latin typeface="Source Sans Pro"/>
                <a:ea typeface="Source Sans Pro"/>
                <a:cs typeface="Source Sans Pro"/>
                <a:sym typeface="Source Sans Pro"/>
              </a:rPr>
              <a:t>Para encontrar una paleta en la lista aprobada, a veces puede necesitar buscar tanto en la</a:t>
            </a:r>
            <a:endParaRPr/>
          </a:p>
          <a:p>
            <a:pPr marL="0" marR="0" lvl="1" indent="457200" algn="l" rtl="0">
              <a:lnSpc>
                <a:spcPct val="100000"/>
              </a:lnSpc>
              <a:spcBef>
                <a:spcPts val="0"/>
              </a:spcBef>
              <a:spcAft>
                <a:spcPts val="0"/>
              </a:spcAft>
              <a:buClr>
                <a:srgbClr val="000000"/>
              </a:buClr>
              <a:buSzPts val="1800"/>
              <a:buFont typeface="Source Sans Pro"/>
              <a:buNone/>
            </a:pPr>
            <a:r>
              <a:rPr lang="es" sz="1800" b="0" i="0" u="none" strike="noStrike" cap="none">
                <a:solidFill>
                  <a:srgbClr val="000000"/>
                </a:solidFill>
                <a:latin typeface="Source Sans Pro"/>
                <a:ea typeface="Source Sans Pro"/>
                <a:cs typeface="Source Sans Pro"/>
                <a:sym typeface="Source Sans Pro"/>
              </a:rPr>
              <a:t>número de modelo o nombre del modelo, o bajo el nombre del fabricante para encontrarlo.</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2021021" y="357493"/>
            <a:ext cx="8305966"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sz="5333">
                <a:latin typeface="Calibri"/>
                <a:ea typeface="Calibri"/>
                <a:cs typeface="Calibri"/>
                <a:sym typeface="Calibri"/>
              </a:rPr>
              <a:t>Informe previo al partido </a:t>
            </a:r>
            <a:r>
              <a:rPr lang="es" sz="2688" b="0"/>
              <a:t>(continuación)</a:t>
            </a:r>
            <a:endParaRPr/>
          </a:p>
        </p:txBody>
      </p:sp>
      <p:sp>
        <p:nvSpPr>
          <p:cNvPr id="333" name="Google Shape;333;p39"/>
          <p:cNvSpPr txBox="1">
            <a:spLocks noGrp="1"/>
          </p:cNvSpPr>
          <p:nvPr>
            <p:ph type="body" idx="1"/>
          </p:nvPr>
        </p:nvSpPr>
        <p:spPr>
          <a:xfrm>
            <a:off x="644433" y="1097280"/>
            <a:ext cx="11225349" cy="5516880"/>
          </a:xfrm>
          <a:prstGeom prst="rect">
            <a:avLst/>
          </a:prstGeom>
          <a:noFill/>
          <a:ln>
            <a:noFill/>
          </a:ln>
        </p:spPr>
        <p:txBody>
          <a:bodyPr spcFirstLastPara="1" wrap="square" lIns="45700" tIns="45700" rIns="45700" bIns="45700" anchor="t" anchorCtr="0">
            <a:normAutofit fontScale="92500" lnSpcReduction="10000"/>
          </a:bodyPr>
          <a:lstStyle/>
          <a:p>
            <a:pPr marL="804863" lvl="1" indent="-620713" algn="l" rtl="0">
              <a:lnSpc>
                <a:spcPct val="100000"/>
              </a:lnSpc>
              <a:spcBef>
                <a:spcPts val="0"/>
              </a:spcBef>
              <a:spcAft>
                <a:spcPts val="0"/>
              </a:spcAft>
              <a:buClr>
                <a:srgbClr val="215D77"/>
              </a:buClr>
              <a:buSzPct val="100000"/>
              <a:buFont typeface="Arial"/>
              <a:buChar char="•"/>
            </a:pPr>
            <a:r>
              <a:rPr lang="es" sz="3600">
                <a:solidFill>
                  <a:srgbClr val="18579B"/>
                </a:solidFill>
                <a:latin typeface="Calibri"/>
                <a:ea typeface="Calibri"/>
                <a:cs typeface="Calibri"/>
                <a:sym typeface="Calibri"/>
              </a:rPr>
              <a:t> </a:t>
            </a:r>
            <a:r>
              <a:rPr lang="es" sz="2800">
                <a:solidFill>
                  <a:srgbClr val="18579B"/>
                </a:solidFill>
                <a:latin typeface="Calibri"/>
                <a:ea typeface="Calibri"/>
                <a:cs typeface="Calibri"/>
                <a:sym typeface="Calibri"/>
              </a:rPr>
              <a:t>Revisar </a:t>
            </a:r>
            <a:r>
              <a:rPr lang="es" sz="2800">
                <a:solidFill>
                  <a:srgbClr val="FF0000"/>
                </a:solidFill>
                <a:latin typeface="Calibri"/>
                <a:ea typeface="Calibri"/>
                <a:cs typeface="Calibri"/>
                <a:sym typeface="Calibri"/>
              </a:rPr>
              <a:t>las responsabilidades de llamadas de línea </a:t>
            </a:r>
            <a:r>
              <a:rPr lang="es" sz="2800">
                <a:solidFill>
                  <a:srgbClr val="18579B"/>
                </a:solidFill>
                <a:latin typeface="Calibri"/>
                <a:ea typeface="Calibri"/>
                <a:cs typeface="Calibri"/>
                <a:sym typeface="Calibri"/>
              </a:rPr>
              <a:t>(opcional si TD lo proporciona por adelantado)</a:t>
            </a:r>
            <a:endParaRPr/>
          </a:p>
          <a:p>
            <a:pPr marL="804863" lvl="1" indent="-620713" algn="l" rtl="0">
              <a:lnSpc>
                <a:spcPct val="100000"/>
              </a:lnSpc>
              <a:spcBef>
                <a:spcPts val="1200"/>
              </a:spcBef>
              <a:spcAft>
                <a:spcPts val="0"/>
              </a:spcAft>
              <a:buClr>
                <a:srgbClr val="215D77"/>
              </a:buClr>
              <a:buSzPct val="100000"/>
              <a:buFont typeface="Arial"/>
              <a:buChar char="•"/>
            </a:pPr>
            <a:r>
              <a:rPr lang="es" sz="2800">
                <a:solidFill>
                  <a:srgbClr val="18579B"/>
                </a:solidFill>
                <a:latin typeface="Calibri"/>
                <a:ea typeface="Calibri"/>
                <a:cs typeface="Calibri"/>
                <a:sym typeface="Calibri"/>
              </a:rPr>
              <a:t>Si un jugador indica una discapacidad auditiva, determine qué </a:t>
            </a:r>
            <a:r>
              <a:rPr lang="es" sz="2800">
                <a:solidFill>
                  <a:srgbClr val="FF0000"/>
                </a:solidFill>
                <a:latin typeface="Calibri"/>
                <a:ea typeface="Calibri"/>
                <a:cs typeface="Calibri"/>
                <a:sym typeface="Calibri"/>
              </a:rPr>
              <a:t>nivel de</a:t>
            </a:r>
            <a:endParaRPr/>
          </a:p>
          <a:p>
            <a:pPr marL="184150" lvl="1" indent="0" algn="l" rtl="0">
              <a:lnSpc>
                <a:spcPct val="100000"/>
              </a:lnSpc>
              <a:spcBef>
                <a:spcPts val="1200"/>
              </a:spcBef>
              <a:spcAft>
                <a:spcPts val="0"/>
              </a:spcAft>
              <a:buClr>
                <a:srgbClr val="215D77"/>
              </a:buClr>
              <a:buSzPct val="100000"/>
              <a:buNone/>
            </a:pPr>
            <a:r>
              <a:rPr lang="es" sz="2800">
                <a:solidFill>
                  <a:srgbClr val="FF0000"/>
                </a:solidFill>
                <a:latin typeface="Calibri"/>
                <a:ea typeface="Calibri"/>
                <a:cs typeface="Calibri"/>
                <a:sym typeface="Calibri"/>
              </a:rPr>
              <a:t>Se necesita apoyo.</a:t>
            </a:r>
            <a:endParaRPr/>
          </a:p>
          <a:p>
            <a:pPr marL="804863" lvl="1" indent="-620713" algn="l" rtl="0">
              <a:lnSpc>
                <a:spcPct val="100000"/>
              </a:lnSpc>
              <a:spcBef>
                <a:spcPts val="1200"/>
              </a:spcBef>
              <a:spcAft>
                <a:spcPts val="0"/>
              </a:spcAft>
              <a:buClr>
                <a:srgbClr val="215D77"/>
              </a:buClr>
              <a:buSzPct val="100000"/>
              <a:buFont typeface="Arial"/>
              <a:buChar char="•"/>
            </a:pPr>
            <a:r>
              <a:rPr lang="es" sz="2800">
                <a:solidFill>
                  <a:srgbClr val="18579B"/>
                </a:solidFill>
                <a:latin typeface="Calibri"/>
                <a:ea typeface="Calibri"/>
                <a:cs typeface="Calibri"/>
                <a:sym typeface="Calibri"/>
              </a:rPr>
              <a:t>Comprobar </a:t>
            </a:r>
            <a:r>
              <a:rPr lang="es" sz="2800">
                <a:solidFill>
                  <a:srgbClr val="FF0000"/>
                </a:solidFill>
                <a:latin typeface="Calibri"/>
                <a:ea typeface="Calibri"/>
                <a:cs typeface="Calibri"/>
                <a:sym typeface="Calibri"/>
              </a:rPr>
              <a:t>auriculares/cascos </a:t>
            </a:r>
            <a:r>
              <a:rPr lang="es" sz="2800" i="1">
                <a:solidFill>
                  <a:srgbClr val="18579B"/>
                </a:solidFill>
                <a:latin typeface="Calibri"/>
                <a:ea typeface="Calibri"/>
                <a:cs typeface="Calibri"/>
                <a:sym typeface="Calibri"/>
              </a:rPr>
              <a:t>(durante el juego)</a:t>
            </a:r>
            <a:endParaRPr/>
          </a:p>
          <a:p>
            <a:pPr marL="1450543" lvl="3" indent="-620713" algn="l" rtl="0">
              <a:lnSpc>
                <a:spcPct val="100000"/>
              </a:lnSpc>
              <a:spcBef>
                <a:spcPts val="1200"/>
              </a:spcBef>
              <a:spcAft>
                <a:spcPts val="0"/>
              </a:spcAft>
              <a:buClr>
                <a:srgbClr val="215D77"/>
              </a:buClr>
              <a:buSzPct val="100000"/>
              <a:buFont typeface="Arial"/>
              <a:buChar char="•"/>
            </a:pPr>
            <a:r>
              <a:rPr lang="es" sz="2800" i="1">
                <a:solidFill>
                  <a:srgbClr val="18579B"/>
                </a:solidFill>
                <a:latin typeface="Calibri"/>
                <a:ea typeface="Calibri"/>
                <a:cs typeface="Calibri"/>
                <a:sym typeface="Calibri"/>
              </a:rPr>
              <a:t>Excepto audífonos prescritos/necesarios</a:t>
            </a:r>
            <a:endParaRPr/>
          </a:p>
          <a:p>
            <a:pPr marL="804863" lvl="1" indent="-620713" algn="l" rtl="0">
              <a:lnSpc>
                <a:spcPct val="100000"/>
              </a:lnSpc>
              <a:spcBef>
                <a:spcPts val="1200"/>
              </a:spcBef>
              <a:spcAft>
                <a:spcPts val="0"/>
              </a:spcAft>
              <a:buClr>
                <a:srgbClr val="18579B"/>
              </a:buClr>
              <a:buSzPct val="100000"/>
              <a:buFont typeface="Arial"/>
              <a:buChar char="•"/>
            </a:pPr>
            <a:r>
              <a:rPr lang="es" sz="2800">
                <a:solidFill>
                  <a:srgbClr val="18579B"/>
                </a:solidFill>
                <a:latin typeface="Calibri"/>
                <a:ea typeface="Calibri"/>
                <a:cs typeface="Calibri"/>
                <a:sym typeface="Calibri"/>
              </a:rPr>
              <a:t>Explique cualquier </a:t>
            </a:r>
            <a:r>
              <a:rPr lang="es" sz="2800">
                <a:solidFill>
                  <a:srgbClr val="FF0000"/>
                </a:solidFill>
                <a:latin typeface="Calibri"/>
                <a:ea typeface="Calibri"/>
                <a:cs typeface="Calibri"/>
                <a:sym typeface="Calibri"/>
              </a:rPr>
              <a:t>condición/procedimiento único</a:t>
            </a:r>
            <a:endParaRPr sz="2800">
              <a:solidFill>
                <a:srgbClr val="FF0000"/>
              </a:solidFill>
            </a:endParaRPr>
          </a:p>
          <a:p>
            <a:pPr marL="804863" lvl="1" indent="-620713" algn="l" rtl="0">
              <a:lnSpc>
                <a:spcPct val="100000"/>
              </a:lnSpc>
              <a:spcBef>
                <a:spcPts val="1200"/>
              </a:spcBef>
              <a:spcAft>
                <a:spcPts val="0"/>
              </a:spcAft>
              <a:buClr>
                <a:srgbClr val="18579B"/>
              </a:buClr>
              <a:buSzPct val="100000"/>
              <a:buFont typeface="Arial"/>
              <a:buChar char="•"/>
            </a:pPr>
            <a:r>
              <a:rPr lang="es" sz="2800">
                <a:solidFill>
                  <a:srgbClr val="18579B"/>
                </a:solidFill>
                <a:latin typeface="Calibri"/>
                <a:ea typeface="Calibri"/>
                <a:cs typeface="Calibri"/>
                <a:sym typeface="Calibri"/>
              </a:rPr>
              <a:t>Determinar </a:t>
            </a:r>
            <a:r>
              <a:rPr lang="es" sz="2800">
                <a:solidFill>
                  <a:srgbClr val="FF0000"/>
                </a:solidFill>
                <a:latin typeface="Calibri"/>
                <a:ea typeface="Calibri"/>
                <a:cs typeface="Calibri"/>
                <a:sym typeface="Calibri"/>
              </a:rPr>
              <a:t>Terminar/Servir/Recibir/Aplazar</a:t>
            </a:r>
            <a:endParaRPr sz="2800">
              <a:solidFill>
                <a:srgbClr val="FF0000"/>
              </a:solidFill>
            </a:endParaRPr>
          </a:p>
          <a:p>
            <a:pPr marL="804863" lvl="1" indent="-620713" algn="l" rtl="0">
              <a:lnSpc>
                <a:spcPct val="100000"/>
              </a:lnSpc>
              <a:spcBef>
                <a:spcPts val="1200"/>
              </a:spcBef>
              <a:spcAft>
                <a:spcPts val="0"/>
              </a:spcAft>
              <a:buClr>
                <a:srgbClr val="18579B"/>
              </a:buClr>
              <a:buSzPct val="100000"/>
              <a:buFont typeface="Arial"/>
              <a:buChar char="•"/>
            </a:pPr>
            <a:r>
              <a:rPr lang="es" sz="2800">
                <a:solidFill>
                  <a:srgbClr val="18579B"/>
                </a:solidFill>
              </a:rPr>
              <a:t>Pregunte a los jugadores si tienen </a:t>
            </a:r>
            <a:r>
              <a:rPr lang="es" sz="2800">
                <a:solidFill>
                  <a:srgbClr val="FF0000"/>
                </a:solidFill>
              </a:rPr>
              <a:t>alguna pregunta</a:t>
            </a:r>
            <a:endParaRPr/>
          </a:p>
          <a:p>
            <a:pPr marL="804863" lvl="1" indent="-620713" algn="l" rtl="0">
              <a:lnSpc>
                <a:spcPct val="100000"/>
              </a:lnSpc>
              <a:spcBef>
                <a:spcPts val="1200"/>
              </a:spcBef>
              <a:spcAft>
                <a:spcPts val="0"/>
              </a:spcAft>
              <a:buClr>
                <a:srgbClr val="18579B"/>
              </a:buClr>
              <a:buSzPct val="100000"/>
              <a:buFont typeface="Arial"/>
              <a:buChar char="•"/>
            </a:pPr>
            <a:r>
              <a:rPr lang="es" sz="2800">
                <a:latin typeface="Calibri"/>
                <a:ea typeface="Calibri"/>
                <a:cs typeface="Calibri"/>
                <a:sym typeface="Calibri"/>
              </a:rPr>
              <a:t>Comenzar/Continuar </a:t>
            </a:r>
            <a:r>
              <a:rPr lang="es" sz="2800">
                <a:solidFill>
                  <a:srgbClr val="FF0000"/>
                </a:solidFill>
                <a:latin typeface="Calibri"/>
                <a:ea typeface="Calibri"/>
                <a:cs typeface="Calibri"/>
                <a:sym typeface="Calibri"/>
              </a:rPr>
              <a:t>Calentamiento</a:t>
            </a:r>
            <a:endParaRPr sz="2800">
              <a:solidFill>
                <a:srgbClr val="FF0000"/>
              </a:solidFill>
              <a:latin typeface="Calibri"/>
              <a:ea typeface="Calibri"/>
              <a:cs typeface="Calibri"/>
              <a:sym typeface="Calibri"/>
            </a:endParaRPr>
          </a:p>
          <a:p>
            <a:pPr marL="804863" lvl="1" indent="-620713" algn="l" rtl="0">
              <a:lnSpc>
                <a:spcPct val="100000"/>
              </a:lnSpc>
              <a:spcBef>
                <a:spcPts val="1200"/>
              </a:spcBef>
              <a:spcAft>
                <a:spcPts val="0"/>
              </a:spcAft>
              <a:buClr>
                <a:srgbClr val="18579B"/>
              </a:buClr>
              <a:buSzPct val="100000"/>
              <a:buFont typeface="Arial"/>
              <a:buChar char="•"/>
            </a:pPr>
            <a:r>
              <a:rPr lang="es" sz="2800">
                <a:latin typeface="Calibri"/>
                <a:ea typeface="Calibri"/>
                <a:cs typeface="Calibri"/>
                <a:sym typeface="Calibri"/>
              </a:rPr>
              <a:t>Dé un aviso de " </a:t>
            </a:r>
            <a:endParaRPr/>
          </a:p>
        </p:txBody>
      </p:sp>
      <p:sp>
        <p:nvSpPr>
          <p:cNvPr id="334" name="Google Shape;334;p3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a:t>
            </a:fld>
            <a:endParaRPr/>
          </a:p>
        </p:txBody>
      </p:sp>
      <p:pic>
        <p:nvPicPr>
          <p:cNvPr id="86" name="Google Shape;86;p4"/>
          <p:cNvPicPr preferRelativeResize="0"/>
          <p:nvPr/>
        </p:nvPicPr>
        <p:blipFill rotWithShape="1">
          <a:blip r:embed="rId3">
            <a:alphaModFix/>
          </a:blip>
          <a:srcRect/>
          <a:stretch/>
        </p:blipFill>
        <p:spPr>
          <a:xfrm>
            <a:off x="1081714" y="1390905"/>
            <a:ext cx="10028571" cy="40761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xfrm>
            <a:off x="2021021" y="357493"/>
            <a:ext cx="8305966"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sz="5333">
                <a:latin typeface="Calibri"/>
                <a:ea typeface="Calibri"/>
                <a:cs typeface="Calibri"/>
                <a:sym typeface="Calibri"/>
              </a:rPr>
              <a:t>Informe previo al partido </a:t>
            </a:r>
            <a:r>
              <a:rPr lang="es" sz="2688" b="0"/>
              <a:t>(continuación)</a:t>
            </a:r>
            <a:endParaRPr/>
          </a:p>
        </p:txBody>
      </p:sp>
      <p:sp>
        <p:nvSpPr>
          <p:cNvPr id="340" name="Google Shape;340;p40"/>
          <p:cNvSpPr txBox="1">
            <a:spLocks noGrp="1"/>
          </p:cNvSpPr>
          <p:nvPr>
            <p:ph type="body" idx="1"/>
          </p:nvPr>
        </p:nvSpPr>
        <p:spPr>
          <a:xfrm>
            <a:off x="644433" y="1097280"/>
            <a:ext cx="11225349" cy="5516880"/>
          </a:xfrm>
          <a:prstGeom prst="rect">
            <a:avLst/>
          </a:prstGeom>
          <a:noFill/>
          <a:ln>
            <a:noFill/>
          </a:ln>
        </p:spPr>
        <p:txBody>
          <a:bodyPr spcFirstLastPara="1" wrap="square" lIns="45700" tIns="45700" rIns="45700" bIns="45700" anchor="t" anchorCtr="0">
            <a:normAutofit/>
          </a:bodyPr>
          <a:lstStyle/>
          <a:p>
            <a:pPr marL="184150" lvl="1" indent="0" algn="l" rtl="0">
              <a:lnSpc>
                <a:spcPct val="100000"/>
              </a:lnSpc>
              <a:spcBef>
                <a:spcPts val="0"/>
              </a:spcBef>
              <a:spcAft>
                <a:spcPts val="0"/>
              </a:spcAft>
              <a:buClr>
                <a:srgbClr val="215D77"/>
              </a:buClr>
              <a:buSzPts val="2800"/>
              <a:buNone/>
            </a:pPr>
            <a:r>
              <a:rPr lang="es" sz="2800">
                <a:solidFill>
                  <a:srgbClr val="18579B"/>
                </a:solidFill>
                <a:latin typeface="Calibri"/>
                <a:ea typeface="Calibri"/>
                <a:cs typeface="Calibri"/>
                <a:sym typeface="Calibri"/>
              </a:rPr>
              <a:t>Guión básico de información previa al partido - Parte 1: </a:t>
            </a:r>
            <a:r>
              <a:rPr lang="es" sz="2000">
                <a:solidFill>
                  <a:srgbClr val="18579B"/>
                </a:solidFill>
                <a:latin typeface="Calibri"/>
                <a:ea typeface="Calibri"/>
                <a:cs typeface="Calibri"/>
                <a:sym typeface="Calibri"/>
              </a:rPr>
              <a:t>(ajustar de acuerdo con las instrucciones del DT)</a:t>
            </a:r>
            <a:endParaRPr/>
          </a:p>
          <a:p>
            <a:pPr marL="804863" lvl="1" indent="-620713" algn="l" rtl="0">
              <a:lnSpc>
                <a:spcPct val="100000"/>
              </a:lnSpc>
              <a:spcBef>
                <a:spcPts val="1200"/>
              </a:spcBef>
              <a:spcAft>
                <a:spcPts val="0"/>
              </a:spcAft>
              <a:buClr>
                <a:srgbClr val="215D77"/>
              </a:buClr>
              <a:buSzPts val="2200"/>
              <a:buChar char="•"/>
            </a:pPr>
            <a:r>
              <a:rPr lang="es" sz="2200">
                <a:latin typeface="Calibri"/>
                <a:ea typeface="Calibri"/>
                <a:cs typeface="Calibri"/>
                <a:sym typeface="Calibri"/>
              </a:rPr>
              <a:t>“Hola, mi nombre es ____________, estaré oficiando este partido. El formato es (2/3 juegos o 1 juego al 15/21)”</a:t>
            </a:r>
            <a:endParaRPr/>
          </a:p>
          <a:p>
            <a:pPr marL="804863" lvl="1" indent="-620713" algn="l" rtl="0">
              <a:lnSpc>
                <a:spcPct val="100000"/>
              </a:lnSpc>
              <a:spcBef>
                <a:spcPts val="1200"/>
              </a:spcBef>
              <a:spcAft>
                <a:spcPts val="0"/>
              </a:spcAft>
              <a:buClr>
                <a:srgbClr val="215D77"/>
              </a:buClr>
              <a:buSzPts val="2200"/>
              <a:buChar char="•"/>
            </a:pPr>
            <a:r>
              <a:rPr lang="es" sz="2200">
                <a:latin typeface="Calibri"/>
                <a:ea typeface="Calibri"/>
                <a:cs typeface="Calibri"/>
                <a:sym typeface="Calibri"/>
              </a:rPr>
              <a:t>“¿Quiénes son mis equipos?” (¡Confirme con los nombres impresos!)</a:t>
            </a:r>
            <a:endParaRPr/>
          </a:p>
          <a:p>
            <a:pPr marL="804863" lvl="1" indent="-620713" algn="l" rtl="0">
              <a:lnSpc>
                <a:spcPct val="100000"/>
              </a:lnSpc>
              <a:spcBef>
                <a:spcPts val="1200"/>
              </a:spcBef>
              <a:spcAft>
                <a:spcPts val="0"/>
              </a:spcAft>
              <a:buClr>
                <a:srgbClr val="215D77"/>
              </a:buClr>
              <a:buSzPts val="2200"/>
              <a:buChar char="•"/>
            </a:pPr>
            <a:r>
              <a:rPr lang="es" sz="2200">
                <a:latin typeface="Calibri"/>
                <a:ea typeface="Calibri"/>
                <a:cs typeface="Calibri"/>
                <a:sym typeface="Calibri"/>
              </a:rPr>
              <a:t>"¿Quién será tu servidor inicial?" (circule el nombre/ entregue la pulsera)</a:t>
            </a:r>
            <a:endParaRPr/>
          </a:p>
          <a:p>
            <a:pPr marL="804863" lvl="1" indent="-620713" algn="l" rtl="0">
              <a:lnSpc>
                <a:spcPct val="100000"/>
              </a:lnSpc>
              <a:spcBef>
                <a:spcPts val="1200"/>
              </a:spcBef>
              <a:spcAft>
                <a:spcPts val="0"/>
              </a:spcAft>
              <a:buClr>
                <a:srgbClr val="215D77"/>
              </a:buClr>
              <a:buSzPts val="2200"/>
              <a:buFont typeface="Arial"/>
              <a:buChar char="•"/>
            </a:pPr>
            <a:r>
              <a:rPr lang="es" sz="2200">
                <a:latin typeface="Calibri"/>
                <a:ea typeface="Calibri"/>
                <a:cs typeface="Calibri"/>
                <a:sym typeface="Calibri"/>
              </a:rPr>
              <a:t>"¿Puedo ver tus remos?" (Compruebe con la vista y el tacto; no pregunte si el remo está aprobado por USAP)</a:t>
            </a:r>
            <a:r>
              <a:rPr lang="es" sz="2200">
                <a:solidFill>
                  <a:srgbClr val="FF0000"/>
                </a:solidFill>
                <a:latin typeface="Calibri"/>
                <a:ea typeface="Calibri"/>
                <a:cs typeface="Calibri"/>
                <a:sym typeface="Calibri"/>
              </a:rPr>
              <a:t> </a:t>
            </a:r>
            <a:endParaRPr/>
          </a:p>
          <a:p>
            <a:pPr marL="804863" lvl="1" indent="-620713" algn="l" rtl="0">
              <a:lnSpc>
                <a:spcPct val="100000"/>
              </a:lnSpc>
              <a:spcBef>
                <a:spcPts val="1200"/>
              </a:spcBef>
              <a:spcAft>
                <a:spcPts val="0"/>
              </a:spcAft>
              <a:buClr>
                <a:srgbClr val="215D77"/>
              </a:buClr>
              <a:buSzPts val="2200"/>
              <a:buChar char="•"/>
            </a:pPr>
            <a:r>
              <a:rPr lang="es" sz="2200">
                <a:latin typeface="Calibri"/>
                <a:ea typeface="Calibri"/>
                <a:cs typeface="Calibri"/>
                <a:sym typeface="Calibri"/>
              </a:rPr>
              <a:t>“Estaré llamando el marcador y cualquier servicio corto. Estaré llamando fallas de servicio, así como fallas de NO VOLLY ZONE.</a:t>
            </a:r>
            <a:endParaRPr/>
          </a:p>
          <a:p>
            <a:pPr marL="804863" lvl="1" indent="-620713" algn="l" rtl="0">
              <a:lnSpc>
                <a:spcPct val="100000"/>
              </a:lnSpc>
              <a:spcBef>
                <a:spcPts val="1200"/>
              </a:spcBef>
              <a:spcAft>
                <a:spcPts val="0"/>
              </a:spcAft>
              <a:buClr>
                <a:srgbClr val="215D77"/>
              </a:buClr>
              <a:buSzPts val="2200"/>
              <a:buChar char="•"/>
            </a:pPr>
            <a:r>
              <a:rPr lang="es" sz="2200">
                <a:latin typeface="Calibri"/>
                <a:ea typeface="Calibri"/>
                <a:cs typeface="Calibri"/>
                <a:sym typeface="Calibri"/>
              </a:rPr>
              <a:t>“Eres responsable de todas las demás líneas, incluida la línea central del servicio. Por favor haga sus llamadas de SALIDA inmediatamente, ALTO y CLARO </a:t>
            </a:r>
            <a:r>
              <a:rPr lang="es" sz="2200">
                <a:solidFill>
                  <a:srgbClr val="18579B"/>
                </a:solidFill>
                <a:latin typeface="Calibri"/>
                <a:ea typeface="Calibri"/>
                <a:cs typeface="Calibri"/>
                <a:sym typeface="Calibri"/>
              </a:rPr>
              <a:t>. </a:t>
            </a:r>
            <a:r>
              <a:rPr lang="es" sz="2200" b="1" i="1">
                <a:solidFill>
                  <a:srgbClr val="18579B"/>
                </a:solidFill>
                <a:latin typeface="Calibri"/>
                <a:ea typeface="Calibri"/>
                <a:cs typeface="Calibri"/>
                <a:sym typeface="Calibri"/>
              </a:rPr>
              <a:t>Si no escucho una llamada, la pelota está ADENTRO </a:t>
            </a:r>
            <a:r>
              <a:rPr lang="es" sz="2200" i="1">
                <a:solidFill>
                  <a:srgbClr val="18579B"/>
                </a:solidFill>
                <a:latin typeface="Calibri"/>
                <a:ea typeface="Calibri"/>
                <a:cs typeface="Calibri"/>
                <a:sym typeface="Calibri"/>
              </a:rPr>
              <a:t>. </a:t>
            </a:r>
            <a:r>
              <a:rPr lang="es" sz="2200">
                <a:solidFill>
                  <a:srgbClr val="18579B"/>
                </a:solidFill>
                <a:latin typeface="Calibri"/>
                <a:ea typeface="Calibri"/>
                <a:cs typeface="Calibri"/>
                <a:sym typeface="Calibri"/>
              </a:rPr>
              <a:t>Puede apelar cualquier llamada. </a:t>
            </a:r>
            <a:r>
              <a:rPr lang="es" sz="2200" b="1" i="1">
                <a:solidFill>
                  <a:srgbClr val="18579B"/>
                </a:solidFill>
                <a:latin typeface="Calibri"/>
                <a:ea typeface="Calibri"/>
                <a:cs typeface="Calibri"/>
                <a:sym typeface="Calibri"/>
              </a:rPr>
              <a:t>Si no vi que la pelota cayó claramente, la decisión en la cancha se mantendrá”.</a:t>
            </a:r>
            <a:endParaRPr sz="2200" i="1">
              <a:solidFill>
                <a:srgbClr val="18579B"/>
              </a:solidFill>
              <a:latin typeface="Calibri"/>
              <a:ea typeface="Calibri"/>
              <a:cs typeface="Calibri"/>
              <a:sym typeface="Calibri"/>
            </a:endParaRPr>
          </a:p>
        </p:txBody>
      </p:sp>
      <p:sp>
        <p:nvSpPr>
          <p:cNvPr id="341" name="Google Shape;341;p4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1"/>
          <p:cNvSpPr txBox="1">
            <a:spLocks noGrp="1"/>
          </p:cNvSpPr>
          <p:nvPr>
            <p:ph type="title"/>
          </p:nvPr>
        </p:nvSpPr>
        <p:spPr>
          <a:xfrm>
            <a:off x="2021021" y="357493"/>
            <a:ext cx="8305966"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sz="5333">
                <a:latin typeface="Calibri"/>
                <a:ea typeface="Calibri"/>
                <a:cs typeface="Calibri"/>
                <a:sym typeface="Calibri"/>
              </a:rPr>
              <a:t>Informe previo al partido </a:t>
            </a:r>
            <a:r>
              <a:rPr lang="es" sz="2688" b="0"/>
              <a:t>(continuación)</a:t>
            </a:r>
            <a:endParaRPr/>
          </a:p>
        </p:txBody>
      </p:sp>
      <p:sp>
        <p:nvSpPr>
          <p:cNvPr id="347" name="Google Shape;347;p41"/>
          <p:cNvSpPr txBox="1">
            <a:spLocks noGrp="1"/>
          </p:cNvSpPr>
          <p:nvPr>
            <p:ph type="body" idx="1"/>
          </p:nvPr>
        </p:nvSpPr>
        <p:spPr>
          <a:xfrm>
            <a:off x="644433" y="1097280"/>
            <a:ext cx="11225349" cy="5516880"/>
          </a:xfrm>
          <a:prstGeom prst="rect">
            <a:avLst/>
          </a:prstGeom>
          <a:noFill/>
          <a:ln>
            <a:noFill/>
          </a:ln>
        </p:spPr>
        <p:txBody>
          <a:bodyPr spcFirstLastPara="1" wrap="square" lIns="45700" tIns="45700" rIns="45700" bIns="45700" anchor="t" anchorCtr="0">
            <a:normAutofit/>
          </a:bodyPr>
          <a:lstStyle/>
          <a:p>
            <a:pPr marL="184150" lvl="1" indent="0" algn="l" rtl="0">
              <a:lnSpc>
                <a:spcPct val="100000"/>
              </a:lnSpc>
              <a:spcBef>
                <a:spcPts val="0"/>
              </a:spcBef>
              <a:spcAft>
                <a:spcPts val="0"/>
              </a:spcAft>
              <a:buClr>
                <a:srgbClr val="215D77"/>
              </a:buClr>
              <a:buSzPts val="2800"/>
              <a:buNone/>
            </a:pPr>
            <a:r>
              <a:rPr lang="es" sz="2800">
                <a:solidFill>
                  <a:srgbClr val="18579B"/>
                </a:solidFill>
                <a:latin typeface="Calibri"/>
                <a:ea typeface="Calibri"/>
                <a:cs typeface="Calibri"/>
                <a:sym typeface="Calibri"/>
              </a:rPr>
              <a:t>Guión básico de información previa al partido - Parte 2: </a:t>
            </a:r>
            <a:r>
              <a:rPr lang="es" sz="2000">
                <a:solidFill>
                  <a:srgbClr val="18579B"/>
                </a:solidFill>
                <a:latin typeface="Calibri"/>
                <a:ea typeface="Calibri"/>
                <a:cs typeface="Calibri"/>
                <a:sym typeface="Calibri"/>
              </a:rPr>
              <a:t>(ajustar de acuerdo con las instrucciones del DT)</a:t>
            </a:r>
            <a:endParaRPr/>
          </a:p>
          <a:p>
            <a:pPr marL="804863" lvl="1" indent="-620713" algn="l" rtl="0">
              <a:lnSpc>
                <a:spcPct val="100000"/>
              </a:lnSpc>
              <a:spcBef>
                <a:spcPts val="1200"/>
              </a:spcBef>
              <a:spcAft>
                <a:spcPts val="0"/>
              </a:spcAft>
              <a:buClr>
                <a:srgbClr val="215D77"/>
              </a:buClr>
              <a:buSzPts val="2200"/>
              <a:buChar char="•"/>
            </a:pPr>
            <a:r>
              <a:rPr lang="es" sz="2200">
                <a:latin typeface="Calibri"/>
                <a:ea typeface="Calibri"/>
                <a:cs typeface="Calibri"/>
                <a:sym typeface="Calibri"/>
              </a:rPr>
              <a:t>"¿Hay alguna pregunta?"</a:t>
            </a:r>
            <a:endParaRPr/>
          </a:p>
          <a:p>
            <a:pPr marL="804863" lvl="1" indent="-620713" algn="l" rtl="0">
              <a:lnSpc>
                <a:spcPct val="100000"/>
              </a:lnSpc>
              <a:spcBef>
                <a:spcPts val="1200"/>
              </a:spcBef>
              <a:spcAft>
                <a:spcPts val="0"/>
              </a:spcAft>
              <a:buClr>
                <a:srgbClr val="215D77"/>
              </a:buClr>
              <a:buSzPts val="2200"/>
              <a:buChar char="•"/>
            </a:pPr>
            <a:r>
              <a:rPr lang="es" sz="2200">
                <a:latin typeface="Calibri"/>
                <a:ea typeface="Calibri"/>
                <a:cs typeface="Calibri"/>
                <a:sym typeface="Calibri"/>
              </a:rPr>
              <a:t>A cualquier jugador: “Por favor elige un número, 1 o 2”. (MUESTRE el número en el reverso de su hoja de puntuación a TODOS los jugadores)</a:t>
            </a:r>
            <a:endParaRPr/>
          </a:p>
          <a:p>
            <a:pPr marL="804863" lvl="1" indent="-620713" algn="l" rtl="0">
              <a:lnSpc>
                <a:spcPct val="100000"/>
              </a:lnSpc>
              <a:spcBef>
                <a:spcPts val="1200"/>
              </a:spcBef>
              <a:spcAft>
                <a:spcPts val="0"/>
              </a:spcAft>
              <a:buClr>
                <a:srgbClr val="215D77"/>
              </a:buClr>
              <a:buSzPts val="2200"/>
              <a:buChar char="•"/>
            </a:pPr>
            <a:r>
              <a:rPr lang="es" sz="2200">
                <a:latin typeface="Calibri"/>
                <a:ea typeface="Calibri"/>
                <a:cs typeface="Calibri"/>
                <a:sym typeface="Calibri"/>
              </a:rPr>
              <a:t>Al equipo/jugador </a:t>
            </a:r>
            <a:r>
              <a:rPr lang="es" sz="2200" i="1">
                <a:latin typeface="Calibri"/>
                <a:ea typeface="Calibri"/>
                <a:cs typeface="Calibri"/>
                <a:sym typeface="Calibri"/>
              </a:rPr>
              <a:t>ganador </a:t>
            </a:r>
            <a:r>
              <a:rPr lang="es" sz="2200">
                <a:latin typeface="Calibri"/>
                <a:ea typeface="Calibri"/>
                <a:cs typeface="Calibri"/>
                <a:sym typeface="Calibri"/>
              </a:rPr>
              <a:t>: “¿Te gustaría </a:t>
            </a:r>
            <a:r>
              <a:rPr lang="es" sz="2200" i="1">
                <a:latin typeface="Calibri"/>
                <a:ea typeface="Calibri"/>
                <a:cs typeface="Calibri"/>
                <a:sym typeface="Calibri"/>
              </a:rPr>
              <a:t>servir, recibir, elegir terminar </a:t>
            </a:r>
            <a:r>
              <a:rPr lang="es" sz="2200">
                <a:latin typeface="Calibri"/>
                <a:ea typeface="Calibri"/>
                <a:cs typeface="Calibri"/>
                <a:sym typeface="Calibri"/>
              </a:rPr>
              <a:t>o </a:t>
            </a:r>
            <a:r>
              <a:rPr lang="es" sz="2200" i="1">
                <a:latin typeface="Calibri"/>
                <a:ea typeface="Calibri"/>
                <a:cs typeface="Calibri"/>
                <a:sym typeface="Calibri"/>
              </a:rPr>
              <a:t>diferir </a:t>
            </a:r>
            <a:r>
              <a:rPr lang="es" sz="2200">
                <a:latin typeface="Calibri"/>
                <a:ea typeface="Calibri"/>
                <a:cs typeface="Calibri"/>
                <a:sym typeface="Calibri"/>
              </a:rPr>
              <a:t>?” (MARCA)</a:t>
            </a:r>
            <a:endParaRPr/>
          </a:p>
          <a:p>
            <a:pPr marL="1450543" lvl="3" indent="-620713" algn="l" rtl="0">
              <a:lnSpc>
                <a:spcPct val="100000"/>
              </a:lnSpc>
              <a:spcBef>
                <a:spcPts val="1200"/>
              </a:spcBef>
              <a:spcAft>
                <a:spcPts val="0"/>
              </a:spcAft>
              <a:buClr>
                <a:srgbClr val="215D77"/>
              </a:buClr>
              <a:buSzPts val="2200"/>
              <a:buFont typeface="Arial"/>
              <a:buChar char="•"/>
            </a:pPr>
            <a:r>
              <a:rPr lang="es" sz="2200">
                <a:latin typeface="Calibri"/>
                <a:ea typeface="Calibri"/>
                <a:cs typeface="Calibri"/>
                <a:sym typeface="Calibri"/>
              </a:rPr>
              <a:t>Si se elige servir/recibir, pídale al equipo restante que elija un final.</a:t>
            </a:r>
            <a:endParaRPr/>
          </a:p>
          <a:p>
            <a:pPr marL="1450543" lvl="3" indent="-620713" algn="l" rtl="0">
              <a:lnSpc>
                <a:spcPct val="100000"/>
              </a:lnSpc>
              <a:spcBef>
                <a:spcPts val="1200"/>
              </a:spcBef>
              <a:spcAft>
                <a:spcPts val="0"/>
              </a:spcAft>
              <a:buClr>
                <a:srgbClr val="215D77"/>
              </a:buClr>
              <a:buSzPts val="2200"/>
              <a:buFont typeface="Arial"/>
              <a:buChar char="•"/>
            </a:pPr>
            <a:r>
              <a:rPr lang="es" sz="2200">
                <a:latin typeface="Calibri"/>
                <a:ea typeface="Calibri"/>
                <a:cs typeface="Calibri"/>
                <a:sym typeface="Calibri"/>
              </a:rPr>
              <a:t>Si se elige final, pídale al equipo restante que elija servir o recibir</a:t>
            </a:r>
            <a:endParaRPr/>
          </a:p>
          <a:p>
            <a:pPr marL="1450543" lvl="3" indent="-620713" algn="l" rtl="0">
              <a:lnSpc>
                <a:spcPct val="100000"/>
              </a:lnSpc>
              <a:spcBef>
                <a:spcPts val="1200"/>
              </a:spcBef>
              <a:spcAft>
                <a:spcPts val="0"/>
              </a:spcAft>
              <a:buClr>
                <a:srgbClr val="215D77"/>
              </a:buClr>
              <a:buSzPts val="2200"/>
              <a:buFont typeface="Arial"/>
              <a:buChar char="•"/>
            </a:pPr>
            <a:r>
              <a:rPr lang="es" sz="2200">
                <a:latin typeface="Calibri"/>
                <a:ea typeface="Calibri"/>
                <a:cs typeface="Calibri"/>
                <a:sym typeface="Calibri"/>
              </a:rPr>
              <a:t>Si se elige diferir, el equipo restante debe elegir servir/recibir o terminar.</a:t>
            </a:r>
            <a:endParaRPr sz="2200">
              <a:latin typeface="Calibri"/>
              <a:ea typeface="Calibri"/>
              <a:cs typeface="Calibri"/>
              <a:sym typeface="Calibri"/>
            </a:endParaRPr>
          </a:p>
          <a:p>
            <a:pPr marL="804863" lvl="1" indent="-620713" algn="l" rtl="0">
              <a:lnSpc>
                <a:spcPct val="100000"/>
              </a:lnSpc>
              <a:spcBef>
                <a:spcPts val="1200"/>
              </a:spcBef>
              <a:spcAft>
                <a:spcPts val="0"/>
              </a:spcAft>
              <a:buClr>
                <a:srgbClr val="215D77"/>
              </a:buClr>
              <a:buSzPts val="2200"/>
              <a:buChar char="•"/>
            </a:pPr>
            <a:r>
              <a:rPr lang="es" sz="2200">
                <a:latin typeface="Calibri"/>
                <a:ea typeface="Calibri"/>
                <a:cs typeface="Calibri"/>
                <a:sym typeface="Calibri"/>
              </a:rPr>
              <a:t>"Te quedan _____ minutos".</a:t>
            </a:r>
            <a:endParaRPr/>
          </a:p>
        </p:txBody>
      </p:sp>
      <p:sp>
        <p:nvSpPr>
          <p:cNvPr id="348" name="Google Shape;348;p4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2021021" y="357493"/>
            <a:ext cx="8305966"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sz="5333">
                <a:latin typeface="Calibri"/>
                <a:ea typeface="Calibri"/>
                <a:cs typeface="Calibri"/>
                <a:sym typeface="Calibri"/>
              </a:rPr>
              <a:t>Informe previo al partido </a:t>
            </a:r>
            <a:r>
              <a:rPr lang="es" sz="2688" b="0"/>
              <a:t>(continuación)</a:t>
            </a:r>
            <a:endParaRPr/>
          </a:p>
        </p:txBody>
      </p:sp>
      <p:sp>
        <p:nvSpPr>
          <p:cNvPr id="354" name="Google Shape;354;p42"/>
          <p:cNvSpPr txBox="1">
            <a:spLocks noGrp="1"/>
          </p:cNvSpPr>
          <p:nvPr>
            <p:ph type="body" idx="1"/>
          </p:nvPr>
        </p:nvSpPr>
        <p:spPr>
          <a:xfrm>
            <a:off x="721360" y="1091871"/>
            <a:ext cx="10749280" cy="5425440"/>
          </a:xfrm>
          <a:prstGeom prst="rect">
            <a:avLst/>
          </a:prstGeom>
          <a:noFill/>
          <a:ln>
            <a:noFill/>
          </a:ln>
        </p:spPr>
        <p:txBody>
          <a:bodyPr spcFirstLastPara="1" wrap="square" lIns="45700" tIns="45700" rIns="45700" bIns="45700" anchor="t" anchorCtr="0">
            <a:normAutofit/>
          </a:bodyPr>
          <a:lstStyle/>
          <a:p>
            <a:pPr marL="184150" lvl="1" indent="0" algn="l" rtl="0">
              <a:lnSpc>
                <a:spcPct val="100000"/>
              </a:lnSpc>
              <a:spcBef>
                <a:spcPts val="0"/>
              </a:spcBef>
              <a:spcAft>
                <a:spcPts val="0"/>
              </a:spcAft>
              <a:buClr>
                <a:srgbClr val="215D77"/>
              </a:buClr>
              <a:buSzPts val="2800"/>
              <a:buNone/>
            </a:pPr>
            <a:r>
              <a:rPr lang="es" sz="2800">
                <a:solidFill>
                  <a:srgbClr val="18579B"/>
                </a:solidFill>
                <a:latin typeface="Calibri"/>
                <a:ea typeface="Calibri"/>
                <a:cs typeface="Calibri"/>
                <a:sym typeface="Calibri"/>
              </a:rPr>
              <a:t>Consejos de árbitro:</a:t>
            </a:r>
            <a:endParaRPr/>
          </a:p>
          <a:p>
            <a:pPr marL="184150" lvl="1" indent="0" algn="l" rtl="0">
              <a:lnSpc>
                <a:spcPct val="100000"/>
              </a:lnSpc>
              <a:spcBef>
                <a:spcPts val="1200"/>
              </a:spcBef>
              <a:spcAft>
                <a:spcPts val="0"/>
              </a:spcAft>
              <a:buClr>
                <a:srgbClr val="215D77"/>
              </a:buClr>
              <a:buSzPts val="1200"/>
              <a:buNone/>
            </a:pPr>
            <a:endParaRPr sz="1200">
              <a:solidFill>
                <a:srgbClr val="18579B"/>
              </a:solidFill>
              <a:latin typeface="Calibri"/>
              <a:ea typeface="Calibri"/>
              <a:cs typeface="Calibri"/>
              <a:sym typeface="Calibri"/>
            </a:endParaRPr>
          </a:p>
          <a:p>
            <a:pPr marL="641350" lvl="1" indent="-457200" algn="l" rtl="0">
              <a:lnSpc>
                <a:spcPct val="100000"/>
              </a:lnSpc>
              <a:spcBef>
                <a:spcPts val="1200"/>
              </a:spcBef>
              <a:spcAft>
                <a:spcPts val="0"/>
              </a:spcAft>
              <a:buClr>
                <a:srgbClr val="215D77"/>
              </a:buClr>
              <a:buSzPts val="2800"/>
              <a:buFont typeface="Arial"/>
              <a:buChar char="•"/>
            </a:pPr>
            <a:r>
              <a:rPr lang="es" sz="2800">
                <a:solidFill>
                  <a:srgbClr val="18579B"/>
                </a:solidFill>
                <a:latin typeface="Calibri"/>
                <a:ea typeface="Calibri"/>
                <a:cs typeface="Calibri"/>
                <a:sym typeface="Calibri"/>
              </a:rPr>
              <a:t>La sesión informativa se puede </a:t>
            </a:r>
            <a:r>
              <a:rPr lang="es" sz="2800">
                <a:solidFill>
                  <a:srgbClr val="FF0000"/>
                </a:solidFill>
                <a:latin typeface="Calibri"/>
                <a:ea typeface="Calibri"/>
                <a:cs typeface="Calibri"/>
                <a:sym typeface="Calibri"/>
              </a:rPr>
              <a:t>acortar un poco a medida que avanza el día.</a:t>
            </a:r>
            <a:endParaRPr/>
          </a:p>
          <a:p>
            <a:pPr marL="641350" lvl="1" indent="-457200" algn="l" rtl="0">
              <a:lnSpc>
                <a:spcPct val="100000"/>
              </a:lnSpc>
              <a:spcBef>
                <a:spcPts val="1200"/>
              </a:spcBef>
              <a:spcAft>
                <a:spcPts val="0"/>
              </a:spcAft>
              <a:buClr>
                <a:srgbClr val="215D77"/>
              </a:buClr>
              <a:buSzPts val="2800"/>
              <a:buFont typeface="Arial"/>
              <a:buChar char="•"/>
            </a:pPr>
            <a:r>
              <a:rPr lang="es" sz="2800">
                <a:solidFill>
                  <a:srgbClr val="18579B"/>
                </a:solidFill>
                <a:latin typeface="Calibri"/>
                <a:ea typeface="Calibri"/>
                <a:cs typeface="Calibri"/>
                <a:sym typeface="Calibri"/>
              </a:rPr>
              <a:t>Use </a:t>
            </a:r>
            <a:r>
              <a:rPr lang="es" sz="2800">
                <a:solidFill>
                  <a:srgbClr val="FF0000"/>
                </a:solidFill>
                <a:latin typeface="Calibri"/>
                <a:ea typeface="Calibri"/>
                <a:cs typeface="Calibri"/>
                <a:sym typeface="Calibri"/>
              </a:rPr>
              <a:t>el tiempo restante </a:t>
            </a:r>
            <a:r>
              <a:rPr lang="es" sz="2800">
                <a:solidFill>
                  <a:srgbClr val="18579B"/>
                </a:solidFill>
                <a:latin typeface="Calibri"/>
                <a:ea typeface="Calibri"/>
                <a:cs typeface="Calibri"/>
                <a:sym typeface="Calibri"/>
              </a:rPr>
              <a:t>para completar su hoja de puntuación y observar los servicios.</a:t>
            </a:r>
            <a:endParaRPr/>
          </a:p>
          <a:p>
            <a:pPr marL="804863" lvl="1" indent="-620713" algn="l" rtl="0">
              <a:lnSpc>
                <a:spcPct val="100000"/>
              </a:lnSpc>
              <a:spcBef>
                <a:spcPts val="1200"/>
              </a:spcBef>
              <a:spcAft>
                <a:spcPts val="0"/>
              </a:spcAft>
              <a:buClr>
                <a:srgbClr val="215D77"/>
              </a:buClr>
              <a:buSzPts val="2800"/>
              <a:buFont typeface="Arial"/>
              <a:buChar char="•"/>
            </a:pPr>
            <a:r>
              <a:rPr lang="es" sz="2800">
                <a:solidFill>
                  <a:srgbClr val="18579B"/>
                </a:solidFill>
                <a:latin typeface="Calibri"/>
                <a:ea typeface="Calibri"/>
                <a:cs typeface="Calibri"/>
                <a:sym typeface="Calibri"/>
              </a:rPr>
              <a:t>Tenga en cuenta cualquier </a:t>
            </a:r>
            <a:r>
              <a:rPr lang="es" sz="2800">
                <a:solidFill>
                  <a:srgbClr val="FF0000"/>
                </a:solidFill>
                <a:latin typeface="Calibri"/>
                <a:ea typeface="Calibri"/>
                <a:cs typeface="Calibri"/>
                <a:sym typeface="Calibri"/>
              </a:rPr>
              <a:t>característica de identificación </a:t>
            </a:r>
            <a:r>
              <a:rPr lang="es" sz="2800">
                <a:solidFill>
                  <a:srgbClr val="18579B"/>
                </a:solidFill>
                <a:latin typeface="Calibri"/>
                <a:ea typeface="Calibri"/>
                <a:cs typeface="Calibri"/>
                <a:sym typeface="Calibri"/>
              </a:rPr>
              <a:t>de cada jugador</a:t>
            </a:r>
            <a:endParaRPr/>
          </a:p>
          <a:p>
            <a:pPr marL="804863" lvl="1" indent="-620713" algn="l" rtl="0">
              <a:lnSpc>
                <a:spcPct val="100000"/>
              </a:lnSpc>
              <a:spcBef>
                <a:spcPts val="1200"/>
              </a:spcBef>
              <a:spcAft>
                <a:spcPts val="0"/>
              </a:spcAft>
              <a:buClr>
                <a:srgbClr val="215D77"/>
              </a:buClr>
              <a:buSzPts val="2800"/>
              <a:buFont typeface="Arial"/>
              <a:buChar char="•"/>
            </a:pPr>
            <a:r>
              <a:rPr lang="es" sz="2800">
                <a:solidFill>
                  <a:srgbClr val="FF0000"/>
                </a:solidFill>
                <a:latin typeface="Calibri"/>
                <a:ea typeface="Calibri"/>
                <a:cs typeface="Calibri"/>
                <a:sym typeface="Calibri"/>
              </a:rPr>
              <a:t>Escriba INCLUSO </a:t>
            </a:r>
            <a:r>
              <a:rPr lang="es" sz="2800">
                <a:solidFill>
                  <a:srgbClr val="18579B"/>
                </a:solidFill>
                <a:latin typeface="Calibri"/>
                <a:ea typeface="Calibri"/>
                <a:cs typeface="Calibri"/>
                <a:sym typeface="Calibri"/>
              </a:rPr>
              <a:t>arriba de los nombres de los servidores iniciales</a:t>
            </a:r>
            <a:endParaRPr/>
          </a:p>
          <a:p>
            <a:pPr marL="804863" lvl="1" indent="-620713" algn="l" rtl="0">
              <a:lnSpc>
                <a:spcPct val="100000"/>
              </a:lnSpc>
              <a:spcBef>
                <a:spcPts val="1200"/>
              </a:spcBef>
              <a:spcAft>
                <a:spcPts val="0"/>
              </a:spcAft>
              <a:buClr>
                <a:srgbClr val="215D77"/>
              </a:buClr>
              <a:buSzPts val="2800"/>
              <a:buFont typeface="Arial"/>
              <a:buChar char="•"/>
            </a:pPr>
            <a:r>
              <a:rPr lang="es" sz="2800">
                <a:solidFill>
                  <a:srgbClr val="FF0000"/>
                </a:solidFill>
                <a:latin typeface="Calibri"/>
                <a:ea typeface="Calibri"/>
                <a:cs typeface="Calibri"/>
                <a:sym typeface="Calibri"/>
              </a:rPr>
              <a:t>Escriba IMPAR </a:t>
            </a:r>
            <a:r>
              <a:rPr lang="es" sz="2800">
                <a:solidFill>
                  <a:srgbClr val="18579B"/>
                </a:solidFill>
                <a:latin typeface="Calibri"/>
                <a:ea typeface="Calibri"/>
                <a:cs typeface="Calibri"/>
                <a:sym typeface="Calibri"/>
              </a:rPr>
              <a:t>encima de los nombres de sus socios</a:t>
            </a:r>
            <a:endParaRPr/>
          </a:p>
          <a:p>
            <a:pPr marL="804863" lvl="1" indent="-620713" algn="l" rtl="0">
              <a:lnSpc>
                <a:spcPct val="100000"/>
              </a:lnSpc>
              <a:spcBef>
                <a:spcPts val="1200"/>
              </a:spcBef>
              <a:spcAft>
                <a:spcPts val="0"/>
              </a:spcAft>
              <a:buClr>
                <a:srgbClr val="215D77"/>
              </a:buClr>
              <a:buSzPts val="2800"/>
              <a:buFont typeface="Arial"/>
              <a:buChar char="•"/>
            </a:pPr>
            <a:r>
              <a:rPr lang="es" sz="2800">
                <a:solidFill>
                  <a:srgbClr val="18579B"/>
                </a:solidFill>
                <a:latin typeface="Calibri"/>
                <a:ea typeface="Calibri"/>
                <a:cs typeface="Calibri"/>
                <a:sym typeface="Calibri"/>
              </a:rPr>
              <a:t>Además de marcar el equipo que sirve, identifique también </a:t>
            </a:r>
            <a:endParaRPr/>
          </a:p>
        </p:txBody>
      </p:sp>
      <p:sp>
        <p:nvSpPr>
          <p:cNvPr id="355" name="Google Shape;355;p4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3" title="PICKLEBALL LESSONS AND REFEREE/LINE JUDGE PRACTICE"/>
          <p:cNvPicPr preferRelativeResize="0"/>
          <p:nvPr/>
        </p:nvPicPr>
        <p:blipFill rotWithShape="1">
          <a:blip r:embed="rId3">
            <a:alphaModFix/>
          </a:blip>
          <a:srcRect/>
          <a:stretch/>
        </p:blipFill>
        <p:spPr>
          <a:xfrm>
            <a:off x="2387600" y="762974"/>
            <a:ext cx="7112000" cy="5575645"/>
          </a:xfrm>
          <a:prstGeom prst="rect">
            <a:avLst/>
          </a:prstGeom>
          <a:noFill/>
          <a:ln>
            <a:noFill/>
          </a:ln>
        </p:spPr>
      </p:pic>
      <p:sp>
        <p:nvSpPr>
          <p:cNvPr id="361" name="Google Shape;361;p4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43</a:t>
            </a:fld>
            <a:endParaRPr/>
          </a:p>
        </p:txBody>
      </p:sp>
      <p:sp>
        <p:nvSpPr>
          <p:cNvPr id="362" name="Google Shape;362;p43"/>
          <p:cNvSpPr txBox="1"/>
          <p:nvPr/>
        </p:nvSpPr>
        <p:spPr>
          <a:xfrm>
            <a:off x="4413855" y="6407672"/>
            <a:ext cx="3059490" cy="36933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s" sz="1800" b="0" i="0" u="none" strike="noStrike" cap="none">
                <a:solidFill>
                  <a:srgbClr val="000000"/>
                </a:solidFill>
                <a:latin typeface="Source Sans Pro"/>
                <a:ea typeface="Source Sans Pro"/>
                <a:cs typeface="Source Sans Pro"/>
                <a:sym typeface="Source Sans Pro"/>
              </a:rPr>
              <a:t>(Marca de tiempo: 4:35 – 7:23)</a:t>
            </a:r>
            <a:endParaRPr sz="1800" b="0" i="0" u="none" strike="noStrike" cap="none">
              <a:solidFill>
                <a:srgbClr val="000000"/>
              </a:solidFill>
              <a:latin typeface="Source Sans Pro"/>
              <a:ea typeface="Source Sans Pro"/>
              <a:cs typeface="Source Sans Pro"/>
              <a:sym typeface="Source Sans Pro"/>
            </a:endParaRPr>
          </a:p>
        </p:txBody>
      </p:sp>
      <p:sp>
        <p:nvSpPr>
          <p:cNvPr id="363" name="Google Shape;363;p43"/>
          <p:cNvSpPr txBox="1">
            <a:spLocks noGrp="1"/>
          </p:cNvSpPr>
          <p:nvPr>
            <p:ph type="title"/>
          </p:nvPr>
        </p:nvSpPr>
        <p:spPr>
          <a:xfrm>
            <a:off x="1943017" y="196965"/>
            <a:ext cx="8305966" cy="644831"/>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sz="5333">
                <a:latin typeface="Calibri"/>
                <a:ea typeface="Calibri"/>
                <a:cs typeface="Calibri"/>
                <a:sym typeface="Calibri"/>
              </a:rPr>
              <a:t>Informe previo al partido </a:t>
            </a:r>
            <a:r>
              <a:rPr lang="es" sz="2688" b="0"/>
              <a:t>(continuación)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body" idx="1"/>
          </p:nvPr>
        </p:nvSpPr>
        <p:spPr>
          <a:xfrm>
            <a:off x="505097" y="360218"/>
            <a:ext cx="11242766" cy="5320146"/>
          </a:xfrm>
          <a:prstGeom prst="rect">
            <a:avLst/>
          </a:prstGeom>
          <a:noFill/>
          <a:ln>
            <a:noFill/>
          </a:ln>
        </p:spPr>
        <p:txBody>
          <a:bodyPr spcFirstLastPara="1" wrap="square" lIns="45700" tIns="45700" rIns="45700" bIns="45700" anchor="t" anchorCtr="0">
            <a:normAutofit fontScale="92500" lnSpcReduction="20000"/>
          </a:bodyPr>
          <a:lstStyle/>
          <a:p>
            <a:pPr marL="0" lvl="0" indent="0" algn="ctr" rtl="0">
              <a:lnSpc>
                <a:spcPct val="100000"/>
              </a:lnSpc>
              <a:spcBef>
                <a:spcPts val="0"/>
              </a:spcBef>
              <a:spcAft>
                <a:spcPts val="0"/>
              </a:spcAft>
              <a:buSzPct val="100000"/>
              <a:buFont typeface="Noto Sans Symbols"/>
              <a:buNone/>
            </a:pPr>
            <a:r>
              <a:rPr lang="es">
                <a:latin typeface="Calibri"/>
                <a:ea typeface="Calibri"/>
                <a:cs typeface="Calibri"/>
                <a:sym typeface="Calibri"/>
              </a:rPr>
              <a:t>Preparación de la hoja de puntuación</a:t>
            </a:r>
            <a:endParaRPr>
              <a:latin typeface="Calibri"/>
              <a:ea typeface="Calibri"/>
              <a:cs typeface="Calibri"/>
              <a:sym typeface="Calibri"/>
            </a:endParaRPr>
          </a:p>
          <a:p>
            <a:pPr marL="0" lvl="0" indent="0" algn="ctr" rtl="0">
              <a:lnSpc>
                <a:spcPct val="100000"/>
              </a:lnSpc>
              <a:spcBef>
                <a:spcPts val="2000"/>
              </a:spcBef>
              <a:spcAft>
                <a:spcPts val="0"/>
              </a:spcAft>
              <a:buSzPct val="100000"/>
              <a:buFont typeface="Noto Sans Symbols"/>
              <a:buNone/>
            </a:pPr>
            <a:endParaRPr sz="2200"/>
          </a:p>
          <a:p>
            <a:pPr marL="536575" lvl="0" indent="-352425" algn="l" rtl="0">
              <a:lnSpc>
                <a:spcPct val="100000"/>
              </a:lnSpc>
              <a:spcBef>
                <a:spcPts val="2000"/>
              </a:spcBef>
              <a:spcAft>
                <a:spcPts val="0"/>
              </a:spcAft>
              <a:buClr>
                <a:srgbClr val="18579B"/>
              </a:buClr>
              <a:buSzPct val="100000"/>
              <a:buFont typeface="Arial"/>
              <a:buChar char="•"/>
            </a:pPr>
            <a:r>
              <a:rPr lang="es" sz="4000">
                <a:latin typeface="Calibri"/>
                <a:ea typeface="Calibri"/>
                <a:cs typeface="Calibri"/>
                <a:sym typeface="Calibri"/>
              </a:rPr>
              <a:t>  </a:t>
            </a:r>
            <a:r>
              <a:rPr lang="es" sz="4000">
                <a:solidFill>
                  <a:srgbClr val="FF0000"/>
                </a:solidFill>
                <a:latin typeface="Calibri"/>
                <a:ea typeface="Calibri"/>
                <a:cs typeface="Calibri"/>
                <a:sym typeface="Calibri"/>
              </a:rPr>
              <a:t>Marque el equipo que sirve cada juego </a:t>
            </a:r>
            <a:r>
              <a:rPr lang="es" sz="4000">
                <a:latin typeface="Calibri"/>
                <a:ea typeface="Calibri"/>
                <a:cs typeface="Calibri"/>
                <a:sym typeface="Calibri"/>
              </a:rPr>
              <a:t>: "x" o el nombre del servidor inicial en la columna "Servir" para cada equipo</a:t>
            </a:r>
            <a:endParaRPr sz="2800">
              <a:latin typeface="Calibri"/>
              <a:ea typeface="Calibri"/>
              <a:cs typeface="Calibri"/>
              <a:sym typeface="Calibri"/>
            </a:endParaRPr>
          </a:p>
          <a:p>
            <a:pPr marL="536575" lvl="0" indent="-352425" algn="l" rtl="0">
              <a:lnSpc>
                <a:spcPct val="100000"/>
              </a:lnSpc>
              <a:spcBef>
                <a:spcPts val="2000"/>
              </a:spcBef>
              <a:spcAft>
                <a:spcPts val="0"/>
              </a:spcAft>
              <a:buClr>
                <a:srgbClr val="18579B"/>
              </a:buClr>
              <a:buSzPct val="100000"/>
              <a:buFont typeface="Arial"/>
              <a:buChar char="•"/>
            </a:pPr>
            <a:r>
              <a:rPr lang="es" sz="4000">
                <a:latin typeface="Calibri"/>
                <a:ea typeface="Calibri"/>
                <a:cs typeface="Calibri"/>
                <a:sym typeface="Calibri"/>
              </a:rPr>
              <a:t>  </a:t>
            </a:r>
            <a:r>
              <a:rPr lang="es" sz="4000">
                <a:solidFill>
                  <a:srgbClr val="FF0000"/>
                </a:solidFill>
                <a:latin typeface="Calibri"/>
                <a:ea typeface="Calibri"/>
                <a:cs typeface="Calibri"/>
                <a:sym typeface="Calibri"/>
              </a:rPr>
              <a:t>Encierre en un círculo el servidor inicial </a:t>
            </a:r>
            <a:r>
              <a:rPr lang="es" sz="4000">
                <a:latin typeface="Calibri"/>
                <a:ea typeface="Calibri"/>
                <a:cs typeface="Calibri"/>
                <a:sym typeface="Calibri"/>
              </a:rPr>
              <a:t>de cada equipo</a:t>
            </a:r>
            <a:endParaRPr sz="4000">
              <a:latin typeface="Calibri"/>
              <a:ea typeface="Calibri"/>
              <a:cs typeface="Calibri"/>
              <a:sym typeface="Calibri"/>
            </a:endParaRPr>
          </a:p>
          <a:p>
            <a:pPr marL="536575" lvl="0" indent="-352425" algn="l" rtl="0">
              <a:lnSpc>
                <a:spcPct val="100000"/>
              </a:lnSpc>
              <a:spcBef>
                <a:spcPts val="2000"/>
              </a:spcBef>
              <a:spcAft>
                <a:spcPts val="0"/>
              </a:spcAft>
              <a:buClr>
                <a:srgbClr val="18579B"/>
              </a:buClr>
              <a:buSzPct val="100000"/>
              <a:buFont typeface="Arial"/>
              <a:buChar char="•"/>
            </a:pPr>
            <a:r>
              <a:rPr lang="es" sz="4000"/>
              <a:t>Tenga en cuenta </a:t>
            </a:r>
            <a:r>
              <a:rPr lang="es" sz="4000">
                <a:solidFill>
                  <a:srgbClr val="FF0000"/>
                </a:solidFill>
              </a:rPr>
              <a:t>las claves de identificación </a:t>
            </a:r>
            <a:r>
              <a:rPr lang="es" sz="4000"/>
              <a:t>de los jugadores</a:t>
            </a:r>
            <a:endParaRPr/>
          </a:p>
          <a:p>
            <a:pPr marL="536575" lvl="0" indent="-352425" algn="l" rtl="0">
              <a:lnSpc>
                <a:spcPct val="100000"/>
              </a:lnSpc>
              <a:spcBef>
                <a:spcPts val="2000"/>
              </a:spcBef>
              <a:spcAft>
                <a:spcPts val="0"/>
              </a:spcAft>
              <a:buClr>
                <a:srgbClr val="18579B"/>
              </a:buClr>
              <a:buSzPct val="100000"/>
              <a:buFont typeface="Arial"/>
              <a:buChar char="•"/>
            </a:pPr>
            <a:r>
              <a:rPr lang="es" sz="4000">
                <a:latin typeface="Calibri"/>
                <a:ea typeface="Calibri"/>
                <a:cs typeface="Calibri"/>
                <a:sym typeface="Calibri"/>
              </a:rPr>
              <a:t>  </a:t>
            </a:r>
            <a:r>
              <a:rPr lang="es" sz="4000">
                <a:solidFill>
                  <a:srgbClr val="FF0000"/>
                </a:solidFill>
                <a:latin typeface="Calibri"/>
                <a:ea typeface="Calibri"/>
                <a:cs typeface="Calibri"/>
                <a:sym typeface="Calibri"/>
              </a:rPr>
              <a:t>Anote </a:t>
            </a:r>
            <a:r>
              <a:rPr lang="es" sz="4000">
                <a:solidFill>
                  <a:srgbClr val="FF0000"/>
                </a:solidFill>
              </a:rPr>
              <a:t>qué lado </a:t>
            </a:r>
            <a:r>
              <a:rPr lang="es" sz="4000"/>
              <a:t>de la cancha fue elegido por el equipo que hizo la selección bajo los nombres de los equipos.</a:t>
            </a:r>
            <a:endParaRPr sz="4000">
              <a:latin typeface="Calibri"/>
              <a:ea typeface="Calibri"/>
              <a:cs typeface="Calibri"/>
              <a:sym typeface="Calibri"/>
            </a:endParaRPr>
          </a:p>
        </p:txBody>
      </p:sp>
      <p:sp>
        <p:nvSpPr>
          <p:cNvPr id="369" name="Google Shape;369;p4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a:spLocks noGrp="1"/>
          </p:cNvSpPr>
          <p:nvPr>
            <p:ph type="body" idx="1"/>
          </p:nvPr>
        </p:nvSpPr>
        <p:spPr>
          <a:xfrm>
            <a:off x="505097" y="360218"/>
            <a:ext cx="11242766" cy="806731"/>
          </a:xfrm>
          <a:prstGeom prst="rect">
            <a:avLst/>
          </a:prstGeom>
          <a:noFill/>
          <a:ln>
            <a:noFill/>
          </a:ln>
        </p:spPr>
        <p:txBody>
          <a:bodyPr spcFirstLastPara="1" wrap="square" lIns="45700" tIns="45700" rIns="45700" bIns="45700" anchor="t" anchorCtr="0">
            <a:normAutofit lnSpcReduction="10000"/>
          </a:bodyPr>
          <a:lstStyle/>
          <a:p>
            <a:pPr marL="0" lvl="0" indent="0" algn="ctr" rtl="0">
              <a:lnSpc>
                <a:spcPct val="100000"/>
              </a:lnSpc>
              <a:spcBef>
                <a:spcPts val="0"/>
              </a:spcBef>
              <a:spcAft>
                <a:spcPts val="0"/>
              </a:spcAft>
              <a:buSzPts val="4800"/>
              <a:buFont typeface="Noto Sans Symbols"/>
              <a:buNone/>
            </a:pPr>
            <a:r>
              <a:rPr lang="es">
                <a:latin typeface="Calibri"/>
                <a:ea typeface="Calibri"/>
                <a:cs typeface="Calibri"/>
                <a:sym typeface="Calibri"/>
              </a:rPr>
              <a:t>Preparación de la hoja de puntuación</a:t>
            </a:r>
            <a:endParaRPr>
              <a:latin typeface="Calibri"/>
              <a:ea typeface="Calibri"/>
              <a:cs typeface="Calibri"/>
              <a:sym typeface="Calibri"/>
            </a:endParaRPr>
          </a:p>
        </p:txBody>
      </p:sp>
      <p:pic>
        <p:nvPicPr>
          <p:cNvPr id="375" name="Google Shape;375;p45"/>
          <p:cNvPicPr preferRelativeResize="0"/>
          <p:nvPr/>
        </p:nvPicPr>
        <p:blipFill rotWithShape="1">
          <a:blip r:embed="rId3">
            <a:alphaModFix/>
          </a:blip>
          <a:srcRect/>
          <a:stretch/>
        </p:blipFill>
        <p:spPr>
          <a:xfrm>
            <a:off x="1529697" y="1051133"/>
            <a:ext cx="9414867" cy="5768647"/>
          </a:xfrm>
          <a:prstGeom prst="rect">
            <a:avLst/>
          </a:prstGeom>
          <a:noFill/>
          <a:ln>
            <a:noFill/>
          </a:ln>
        </p:spPr>
      </p:pic>
      <p:sp>
        <p:nvSpPr>
          <p:cNvPr id="376" name="Google Shape;376;p4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46</a:t>
            </a:fld>
            <a:endParaRPr/>
          </a:p>
        </p:txBody>
      </p:sp>
      <p:pic>
        <p:nvPicPr>
          <p:cNvPr id="382" name="Google Shape;382;p46"/>
          <p:cNvPicPr preferRelativeResize="0"/>
          <p:nvPr/>
        </p:nvPicPr>
        <p:blipFill rotWithShape="1">
          <a:blip r:embed="rId3">
            <a:alphaModFix/>
          </a:blip>
          <a:srcRect/>
          <a:stretch/>
        </p:blipFill>
        <p:spPr>
          <a:xfrm>
            <a:off x="340659" y="-77661"/>
            <a:ext cx="11247120" cy="629885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47</a:t>
            </a:fld>
            <a:endParaRPr/>
          </a:p>
        </p:txBody>
      </p:sp>
      <p:pic>
        <p:nvPicPr>
          <p:cNvPr id="388" name="Google Shape;388;p47"/>
          <p:cNvPicPr preferRelativeResize="0"/>
          <p:nvPr/>
        </p:nvPicPr>
        <p:blipFill rotWithShape="1">
          <a:blip r:embed="rId3">
            <a:alphaModFix/>
          </a:blip>
          <a:srcRect/>
          <a:stretch/>
        </p:blipFill>
        <p:spPr>
          <a:xfrm>
            <a:off x="340659" y="-17499"/>
            <a:ext cx="11166544" cy="623436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8"/>
          <p:cNvSpPr txBox="1">
            <a:spLocks noGrp="1"/>
          </p:cNvSpPr>
          <p:nvPr>
            <p:ph type="body" idx="1"/>
          </p:nvPr>
        </p:nvSpPr>
        <p:spPr>
          <a:xfrm>
            <a:off x="1219200" y="347762"/>
            <a:ext cx="9668932" cy="6318680"/>
          </a:xfrm>
          <a:prstGeom prst="rect">
            <a:avLst/>
          </a:prstGeom>
          <a:noFill/>
          <a:ln>
            <a:noFill/>
          </a:ln>
        </p:spPr>
        <p:txBody>
          <a:bodyPr spcFirstLastPara="1" wrap="square" lIns="45700" tIns="45700" rIns="45700" bIns="45700" anchor="t" anchorCtr="0">
            <a:normAutofit/>
          </a:bodyPr>
          <a:lstStyle/>
          <a:p>
            <a:pPr marL="0" lvl="0" indent="0" algn="ctr" rtl="0">
              <a:lnSpc>
                <a:spcPct val="80000"/>
              </a:lnSpc>
              <a:spcBef>
                <a:spcPts val="0"/>
              </a:spcBef>
              <a:spcAft>
                <a:spcPts val="0"/>
              </a:spcAft>
              <a:buSzPts val="4800"/>
              <a:buFont typeface="Noto Sans Symbols"/>
              <a:buNone/>
            </a:pPr>
            <a:r>
              <a:rPr lang="es" sz="4800">
                <a:latin typeface="Calibri"/>
                <a:ea typeface="Calibri"/>
                <a:cs typeface="Calibri"/>
                <a:sym typeface="Calibri"/>
              </a:rPr>
              <a:t>Procedimiento final previo al juego</a:t>
            </a:r>
            <a:endParaRPr/>
          </a:p>
          <a:p>
            <a:pPr marL="0" lvl="0" indent="0" algn="l" rtl="0">
              <a:lnSpc>
                <a:spcPct val="80000"/>
              </a:lnSpc>
              <a:spcBef>
                <a:spcPts val="2000"/>
              </a:spcBef>
              <a:spcAft>
                <a:spcPts val="0"/>
              </a:spcAft>
              <a:buSzPts val="2000"/>
              <a:buFont typeface="Noto Sans Symbols"/>
              <a:buNone/>
            </a:pPr>
            <a:endParaRPr sz="2000"/>
          </a:p>
          <a:p>
            <a:pPr marL="903288" lvl="1" indent="-719138" algn="l" rtl="0">
              <a:lnSpc>
                <a:spcPct val="80000"/>
              </a:lnSpc>
              <a:spcBef>
                <a:spcPts val="600"/>
              </a:spcBef>
              <a:spcAft>
                <a:spcPts val="0"/>
              </a:spcAft>
              <a:buClr>
                <a:srgbClr val="215D77"/>
              </a:buClr>
              <a:buSzPts val="3600"/>
              <a:buFont typeface="Arial"/>
              <a:buChar char="•"/>
            </a:pPr>
            <a:r>
              <a:rPr lang="es" sz="3600">
                <a:latin typeface="Calibri"/>
                <a:ea typeface="Calibri"/>
                <a:cs typeface="Calibri"/>
                <a:sym typeface="Calibri"/>
              </a:rPr>
              <a:t>Establezca la posición 2 a 6 pies </a:t>
            </a:r>
            <a:r>
              <a:rPr lang="es" sz="3600" i="1">
                <a:solidFill>
                  <a:srgbClr val="FF0000"/>
                </a:solidFill>
                <a:latin typeface="Calibri"/>
                <a:ea typeface="Calibri"/>
                <a:cs typeface="Calibri"/>
                <a:sym typeface="Calibri"/>
              </a:rPr>
              <a:t>DIRECTAMENTE DETRÁS </a:t>
            </a:r>
            <a:r>
              <a:rPr lang="es" sz="3600">
                <a:solidFill>
                  <a:srgbClr val="FF0000"/>
                </a:solidFill>
                <a:latin typeface="Calibri"/>
                <a:ea typeface="Calibri"/>
                <a:cs typeface="Calibri"/>
                <a:sym typeface="Calibri"/>
              </a:rPr>
              <a:t>del poste de la red</a:t>
            </a:r>
            <a:endParaRPr/>
          </a:p>
          <a:p>
            <a:pPr marL="903288" lvl="1" indent="-719138" algn="l" rtl="0">
              <a:lnSpc>
                <a:spcPct val="80000"/>
              </a:lnSpc>
              <a:spcBef>
                <a:spcPts val="600"/>
              </a:spcBef>
              <a:spcAft>
                <a:spcPts val="0"/>
              </a:spcAft>
              <a:buClr>
                <a:srgbClr val="215D77"/>
              </a:buClr>
              <a:buSzPts val="3600"/>
              <a:buNone/>
            </a:pPr>
            <a:endParaRPr sz="3600">
              <a:latin typeface="Calibri"/>
              <a:ea typeface="Calibri"/>
              <a:cs typeface="Calibri"/>
              <a:sym typeface="Calibri"/>
            </a:endParaRPr>
          </a:p>
          <a:p>
            <a:pPr marL="903288" lvl="1" indent="-719138" algn="l" rtl="0">
              <a:lnSpc>
                <a:spcPct val="80000"/>
              </a:lnSpc>
              <a:spcBef>
                <a:spcPts val="600"/>
              </a:spcBef>
              <a:spcAft>
                <a:spcPts val="0"/>
              </a:spcAft>
              <a:buClr>
                <a:srgbClr val="215D77"/>
              </a:buClr>
              <a:buSzPts val="3600"/>
              <a:buFont typeface="Arial"/>
              <a:buChar char="•"/>
            </a:pPr>
            <a:r>
              <a:rPr lang="es" sz="3600">
                <a:latin typeface="Calibri"/>
                <a:ea typeface="Calibri"/>
                <a:cs typeface="Calibri"/>
                <a:sym typeface="Calibri"/>
              </a:rPr>
              <a:t>Apunte </a:t>
            </a:r>
            <a:r>
              <a:rPr lang="es" sz="3600">
                <a:solidFill>
                  <a:srgbClr val="FF0000"/>
                </a:solidFill>
                <a:latin typeface="Calibri"/>
                <a:ea typeface="Calibri"/>
                <a:cs typeface="Calibri"/>
                <a:sym typeface="Calibri"/>
              </a:rPr>
              <a:t>el clip del portapapeles hacia el equipo de servicio</a:t>
            </a:r>
            <a:endParaRPr/>
          </a:p>
          <a:p>
            <a:pPr marL="903288" lvl="1" indent="-719138" algn="l" rtl="0">
              <a:lnSpc>
                <a:spcPct val="80000"/>
              </a:lnSpc>
              <a:spcBef>
                <a:spcPts val="600"/>
              </a:spcBef>
              <a:spcAft>
                <a:spcPts val="0"/>
              </a:spcAft>
              <a:buClr>
                <a:srgbClr val="215D77"/>
              </a:buClr>
              <a:buSzPts val="3600"/>
              <a:buNone/>
            </a:pPr>
            <a:endParaRPr sz="3600">
              <a:latin typeface="Calibri"/>
              <a:ea typeface="Calibri"/>
              <a:cs typeface="Calibri"/>
              <a:sym typeface="Calibri"/>
            </a:endParaRPr>
          </a:p>
          <a:p>
            <a:pPr marL="903288" lvl="1" indent="-719138" algn="l" rtl="0">
              <a:lnSpc>
                <a:spcPct val="80000"/>
              </a:lnSpc>
              <a:spcBef>
                <a:spcPts val="600"/>
              </a:spcBef>
              <a:spcAft>
                <a:spcPts val="0"/>
              </a:spcAft>
              <a:buClr>
                <a:srgbClr val="215D77"/>
              </a:buClr>
              <a:buSzPts val="3600"/>
              <a:buFont typeface="Arial"/>
              <a:buChar char="•"/>
            </a:pPr>
            <a:r>
              <a:rPr lang="es" sz="3600">
                <a:latin typeface="Calibri"/>
                <a:ea typeface="Calibri"/>
                <a:cs typeface="Calibri"/>
                <a:sym typeface="Calibri"/>
              </a:rPr>
              <a:t>Clip del servidor </a:t>
            </a:r>
            <a:r>
              <a:rPr lang="es" sz="3600">
                <a:solidFill>
                  <a:srgbClr val="FF0000"/>
                </a:solidFill>
                <a:latin typeface="Calibri"/>
                <a:ea typeface="Calibri"/>
                <a:cs typeface="Calibri"/>
                <a:sym typeface="Calibri"/>
              </a:rPr>
              <a:t>sobre el servidor de inicio en un círculo con “ </a:t>
            </a:r>
            <a:r>
              <a:rPr lang="es" sz="3600" b="1">
                <a:solidFill>
                  <a:srgbClr val="FF0000"/>
                </a:solidFill>
                <a:latin typeface="Calibri"/>
                <a:ea typeface="Calibri"/>
                <a:cs typeface="Calibri"/>
                <a:sym typeface="Calibri"/>
              </a:rPr>
              <a:t>\2 </a:t>
            </a:r>
            <a:r>
              <a:rPr lang="es" sz="3600">
                <a:solidFill>
                  <a:srgbClr val="FF0000"/>
                </a:solidFill>
                <a:latin typeface="Calibri"/>
                <a:ea typeface="Calibri"/>
                <a:cs typeface="Calibri"/>
                <a:sym typeface="Calibri"/>
              </a:rPr>
              <a:t>” </a:t>
            </a:r>
            <a:r>
              <a:rPr lang="es" sz="3600">
                <a:latin typeface="Calibri"/>
                <a:ea typeface="Calibri"/>
                <a:cs typeface="Calibri"/>
                <a:sym typeface="Calibri"/>
              </a:rPr>
              <a:t>mirando hacia usted</a:t>
            </a:r>
            <a:endParaRPr/>
          </a:p>
          <a:p>
            <a:pPr marL="903288" lvl="1" indent="-490538" algn="l" rtl="0">
              <a:lnSpc>
                <a:spcPct val="80000"/>
              </a:lnSpc>
              <a:spcBef>
                <a:spcPts val="600"/>
              </a:spcBef>
              <a:spcAft>
                <a:spcPts val="0"/>
              </a:spcAft>
              <a:buClr>
                <a:srgbClr val="215D77"/>
              </a:buClr>
              <a:buSzPts val="3600"/>
              <a:buFont typeface="Arial"/>
              <a:buNone/>
            </a:pPr>
            <a:endParaRPr sz="3600">
              <a:latin typeface="Calibri"/>
              <a:ea typeface="Calibri"/>
              <a:cs typeface="Calibri"/>
              <a:sym typeface="Calibri"/>
            </a:endParaRPr>
          </a:p>
          <a:p>
            <a:pPr marL="903288" lvl="1" indent="-719138" algn="l" rtl="0">
              <a:lnSpc>
                <a:spcPct val="80000"/>
              </a:lnSpc>
              <a:spcBef>
                <a:spcPts val="600"/>
              </a:spcBef>
              <a:spcAft>
                <a:spcPts val="0"/>
              </a:spcAft>
              <a:buClr>
                <a:srgbClr val="215D77"/>
              </a:buClr>
              <a:buSzPts val="3600"/>
              <a:buFont typeface="Arial"/>
              <a:buChar char="•"/>
            </a:pPr>
            <a:r>
              <a:rPr lang="es" sz="3600"/>
              <a:t>Esté atento a </a:t>
            </a:r>
            <a:r>
              <a:rPr lang="es" sz="3600">
                <a:solidFill>
                  <a:srgbClr val="FF0000"/>
                </a:solidFill>
              </a:rPr>
              <a:t>posibles movimientos de servicio ilegales </a:t>
            </a:r>
            <a:r>
              <a:rPr lang="es" sz="3600"/>
              <a:t>(pero sin entrenamiento)</a:t>
            </a:r>
            <a:endParaRPr sz="3600">
              <a:latin typeface="Calibri"/>
              <a:ea typeface="Calibri"/>
              <a:cs typeface="Calibri"/>
              <a:sym typeface="Calibri"/>
            </a:endParaRPr>
          </a:p>
          <a:p>
            <a:pPr marL="184150" lvl="1" indent="0" algn="l" rtl="0">
              <a:lnSpc>
                <a:spcPct val="80000"/>
              </a:lnSpc>
              <a:spcBef>
                <a:spcPts val="600"/>
              </a:spcBef>
              <a:spcAft>
                <a:spcPts val="0"/>
              </a:spcAft>
              <a:buClr>
                <a:srgbClr val="215D77"/>
              </a:buClr>
              <a:buSzPts val="4000"/>
              <a:buNone/>
            </a:pPr>
            <a:endParaRPr sz="4000">
              <a:latin typeface="Calibri"/>
              <a:ea typeface="Calibri"/>
              <a:cs typeface="Calibri"/>
              <a:sym typeface="Calibri"/>
            </a:endParaRPr>
          </a:p>
        </p:txBody>
      </p:sp>
      <p:sp>
        <p:nvSpPr>
          <p:cNvPr id="394" name="Google Shape;394;p4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9"/>
          <p:cNvSpPr txBox="1"/>
          <p:nvPr/>
        </p:nvSpPr>
        <p:spPr>
          <a:xfrm>
            <a:off x="2057400" y="228600"/>
            <a:ext cx="7873773" cy="646331"/>
          </a:xfrm>
          <a:prstGeom prst="rect">
            <a:avLst/>
          </a:prstGeom>
          <a:noFill/>
          <a:ln>
            <a:noFill/>
          </a:ln>
        </p:spPr>
        <p:txBody>
          <a:bodyPr spcFirstLastPara="1" wrap="square" lIns="45700" tIns="45700" rIns="45700" bIns="45700" anchor="t" anchorCtr="0">
            <a:spAutoFit/>
          </a:bodyPr>
          <a:lstStyle/>
          <a:p>
            <a:pPr marL="0" marR="0" lvl="1" indent="349250" algn="l" rtl="0">
              <a:lnSpc>
                <a:spcPct val="100000"/>
              </a:lnSpc>
              <a:spcBef>
                <a:spcPts val="0"/>
              </a:spcBef>
              <a:spcAft>
                <a:spcPts val="0"/>
              </a:spcAft>
              <a:buClr>
                <a:srgbClr val="FF0000"/>
              </a:buClr>
              <a:buSzPts val="3600"/>
              <a:buFont typeface="Calibri"/>
              <a:buNone/>
            </a:pPr>
            <a:r>
              <a:rPr lang="es" sz="3600" b="1" i="0" u="none" strike="noStrike" cap="none">
                <a:solidFill>
                  <a:srgbClr val="FF0000"/>
                </a:solidFill>
                <a:latin typeface="Calibri"/>
                <a:ea typeface="Calibri"/>
                <a:cs typeface="Calibri"/>
                <a:sym typeface="Calibri"/>
              </a:rPr>
              <a:t>Clip del portapapeles </a:t>
            </a:r>
            <a:r>
              <a:rPr lang="es" sz="3600" b="1" i="0" u="none" strike="noStrike" cap="none">
                <a:solidFill>
                  <a:srgbClr val="18579B"/>
                </a:solidFill>
                <a:latin typeface="Calibri"/>
                <a:ea typeface="Calibri"/>
                <a:cs typeface="Calibri"/>
                <a:sym typeface="Calibri"/>
              </a:rPr>
              <a:t>hacia el equipo de servicio</a:t>
            </a:r>
            <a:endParaRPr/>
          </a:p>
        </p:txBody>
      </p:sp>
      <p:sp>
        <p:nvSpPr>
          <p:cNvPr id="400" name="Google Shape;400;p49"/>
          <p:cNvSpPr/>
          <p:nvPr/>
        </p:nvSpPr>
        <p:spPr>
          <a:xfrm>
            <a:off x="5562600" y="3200400"/>
            <a:ext cx="885808" cy="484633"/>
          </a:xfrm>
          <a:prstGeom prst="righ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1" name="Google Shape;401;p49" descr="Figure 3_2021.png"/>
          <p:cNvPicPr preferRelativeResize="0"/>
          <p:nvPr/>
        </p:nvPicPr>
        <p:blipFill rotWithShape="1">
          <a:blip r:embed="rId3">
            <a:alphaModFix/>
          </a:blip>
          <a:srcRect/>
          <a:stretch/>
        </p:blipFill>
        <p:spPr>
          <a:xfrm>
            <a:off x="1752600" y="1143000"/>
            <a:ext cx="7772400" cy="5248275"/>
          </a:xfrm>
          <a:prstGeom prst="rect">
            <a:avLst/>
          </a:prstGeom>
          <a:noFill/>
          <a:ln>
            <a:noFill/>
          </a:ln>
        </p:spPr>
      </p:pic>
      <p:sp>
        <p:nvSpPr>
          <p:cNvPr id="402" name="Google Shape;402;p49"/>
          <p:cNvSpPr/>
          <p:nvPr/>
        </p:nvSpPr>
        <p:spPr>
          <a:xfrm>
            <a:off x="228600" y="3276600"/>
            <a:ext cx="1488803" cy="991230"/>
          </a:xfrm>
          <a:prstGeom prst="leftArrow">
            <a:avLst>
              <a:gd name="adj1" fmla="val 50000"/>
              <a:gd name="adj2" fmla="val 50000"/>
            </a:avLst>
          </a:prstGeom>
          <a:solidFill>
            <a:srgbClr val="FF0000"/>
          </a:solidFill>
          <a:ln w="12700" cap="flat" cmpd="sng">
            <a:solidFill>
              <a:srgbClr val="287A9E"/>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03" name="Google Shape;403;p49"/>
          <p:cNvPicPr preferRelativeResize="0"/>
          <p:nvPr/>
        </p:nvPicPr>
        <p:blipFill rotWithShape="1">
          <a:blip r:embed="rId4">
            <a:alphaModFix/>
          </a:blip>
          <a:srcRect/>
          <a:stretch/>
        </p:blipFill>
        <p:spPr>
          <a:xfrm>
            <a:off x="6696364" y="2401455"/>
            <a:ext cx="600819" cy="305947"/>
          </a:xfrm>
          <a:prstGeom prst="rect">
            <a:avLst/>
          </a:prstGeom>
          <a:noFill/>
          <a:ln>
            <a:noFill/>
          </a:ln>
        </p:spPr>
      </p:pic>
      <p:pic>
        <p:nvPicPr>
          <p:cNvPr id="404" name="Google Shape;404;p49"/>
          <p:cNvPicPr preferRelativeResize="0"/>
          <p:nvPr/>
        </p:nvPicPr>
        <p:blipFill rotWithShape="1">
          <a:blip r:embed="rId4">
            <a:alphaModFix/>
          </a:blip>
          <a:srcRect/>
          <a:stretch/>
        </p:blipFill>
        <p:spPr>
          <a:xfrm>
            <a:off x="6492863" y="2092121"/>
            <a:ext cx="720738" cy="231475"/>
          </a:xfrm>
          <a:prstGeom prst="rect">
            <a:avLst/>
          </a:prstGeom>
          <a:noFill/>
          <a:ln>
            <a:noFill/>
          </a:ln>
        </p:spPr>
      </p:pic>
      <p:pic>
        <p:nvPicPr>
          <p:cNvPr id="405" name="Google Shape;405;p49"/>
          <p:cNvPicPr preferRelativeResize="0"/>
          <p:nvPr/>
        </p:nvPicPr>
        <p:blipFill rotWithShape="1">
          <a:blip r:embed="rId4">
            <a:alphaModFix/>
          </a:blip>
          <a:srcRect/>
          <a:stretch/>
        </p:blipFill>
        <p:spPr>
          <a:xfrm>
            <a:off x="3492482" y="3164233"/>
            <a:ext cx="621742" cy="140075"/>
          </a:xfrm>
          <a:prstGeom prst="rect">
            <a:avLst/>
          </a:prstGeom>
          <a:noFill/>
          <a:ln>
            <a:noFill/>
          </a:ln>
        </p:spPr>
      </p:pic>
      <p:sp>
        <p:nvSpPr>
          <p:cNvPr id="406" name="Google Shape;406;p4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5"/>
          <p:cNvSpPr txBox="1"/>
          <p:nvPr/>
        </p:nvSpPr>
        <p:spPr>
          <a:xfrm>
            <a:off x="484550" y="929246"/>
            <a:ext cx="11222900" cy="7078861"/>
          </a:xfrm>
          <a:prstGeom prst="rect">
            <a:avLst/>
          </a:prstGeom>
          <a:noFill/>
          <a:ln>
            <a:noFill/>
          </a:ln>
        </p:spPr>
        <p:txBody>
          <a:bodyPr spcFirstLastPara="1" wrap="square" lIns="45700" tIns="45700" rIns="45700" bIns="45700" anchor="t" anchorCtr="0">
            <a:spAutoFit/>
          </a:bodyPr>
          <a:lstStyle/>
          <a:p>
            <a:pPr marL="184150" marR="0" lvl="0" indent="0" algn="l" rtl="0">
              <a:lnSpc>
                <a:spcPct val="100000"/>
              </a:lnSpc>
              <a:spcBef>
                <a:spcPts val="0"/>
              </a:spcBef>
              <a:spcAft>
                <a:spcPts val="0"/>
              </a:spcAft>
              <a:buClr>
                <a:srgbClr val="FF0000"/>
              </a:buClr>
              <a:buSzPts val="1700"/>
              <a:buFont typeface="Calibri"/>
              <a:buNone/>
            </a:pPr>
            <a:r>
              <a:rPr lang="es" sz="1700" b="1" i="1" u="none" strike="noStrike" cap="none">
                <a:solidFill>
                  <a:srgbClr val="FF0000"/>
                </a:solidFill>
                <a:latin typeface="Calibri"/>
                <a:ea typeface="Calibri"/>
                <a:cs typeface="Calibri"/>
                <a:sym typeface="Calibri"/>
              </a:rPr>
              <a:t>Día 1:</a:t>
            </a:r>
            <a:endParaRPr/>
          </a:p>
          <a:p>
            <a:pPr marL="987425" marR="0" lvl="0" indent="-803275" algn="l" rtl="0">
              <a:lnSpc>
                <a:spcPct val="100000"/>
              </a:lnSpc>
              <a:spcBef>
                <a:spcPts val="0"/>
              </a:spcBef>
              <a:spcAft>
                <a:spcPts val="0"/>
              </a:spcAft>
              <a:buClr>
                <a:srgbClr val="FF0000"/>
              </a:buClr>
              <a:buSzPts val="1700"/>
              <a:buFont typeface="Arial"/>
              <a:buChar char="•"/>
            </a:pPr>
            <a:r>
              <a:rPr lang="es" sz="1700" b="1" i="1" u="none" strike="noStrike" cap="none">
                <a:solidFill>
                  <a:srgbClr val="FF0000"/>
                </a:solidFill>
                <a:latin typeface="Calibri"/>
                <a:ea typeface="Calibri"/>
                <a:cs typeface="Calibri"/>
                <a:sym typeface="Calibri"/>
              </a:rPr>
              <a:t>Introducción </a:t>
            </a:r>
            <a:r>
              <a:rPr lang="es" sz="1700" b="0" i="1" u="none" strike="noStrike" cap="none">
                <a:solidFill>
                  <a:srgbClr val="FF0000"/>
                </a:solidFill>
                <a:latin typeface="Calibri"/>
                <a:ea typeface="Calibri"/>
                <a:cs typeface="Calibri"/>
                <a:sym typeface="Calibri"/>
              </a:rPr>
              <a:t>(diapositivas 1 – 5)</a:t>
            </a:r>
            <a:endParaRPr/>
          </a:p>
          <a:p>
            <a:pPr marL="987425" marR="0" lvl="0" indent="-803275" algn="l" rtl="0">
              <a:lnSpc>
                <a:spcPct val="100000"/>
              </a:lnSpc>
              <a:spcBef>
                <a:spcPts val="0"/>
              </a:spcBef>
              <a:spcAft>
                <a:spcPts val="0"/>
              </a:spcAft>
              <a:buClr>
                <a:srgbClr val="FF0000"/>
              </a:buClr>
              <a:buSzPts val="1700"/>
              <a:buFont typeface="Arial"/>
              <a:buChar char="•"/>
            </a:pPr>
            <a:r>
              <a:rPr lang="es" sz="1700" b="1" i="1" u="none" strike="noStrike" cap="none">
                <a:solidFill>
                  <a:srgbClr val="FF0000"/>
                </a:solidFill>
                <a:latin typeface="Calibri"/>
                <a:ea typeface="Calibri"/>
                <a:cs typeface="Calibri"/>
                <a:sym typeface="Calibri"/>
              </a:rPr>
              <a:t>Sección 1 </a:t>
            </a:r>
            <a:r>
              <a:rPr lang="es" sz="1700" b="0" i="1" u="none" strike="noStrike" cap="none">
                <a:solidFill>
                  <a:srgbClr val="FF0000"/>
                </a:solidFill>
                <a:latin typeface="Calibri"/>
                <a:ea typeface="Calibri"/>
                <a:cs typeface="Calibri"/>
                <a:sym typeface="Calibri"/>
              </a:rPr>
              <a:t>: </a:t>
            </a:r>
            <a:r>
              <a:rPr lang="es" sz="1700" b="1" i="1" u="none" strike="noStrike" cap="none">
                <a:solidFill>
                  <a:srgbClr val="FF0000"/>
                </a:solidFill>
                <a:latin typeface="Calibri"/>
                <a:ea typeface="Calibri"/>
                <a:cs typeface="Calibri"/>
                <a:sym typeface="Calibri"/>
              </a:rPr>
              <a:t>Responsabilidades y código de conducta de los árbitros </a:t>
            </a:r>
            <a:r>
              <a:rPr lang="es" sz="1700" b="0" i="1" u="none" strike="noStrike" cap="none">
                <a:solidFill>
                  <a:srgbClr val="FF0000"/>
                </a:solidFill>
                <a:latin typeface="Calibri"/>
                <a:ea typeface="Calibri"/>
                <a:cs typeface="Calibri"/>
                <a:sym typeface="Calibri"/>
              </a:rPr>
              <a:t>(diapositivas 6 - 16)</a:t>
            </a:r>
            <a:endParaRPr/>
          </a:p>
          <a:p>
            <a:pPr marL="987425" marR="0" lvl="0" indent="-803275" algn="l" rtl="0">
              <a:lnSpc>
                <a:spcPct val="100000"/>
              </a:lnSpc>
              <a:spcBef>
                <a:spcPts val="0"/>
              </a:spcBef>
              <a:spcAft>
                <a:spcPts val="0"/>
              </a:spcAft>
              <a:buClr>
                <a:srgbClr val="FF0000"/>
              </a:buClr>
              <a:buSzPts val="1700"/>
              <a:buFont typeface="Arial"/>
              <a:buChar char="•"/>
            </a:pPr>
            <a:r>
              <a:rPr lang="es" sz="1700" b="1" i="1" u="none" strike="noStrike" cap="none">
                <a:solidFill>
                  <a:srgbClr val="FF0000"/>
                </a:solidFill>
                <a:latin typeface="Calibri"/>
                <a:ea typeface="Calibri"/>
                <a:cs typeface="Calibri"/>
                <a:sym typeface="Calibri"/>
              </a:rPr>
              <a:t>Cambios clave en las reglas para 2023 y definiciones clave de términos </a:t>
            </a:r>
            <a:r>
              <a:rPr lang="es" sz="1700" b="0" i="1" u="none" strike="noStrike" cap="none">
                <a:solidFill>
                  <a:srgbClr val="FF0000"/>
                </a:solidFill>
                <a:latin typeface="Calibri"/>
                <a:ea typeface="Calibri"/>
                <a:cs typeface="Calibri"/>
                <a:sym typeface="Calibri"/>
              </a:rPr>
              <a:t>(diapositivas 17 - 25</a:t>
            </a:r>
            <a:endParaRPr/>
          </a:p>
          <a:p>
            <a:pPr marL="987425" marR="0" lvl="0" indent="-803275" algn="l" rtl="0">
              <a:lnSpc>
                <a:spcPct val="100000"/>
              </a:lnSpc>
              <a:spcBef>
                <a:spcPts val="0"/>
              </a:spcBef>
              <a:spcAft>
                <a:spcPts val="0"/>
              </a:spcAft>
              <a:buClr>
                <a:srgbClr val="FF0000"/>
              </a:buClr>
              <a:buSzPts val="1700"/>
              <a:buFont typeface="Arial"/>
              <a:buChar char="•"/>
            </a:pPr>
            <a:r>
              <a:rPr lang="es" sz="1700" b="1" i="1" u="none" strike="noStrike" cap="none">
                <a:solidFill>
                  <a:srgbClr val="FF0000"/>
                </a:solidFill>
                <a:latin typeface="Calibri"/>
                <a:ea typeface="Calibri"/>
                <a:cs typeface="Calibri"/>
                <a:sym typeface="Calibri"/>
              </a:rPr>
              <a:t>Sección 2: Herramientas para árbitros </a:t>
            </a:r>
            <a:r>
              <a:rPr lang="es" sz="1700" b="0" i="1" u="none" strike="noStrike" cap="none">
                <a:solidFill>
                  <a:srgbClr val="FF0000"/>
                </a:solidFill>
                <a:latin typeface="Calibri"/>
                <a:ea typeface="Calibri"/>
                <a:cs typeface="Calibri"/>
                <a:sym typeface="Calibri"/>
              </a:rPr>
              <a:t>(diapositivas 26 a 30)</a:t>
            </a:r>
            <a:endParaRPr/>
          </a:p>
          <a:p>
            <a:pPr marL="987425" marR="0" lvl="0" indent="-803275" algn="l" rtl="0">
              <a:lnSpc>
                <a:spcPct val="100000"/>
              </a:lnSpc>
              <a:spcBef>
                <a:spcPts val="0"/>
              </a:spcBef>
              <a:spcAft>
                <a:spcPts val="0"/>
              </a:spcAft>
              <a:buClr>
                <a:srgbClr val="FF0000"/>
              </a:buClr>
              <a:buSzPts val="1700"/>
              <a:buFont typeface="Arial"/>
              <a:buChar char="•"/>
            </a:pPr>
            <a:r>
              <a:rPr lang="es" sz="1700" b="1" i="1" u="none" strike="noStrike" cap="none">
                <a:solidFill>
                  <a:srgbClr val="FF0000"/>
                </a:solidFill>
                <a:latin typeface="Calibri"/>
                <a:ea typeface="Calibri"/>
                <a:cs typeface="Calibri"/>
                <a:sym typeface="Calibri"/>
              </a:rPr>
              <a:t>Sección 3: Preparación de partidos de árbitros y procedimientos de registro de puntajes </a:t>
            </a:r>
            <a:r>
              <a:rPr lang="es" sz="1700" b="0" i="1" u="none" strike="noStrike" cap="none">
                <a:solidFill>
                  <a:srgbClr val="FF0000"/>
                </a:solidFill>
                <a:latin typeface="Calibri"/>
                <a:ea typeface="Calibri"/>
                <a:cs typeface="Calibri"/>
                <a:sym typeface="Calibri"/>
              </a:rPr>
              <a:t>(diapositivas 31 a 53)</a:t>
            </a:r>
            <a:endParaRPr/>
          </a:p>
          <a:p>
            <a:pPr marL="987425" marR="0" lvl="0" indent="-803275" algn="l" rtl="0">
              <a:lnSpc>
                <a:spcPct val="100000"/>
              </a:lnSpc>
              <a:spcBef>
                <a:spcPts val="0"/>
              </a:spcBef>
              <a:spcAft>
                <a:spcPts val="0"/>
              </a:spcAft>
              <a:buClr>
                <a:srgbClr val="FF0000"/>
              </a:buClr>
              <a:buSzPts val="1700"/>
              <a:buFont typeface="Arial"/>
              <a:buChar char="•"/>
            </a:pPr>
            <a:r>
              <a:rPr lang="es" sz="1700" b="1" i="1" u="none" strike="noStrike" cap="none">
                <a:solidFill>
                  <a:srgbClr val="FF0000"/>
                </a:solidFill>
                <a:latin typeface="Calibri"/>
                <a:ea typeface="Calibri"/>
                <a:cs typeface="Calibri"/>
                <a:sym typeface="Calibri"/>
              </a:rPr>
              <a:t>Sección 4: Arbitraje de un partido (jugada de dobles) </a:t>
            </a:r>
            <a:r>
              <a:rPr lang="es" sz="1700" b="0" i="1" u="none" strike="noStrike" cap="none">
                <a:solidFill>
                  <a:srgbClr val="FF0000"/>
                </a:solidFill>
                <a:latin typeface="Calibri"/>
                <a:ea typeface="Calibri"/>
                <a:cs typeface="Calibri"/>
                <a:sym typeface="Calibri"/>
              </a:rPr>
              <a:t>(diapositivas 55 a 92)</a:t>
            </a:r>
            <a:endParaRPr/>
          </a:p>
          <a:p>
            <a:pPr marL="987425" marR="0" lvl="0" indent="-803275" algn="l" rtl="0">
              <a:lnSpc>
                <a:spcPct val="100000"/>
              </a:lnSpc>
              <a:spcBef>
                <a:spcPts val="0"/>
              </a:spcBef>
              <a:spcAft>
                <a:spcPts val="0"/>
              </a:spcAft>
              <a:buClr>
                <a:srgbClr val="FF0000"/>
              </a:buClr>
              <a:buSzPts val="1700"/>
              <a:buFont typeface="Arial"/>
              <a:buChar char="•"/>
            </a:pPr>
            <a:r>
              <a:rPr lang="es" sz="1700" b="1" i="1" u="none" strike="noStrike" cap="none">
                <a:solidFill>
                  <a:srgbClr val="FF0000"/>
                </a:solidFill>
                <a:latin typeface="Calibri"/>
                <a:ea typeface="Calibri"/>
                <a:cs typeface="Calibri"/>
                <a:sym typeface="Calibri"/>
              </a:rPr>
              <a:t>Fin del día 1: recursos y preguntas </a:t>
            </a:r>
            <a:r>
              <a:rPr lang="es" sz="1700" b="0" i="1" u="none" strike="noStrike" cap="none">
                <a:solidFill>
                  <a:srgbClr val="FF0000"/>
                </a:solidFill>
                <a:latin typeface="Calibri"/>
                <a:ea typeface="Calibri"/>
                <a:cs typeface="Calibri"/>
                <a:sym typeface="Calibri"/>
              </a:rPr>
              <a:t>(diapositivas 92 a 96)</a:t>
            </a:r>
            <a:endParaRPr/>
          </a:p>
          <a:p>
            <a:pPr marL="184150" marR="0" lvl="0" indent="0" algn="l" rtl="0">
              <a:lnSpc>
                <a:spcPct val="100000"/>
              </a:lnSpc>
              <a:spcBef>
                <a:spcPts val="0"/>
              </a:spcBef>
              <a:spcAft>
                <a:spcPts val="0"/>
              </a:spcAft>
              <a:buClr>
                <a:srgbClr val="18579B"/>
              </a:buClr>
              <a:buSzPts val="1700"/>
              <a:buFont typeface="Source Sans Pro"/>
              <a:buNone/>
            </a:pPr>
            <a:endParaRPr sz="1700" b="0" i="0" u="none" strike="noStrike" cap="none">
              <a:solidFill>
                <a:srgbClr val="0066FF"/>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1700"/>
              <a:buFont typeface="Calibri"/>
              <a:buNone/>
            </a:pPr>
            <a:r>
              <a:rPr lang="es" sz="1700" b="1" i="1" u="none" strike="noStrike" cap="none">
                <a:solidFill>
                  <a:srgbClr val="18579B"/>
                </a:solidFill>
                <a:latin typeface="Calibri"/>
                <a:ea typeface="Calibri"/>
                <a:cs typeface="Calibri"/>
                <a:sym typeface="Calibri"/>
              </a:rPr>
              <a:t>Dia 2:</a:t>
            </a:r>
            <a:endParaRPr/>
          </a:p>
          <a:p>
            <a:pPr marL="755650" marR="0" lvl="0" indent="-571500" algn="l" rtl="0">
              <a:lnSpc>
                <a:spcPct val="100000"/>
              </a:lnSpc>
              <a:spcBef>
                <a:spcPts val="0"/>
              </a:spcBef>
              <a:spcAft>
                <a:spcPts val="0"/>
              </a:spcAft>
              <a:buClr>
                <a:srgbClr val="18579B"/>
              </a:buClr>
              <a:buSzPts val="1700"/>
              <a:buFont typeface="Arial"/>
              <a:buChar char="•"/>
            </a:pPr>
            <a:r>
              <a:rPr lang="es" sz="1700" b="0" i="1" u="none" strike="noStrike" cap="none">
                <a:solidFill>
                  <a:srgbClr val="18579B"/>
                </a:solidFill>
                <a:latin typeface="Calibri"/>
                <a:ea typeface="Calibri"/>
                <a:cs typeface="Calibri"/>
                <a:sym typeface="Calibri"/>
              </a:rPr>
              <a:t>    </a:t>
            </a:r>
            <a:r>
              <a:rPr lang="es" sz="1700" b="1" i="1" u="none" strike="noStrike" cap="none">
                <a:solidFill>
                  <a:srgbClr val="18579B"/>
                </a:solidFill>
                <a:latin typeface="Calibri"/>
                <a:ea typeface="Calibri"/>
                <a:cs typeface="Calibri"/>
                <a:sym typeface="Calibri"/>
              </a:rPr>
              <a:t>Seguimiento del día 1 y prueba </a:t>
            </a:r>
            <a:r>
              <a:rPr lang="es" sz="1700" b="0" i="1" u="none" strike="noStrike" cap="none">
                <a:solidFill>
                  <a:srgbClr val="18579B"/>
                </a:solidFill>
                <a:latin typeface="Calibri"/>
                <a:ea typeface="Calibri"/>
                <a:cs typeface="Calibri"/>
                <a:sym typeface="Calibri"/>
              </a:rPr>
              <a:t>(diapositivas 97 a 103)</a:t>
            </a:r>
            <a:endParaRPr/>
          </a:p>
          <a:p>
            <a:pPr marL="755650" marR="0" lvl="0" indent="-571500" algn="l" rtl="0">
              <a:lnSpc>
                <a:spcPct val="100000"/>
              </a:lnSpc>
              <a:spcBef>
                <a:spcPts val="0"/>
              </a:spcBef>
              <a:spcAft>
                <a:spcPts val="0"/>
              </a:spcAft>
              <a:buClr>
                <a:srgbClr val="18579B"/>
              </a:buClr>
              <a:buSzPts val="1700"/>
              <a:buFont typeface="Arial"/>
              <a:buChar char="•"/>
            </a:pPr>
            <a:r>
              <a:rPr lang="es" sz="1700" b="0" i="1" u="none" strike="noStrike" cap="none">
                <a:solidFill>
                  <a:srgbClr val="18579B"/>
                </a:solidFill>
                <a:latin typeface="Calibri"/>
                <a:ea typeface="Calibri"/>
                <a:cs typeface="Calibri"/>
                <a:sym typeface="Calibri"/>
              </a:rPr>
              <a:t>    </a:t>
            </a:r>
            <a:r>
              <a:rPr lang="es" sz="1700" b="1" i="1" u="none" strike="noStrike" cap="none">
                <a:solidFill>
                  <a:srgbClr val="18579B"/>
                </a:solidFill>
                <a:latin typeface="Calibri"/>
                <a:ea typeface="Calibri"/>
                <a:cs typeface="Calibri"/>
                <a:sym typeface="Calibri"/>
              </a:rPr>
              <a:t>Sección 4: Arbitraje de un partido (jugada de dobles) </a:t>
            </a:r>
            <a:r>
              <a:rPr lang="es" sz="1700" b="0" i="1" u="none" strike="noStrike" cap="none">
                <a:solidFill>
                  <a:srgbClr val="18579B"/>
                </a:solidFill>
                <a:latin typeface="Calibri"/>
                <a:ea typeface="Calibri"/>
                <a:cs typeface="Calibri"/>
                <a:sym typeface="Calibri"/>
              </a:rPr>
              <a:t>(diapositivas 103 a 141)</a:t>
            </a:r>
            <a:endParaRPr/>
          </a:p>
          <a:p>
            <a:pPr marL="755650" marR="0" lvl="0" indent="-571500" algn="l" rtl="0">
              <a:lnSpc>
                <a:spcPct val="100000"/>
              </a:lnSpc>
              <a:spcBef>
                <a:spcPts val="0"/>
              </a:spcBef>
              <a:spcAft>
                <a:spcPts val="0"/>
              </a:spcAft>
              <a:buClr>
                <a:srgbClr val="18579B"/>
              </a:buClr>
              <a:buSzPts val="1700"/>
              <a:buFont typeface="Arial"/>
              <a:buChar char="•"/>
            </a:pPr>
            <a:r>
              <a:rPr lang="es" sz="1700" b="1" i="1" u="none" strike="noStrike" cap="none">
                <a:solidFill>
                  <a:srgbClr val="18579B"/>
                </a:solidFill>
                <a:latin typeface="Calibri"/>
                <a:ea typeface="Calibri"/>
                <a:cs typeface="Calibri"/>
                <a:sym typeface="Calibri"/>
              </a:rPr>
              <a:t>Sección 5: Situaciones clave y violaciones de las reglas </a:t>
            </a:r>
            <a:r>
              <a:rPr lang="es" sz="1700" b="0" i="1" u="none" strike="noStrike" cap="none">
                <a:solidFill>
                  <a:srgbClr val="18579B"/>
                </a:solidFill>
                <a:latin typeface="Calibri"/>
                <a:ea typeface="Calibri"/>
                <a:cs typeface="Calibri"/>
                <a:sym typeface="Calibri"/>
              </a:rPr>
              <a:t>(diapositivas 142 a 185)</a:t>
            </a:r>
            <a:endParaRPr/>
          </a:p>
          <a:p>
            <a:pPr marL="755650" marR="0" lvl="0" indent="-571500" algn="l" rtl="0">
              <a:lnSpc>
                <a:spcPct val="100000"/>
              </a:lnSpc>
              <a:spcBef>
                <a:spcPts val="0"/>
              </a:spcBef>
              <a:spcAft>
                <a:spcPts val="0"/>
              </a:spcAft>
              <a:buClr>
                <a:srgbClr val="18579B"/>
              </a:buClr>
              <a:buSzPts val="1700"/>
              <a:buFont typeface="Arial"/>
              <a:buChar char="•"/>
            </a:pPr>
            <a:r>
              <a:rPr lang="es" sz="1700" b="1" i="1" u="none" strike="noStrike" cap="none">
                <a:solidFill>
                  <a:srgbClr val="18579B"/>
                </a:solidFill>
                <a:latin typeface="Calibri"/>
                <a:ea typeface="Calibri"/>
                <a:cs typeface="Calibri"/>
                <a:sym typeface="Calibri"/>
              </a:rPr>
              <a:t>Fin del día 2: recursos y preguntas </a:t>
            </a:r>
            <a:r>
              <a:rPr lang="es" sz="1700" b="0" i="1" u="none" strike="noStrike" cap="none">
                <a:solidFill>
                  <a:srgbClr val="18579B"/>
                </a:solidFill>
                <a:latin typeface="Calibri"/>
                <a:ea typeface="Calibri"/>
                <a:cs typeface="Calibri"/>
                <a:sym typeface="Calibri"/>
              </a:rPr>
              <a:t>(diapositivas 186 - 187)</a:t>
            </a:r>
            <a:endParaRPr/>
          </a:p>
          <a:p>
            <a:pPr marL="184150" marR="0" lvl="0" indent="0" algn="l" rtl="0">
              <a:lnSpc>
                <a:spcPct val="100000"/>
              </a:lnSpc>
              <a:spcBef>
                <a:spcPts val="0"/>
              </a:spcBef>
              <a:spcAft>
                <a:spcPts val="0"/>
              </a:spcAft>
              <a:buClr>
                <a:srgbClr val="18579B"/>
              </a:buClr>
              <a:buSzPts val="1700"/>
              <a:buFont typeface="Source Sans Pro"/>
              <a:buNone/>
            </a:pPr>
            <a:endParaRPr sz="1700" b="0" i="0" u="none" strike="noStrike" cap="none">
              <a:solidFill>
                <a:srgbClr val="18579B"/>
              </a:solidFill>
              <a:latin typeface="Calibri"/>
              <a:ea typeface="Calibri"/>
              <a:cs typeface="Calibri"/>
              <a:sym typeface="Calibri"/>
            </a:endParaRPr>
          </a:p>
          <a:p>
            <a:pPr marL="184150" marR="0" lvl="0" indent="0" algn="l" rtl="0">
              <a:lnSpc>
                <a:spcPct val="100000"/>
              </a:lnSpc>
              <a:spcBef>
                <a:spcPts val="0"/>
              </a:spcBef>
              <a:spcAft>
                <a:spcPts val="0"/>
              </a:spcAft>
              <a:buClr>
                <a:srgbClr val="18579B"/>
              </a:buClr>
              <a:buSzPts val="1700"/>
              <a:buFont typeface="Calibri"/>
              <a:buNone/>
            </a:pPr>
            <a:r>
              <a:rPr lang="es" sz="1700" b="1" i="1" u="none" strike="noStrike" cap="none">
                <a:solidFill>
                  <a:srgbClr val="18579B"/>
                </a:solidFill>
                <a:latin typeface="Calibri"/>
                <a:ea typeface="Calibri"/>
                <a:cs typeface="Calibri"/>
                <a:sym typeface="Calibri"/>
              </a:rPr>
              <a:t>Día 3:</a:t>
            </a:r>
            <a:endParaRPr/>
          </a:p>
          <a:p>
            <a:pPr marL="527050" marR="0" lvl="0" indent="-342900" algn="l" rtl="0">
              <a:lnSpc>
                <a:spcPct val="100000"/>
              </a:lnSpc>
              <a:spcBef>
                <a:spcPts val="0"/>
              </a:spcBef>
              <a:spcAft>
                <a:spcPts val="0"/>
              </a:spcAft>
              <a:buClr>
                <a:srgbClr val="18579B"/>
              </a:buClr>
              <a:buSzPts val="1700"/>
              <a:buFont typeface="Arial"/>
              <a:buChar char="•"/>
            </a:pPr>
            <a:r>
              <a:rPr lang="es" sz="1700" b="0" i="1" u="none" strike="noStrike" cap="none">
                <a:solidFill>
                  <a:srgbClr val="18579B"/>
                </a:solidFill>
                <a:latin typeface="Calibri"/>
                <a:ea typeface="Calibri"/>
                <a:cs typeface="Calibri"/>
                <a:sym typeface="Calibri"/>
              </a:rPr>
              <a:t>        </a:t>
            </a:r>
            <a:r>
              <a:rPr lang="es" sz="1700" b="1" i="1" u="none" strike="noStrike" cap="none">
                <a:solidFill>
                  <a:srgbClr val="18579B"/>
                </a:solidFill>
                <a:latin typeface="Calibri"/>
                <a:ea typeface="Calibri"/>
                <a:cs typeface="Calibri"/>
                <a:sym typeface="Calibri"/>
              </a:rPr>
              <a:t>Seguimiento del día 2 </a:t>
            </a:r>
            <a:r>
              <a:rPr lang="es" sz="1700" b="0" i="1" u="none" strike="noStrike" cap="none">
                <a:solidFill>
                  <a:srgbClr val="18579B"/>
                </a:solidFill>
                <a:latin typeface="Calibri"/>
                <a:ea typeface="Calibri"/>
                <a:cs typeface="Calibri"/>
                <a:sym typeface="Calibri"/>
              </a:rPr>
              <a:t>(diapositivas 188 - 198</a:t>
            </a:r>
            <a:endParaRPr/>
          </a:p>
          <a:p>
            <a:pPr marL="755650" marR="0" lvl="0" indent="-571500" algn="l" rtl="0">
              <a:lnSpc>
                <a:spcPct val="100000"/>
              </a:lnSpc>
              <a:spcBef>
                <a:spcPts val="0"/>
              </a:spcBef>
              <a:spcAft>
                <a:spcPts val="0"/>
              </a:spcAft>
              <a:buClr>
                <a:srgbClr val="18579B"/>
              </a:buClr>
              <a:buSzPts val="1700"/>
              <a:buFont typeface="Arial"/>
              <a:buChar char="•"/>
            </a:pPr>
            <a:r>
              <a:rPr lang="es" sz="1700" b="0" i="1" u="none" strike="noStrike" cap="none">
                <a:solidFill>
                  <a:srgbClr val="18579B"/>
                </a:solidFill>
                <a:latin typeface="Calibri"/>
                <a:ea typeface="Calibri"/>
                <a:cs typeface="Calibri"/>
                <a:sym typeface="Calibri"/>
              </a:rPr>
              <a:t>   </a:t>
            </a:r>
            <a:r>
              <a:rPr lang="es" sz="1700" b="1" i="1" u="none" strike="noStrike" cap="none">
                <a:solidFill>
                  <a:srgbClr val="18579B"/>
                </a:solidFill>
                <a:latin typeface="Calibri"/>
                <a:ea typeface="Calibri"/>
                <a:cs typeface="Calibri"/>
                <a:sym typeface="Calibri"/>
              </a:rPr>
              <a:t>Sección 5: Situaciones clave y violaciones de las reglas </a:t>
            </a:r>
            <a:r>
              <a:rPr lang="es" sz="1700" b="0" i="1" u="none" strike="noStrike" cap="none">
                <a:solidFill>
                  <a:srgbClr val="18579B"/>
                </a:solidFill>
                <a:latin typeface="Calibri"/>
                <a:ea typeface="Calibri"/>
                <a:cs typeface="Calibri"/>
                <a:sym typeface="Calibri"/>
              </a:rPr>
              <a:t>(diapositivas 198 a 211)</a:t>
            </a:r>
            <a:endParaRPr/>
          </a:p>
          <a:p>
            <a:pPr marL="755650" marR="0" lvl="0" indent="-571500" algn="l" rtl="0">
              <a:lnSpc>
                <a:spcPct val="100000"/>
              </a:lnSpc>
              <a:spcBef>
                <a:spcPts val="0"/>
              </a:spcBef>
              <a:spcAft>
                <a:spcPts val="0"/>
              </a:spcAft>
              <a:buClr>
                <a:srgbClr val="18579B"/>
              </a:buClr>
              <a:buSzPts val="1700"/>
              <a:buFont typeface="Arial"/>
              <a:buChar char="•"/>
            </a:pPr>
            <a:r>
              <a:rPr lang="es" sz="1700" b="1" i="1" u="none" strike="noStrike" cap="none">
                <a:solidFill>
                  <a:srgbClr val="18579B"/>
                </a:solidFill>
                <a:latin typeface="Calibri"/>
                <a:ea typeface="Calibri"/>
                <a:cs typeface="Calibri"/>
                <a:sym typeface="Calibri"/>
              </a:rPr>
              <a:t>Sección 6: Comportamiento del jugador y soluciones </a:t>
            </a:r>
            <a:r>
              <a:rPr lang="es" sz="1700" b="0" i="1" u="none" strike="noStrike" cap="none">
                <a:solidFill>
                  <a:srgbClr val="18579B"/>
                </a:solidFill>
                <a:latin typeface="Calibri"/>
                <a:ea typeface="Calibri"/>
                <a:cs typeface="Calibri"/>
                <a:sym typeface="Calibri"/>
              </a:rPr>
              <a:t>(diapositivas 212 a 245)</a:t>
            </a:r>
            <a:endParaRPr/>
          </a:p>
          <a:p>
            <a:pPr marL="755650" marR="0" lvl="0" indent="-571500" algn="l" rtl="0">
              <a:lnSpc>
                <a:spcPct val="100000"/>
              </a:lnSpc>
              <a:spcBef>
                <a:spcPts val="0"/>
              </a:spcBef>
              <a:spcAft>
                <a:spcPts val="0"/>
              </a:spcAft>
              <a:buClr>
                <a:srgbClr val="18579B"/>
              </a:buClr>
              <a:buSzPts val="1700"/>
              <a:buFont typeface="Arial"/>
              <a:buChar char="•"/>
            </a:pPr>
            <a:r>
              <a:rPr lang="es" sz="1700" b="1" i="1" u="none" strike="noStrike" cap="none">
                <a:solidFill>
                  <a:srgbClr val="18579B"/>
                </a:solidFill>
                <a:latin typeface="Calibri"/>
                <a:ea typeface="Calibri"/>
                <a:cs typeface="Calibri"/>
                <a:sym typeface="Calibri"/>
              </a:rPr>
              <a:t>Sección 7: Opción de doble árbitro y nuevos formatos de sanciones </a:t>
            </a:r>
            <a:r>
              <a:rPr lang="es" sz="1700" b="0" i="1" u="none" strike="noStrike" cap="none">
                <a:solidFill>
                  <a:srgbClr val="18579B"/>
                </a:solidFill>
                <a:latin typeface="Calibri"/>
                <a:ea typeface="Calibri"/>
                <a:cs typeface="Calibri"/>
                <a:sym typeface="Calibri"/>
              </a:rPr>
              <a:t>(diapositivas 246 a 250)</a:t>
            </a:r>
            <a:endParaRPr/>
          </a:p>
          <a:p>
            <a:pPr marL="755650" marR="0" lvl="0" indent="-571500" algn="l" rtl="0">
              <a:lnSpc>
                <a:spcPct val="100000"/>
              </a:lnSpc>
              <a:spcBef>
                <a:spcPts val="0"/>
              </a:spcBef>
              <a:spcAft>
                <a:spcPts val="0"/>
              </a:spcAft>
              <a:buClr>
                <a:srgbClr val="18579B"/>
              </a:buClr>
              <a:buSzPts val="1700"/>
              <a:buFont typeface="Arial"/>
              <a:buChar char="•"/>
            </a:pPr>
            <a:r>
              <a:rPr lang="es" sz="1700" b="1" i="1" u="none" strike="noStrike" cap="none">
                <a:solidFill>
                  <a:srgbClr val="18579B"/>
                </a:solidFill>
                <a:latin typeface="Calibri"/>
                <a:ea typeface="Calibri"/>
                <a:cs typeface="Calibri"/>
                <a:sym typeface="Calibri"/>
              </a:rPr>
              <a:t>Sección 8: Partidos por medallas con jueces de línea </a:t>
            </a:r>
            <a:r>
              <a:rPr lang="es" sz="1700" b="0" i="1" u="none" strike="noStrike" cap="none">
                <a:solidFill>
                  <a:srgbClr val="18579B"/>
                </a:solidFill>
                <a:latin typeface="Calibri"/>
                <a:ea typeface="Calibri"/>
                <a:cs typeface="Calibri"/>
                <a:sym typeface="Calibri"/>
              </a:rPr>
              <a:t>(diapositivas 251 a 271)</a:t>
            </a:r>
            <a:endParaRPr/>
          </a:p>
          <a:p>
            <a:pPr marL="755650" marR="0" lvl="0" indent="-571500" algn="l" rtl="0">
              <a:lnSpc>
                <a:spcPct val="100000"/>
              </a:lnSpc>
              <a:spcBef>
                <a:spcPts val="0"/>
              </a:spcBef>
              <a:spcAft>
                <a:spcPts val="0"/>
              </a:spcAft>
              <a:buClr>
                <a:srgbClr val="18579B"/>
              </a:buClr>
              <a:buSzPts val="1700"/>
              <a:buFont typeface="Arial"/>
              <a:buChar char="•"/>
            </a:pPr>
            <a:r>
              <a:rPr lang="es" sz="1700" b="1" i="1" u="none" strike="noStrike" cap="none">
                <a:solidFill>
                  <a:srgbClr val="18579B"/>
                </a:solidFill>
                <a:latin typeface="Calibri"/>
                <a:ea typeface="Calibri"/>
                <a:cs typeface="Calibri"/>
                <a:sym typeface="Calibri"/>
              </a:rPr>
              <a:t>Fin del día 3: conclusión, próximos pasos y preguntas </a:t>
            </a:r>
            <a:r>
              <a:rPr lang="es" sz="1700" b="0" i="1" u="none" strike="noStrike" cap="none">
                <a:solidFill>
                  <a:srgbClr val="18579B"/>
                </a:solidFill>
                <a:latin typeface="Calibri"/>
                <a:ea typeface="Calibri"/>
                <a:cs typeface="Calibri"/>
                <a:sym typeface="Calibri"/>
              </a:rPr>
              <a:t>(diapositivas 272 a 277)</a:t>
            </a:r>
            <a:endParaRPr/>
          </a:p>
          <a:p>
            <a:pPr marL="987425" marR="0" lvl="0" indent="-676275" algn="l" rtl="0">
              <a:lnSpc>
                <a:spcPct val="100000"/>
              </a:lnSpc>
              <a:spcBef>
                <a:spcPts val="0"/>
              </a:spcBef>
              <a:spcAft>
                <a:spcPts val="0"/>
              </a:spcAft>
              <a:buClr>
                <a:srgbClr val="18579B"/>
              </a:buClr>
              <a:buSzPts val="2000"/>
              <a:buFont typeface="Arial"/>
              <a:buNone/>
            </a:pPr>
            <a:endParaRPr sz="2000" b="0" i="0" u="none" strike="noStrike" cap="none">
              <a:solidFill>
                <a:srgbClr val="FF0000"/>
              </a:solidFill>
              <a:latin typeface="Calibri"/>
              <a:ea typeface="Calibri"/>
              <a:cs typeface="Calibri"/>
              <a:sym typeface="Calibri"/>
            </a:endParaRPr>
          </a:p>
          <a:p>
            <a:pPr marL="755650" marR="0" lvl="0" indent="-4445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55650" marR="0" lvl="0" indent="-444500" algn="l" rtl="0">
              <a:lnSpc>
                <a:spcPct val="100000"/>
              </a:lnSpc>
              <a:spcBef>
                <a:spcPts val="0"/>
              </a:spcBef>
              <a:spcAft>
                <a:spcPts val="0"/>
              </a:spcAft>
              <a:buClr>
                <a:srgbClr val="18579B"/>
              </a:buClr>
              <a:buSzPts val="2000"/>
              <a:buFont typeface="Arial"/>
              <a:buNone/>
            </a:pPr>
            <a:endParaRPr sz="2000" b="0" i="1" u="none" strike="noStrike" cap="none">
              <a:solidFill>
                <a:srgbClr val="18579B"/>
              </a:solidFill>
              <a:latin typeface="Calibri"/>
              <a:ea typeface="Calibri"/>
              <a:cs typeface="Calibri"/>
              <a:sym typeface="Calibri"/>
            </a:endParaRPr>
          </a:p>
          <a:p>
            <a:pPr marL="755650" marR="0" lvl="0" indent="-4445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92" name="Google Shape;92;p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5</a:t>
            </a:fld>
            <a:endParaRPr sz="3600" b="0" i="0" u="none" strike="noStrike" cap="none">
              <a:solidFill>
                <a:srgbClr val="FFFFFF"/>
              </a:solidFill>
              <a:latin typeface="Source Sans Pro"/>
              <a:ea typeface="Source Sans Pro"/>
              <a:cs typeface="Source Sans Pro"/>
              <a:sym typeface="Source Sans Pro"/>
            </a:endParaRPr>
          </a:p>
        </p:txBody>
      </p:sp>
      <p:sp>
        <p:nvSpPr>
          <p:cNvPr id="93" name="Google Shape;93;p5"/>
          <p:cNvSpPr txBox="1"/>
          <p:nvPr/>
        </p:nvSpPr>
        <p:spPr>
          <a:xfrm>
            <a:off x="2448261" y="-86415"/>
            <a:ext cx="5563316" cy="961800"/>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Esquema general del curso</a:t>
            </a:r>
            <a:endParaRPr/>
          </a:p>
          <a:p>
            <a:pPr marL="184150" marR="0" lvl="0" indent="0" algn="ctr" rtl="0">
              <a:lnSpc>
                <a:spcPct val="100000"/>
              </a:lnSpc>
              <a:spcBef>
                <a:spcPts val="0"/>
              </a:spcBef>
              <a:spcAft>
                <a:spcPts val="0"/>
              </a:spcAft>
              <a:buClr>
                <a:srgbClr val="18579B"/>
              </a:buClr>
              <a:buSzPts val="1650"/>
              <a:buFont typeface="Calibri"/>
              <a:buNone/>
            </a:pPr>
            <a:r>
              <a:rPr lang="es" sz="1650" b="1" i="1" u="none" strike="noStrike" cap="none">
                <a:solidFill>
                  <a:srgbClr val="18579B"/>
                </a:solidFill>
                <a:latin typeface="Calibri"/>
                <a:ea typeface="Calibri"/>
                <a:cs typeface="Calibri"/>
                <a:sym typeface="Calibri"/>
              </a:rPr>
              <a:t>(Las referencias de la sección corresponden al Manual de arbitraje de USAP)</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0"/>
          <p:cNvSpPr txBox="1">
            <a:spLocks noGrp="1"/>
          </p:cNvSpPr>
          <p:nvPr>
            <p:ph type="body" idx="1"/>
          </p:nvPr>
        </p:nvSpPr>
        <p:spPr>
          <a:xfrm>
            <a:off x="171938" y="347762"/>
            <a:ext cx="11769970" cy="6318680"/>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SzPts val="4800"/>
              <a:buFont typeface="Noto Sans Symbols"/>
              <a:buNone/>
            </a:pPr>
            <a:r>
              <a:rPr lang="es" sz="4800">
                <a:latin typeface="Calibri"/>
                <a:ea typeface="Calibri"/>
                <a:cs typeface="Calibri"/>
                <a:sym typeface="Calibri"/>
              </a:rPr>
              <a:t>Procedimiento final previo al juego </a:t>
            </a:r>
            <a:r>
              <a:rPr lang="es" sz="2800">
                <a:latin typeface="Calibri"/>
                <a:ea typeface="Calibri"/>
                <a:cs typeface="Calibri"/>
                <a:sym typeface="Calibri"/>
              </a:rPr>
              <a:t>(continuación)</a:t>
            </a:r>
            <a:r>
              <a:rPr lang="en-US" sz="3600">
                <a:latin typeface="Calibri"/>
                <a:ea typeface="Calibri"/>
                <a:cs typeface="Calibri"/>
                <a:sym typeface="Calibri"/>
              </a:rPr>
              <a:t/>
            </a:r>
            <a:br>
              <a:rPr lang="en-US" sz="3600">
                <a:latin typeface="Calibri"/>
                <a:ea typeface="Calibri"/>
                <a:cs typeface="Calibri"/>
                <a:sym typeface="Calibri"/>
              </a:rPr>
            </a:br>
            <a:endParaRPr sz="3600">
              <a:latin typeface="Calibri"/>
              <a:ea typeface="Calibri"/>
              <a:cs typeface="Calibri"/>
              <a:sym typeface="Calibri"/>
            </a:endParaRPr>
          </a:p>
          <a:p>
            <a:pPr marL="896938" lvl="1" indent="-712788" algn="l" rtl="0">
              <a:lnSpc>
                <a:spcPct val="100000"/>
              </a:lnSpc>
              <a:spcBef>
                <a:spcPts val="600"/>
              </a:spcBef>
              <a:spcAft>
                <a:spcPts val="0"/>
              </a:spcAft>
              <a:buClr>
                <a:srgbClr val="18579B"/>
              </a:buClr>
              <a:buSzPts val="4000"/>
              <a:buFont typeface="Arial"/>
              <a:buChar char="•"/>
            </a:pPr>
            <a:r>
              <a:rPr lang="es" sz="4000">
                <a:latin typeface="Calibri"/>
                <a:ea typeface="Calibri"/>
                <a:cs typeface="Calibri"/>
                <a:sym typeface="Calibri"/>
              </a:rPr>
              <a:t>Confirmar </a:t>
            </a:r>
            <a:r>
              <a:rPr lang="es" sz="4000">
                <a:solidFill>
                  <a:srgbClr val="FF0000"/>
                </a:solidFill>
                <a:latin typeface="Calibri"/>
                <a:ea typeface="Calibri"/>
                <a:cs typeface="Calibri"/>
                <a:sym typeface="Calibri"/>
              </a:rPr>
              <a:t>equipos por </a:t>
            </a:r>
            <a:r>
              <a:rPr lang="es">
                <a:solidFill>
                  <a:srgbClr val="FF0000"/>
                </a:solidFill>
              </a:rPr>
              <a:t>nombre </a:t>
            </a:r>
            <a:r>
              <a:rPr lang="es" sz="4000">
                <a:latin typeface="Calibri"/>
                <a:ea typeface="Calibri"/>
                <a:cs typeface="Calibri"/>
                <a:sym typeface="Calibri"/>
              </a:rPr>
              <a:t>( </a:t>
            </a:r>
            <a:r>
              <a:rPr lang="es" i="1">
                <a:latin typeface="Calibri"/>
                <a:ea typeface="Calibri"/>
                <a:cs typeface="Calibri"/>
                <a:sym typeface="Calibri"/>
              </a:rPr>
              <a:t>Solo al comienzo del partido)</a:t>
            </a:r>
            <a:endParaRPr/>
          </a:p>
          <a:p>
            <a:pPr marL="896938" lvl="1" indent="-712788" algn="l" rtl="0">
              <a:lnSpc>
                <a:spcPct val="100000"/>
              </a:lnSpc>
              <a:spcBef>
                <a:spcPts val="1200"/>
              </a:spcBef>
              <a:spcAft>
                <a:spcPts val="0"/>
              </a:spcAft>
              <a:buClr>
                <a:srgbClr val="18579B"/>
              </a:buClr>
              <a:buSzPts val="4000"/>
              <a:buFont typeface="Arial"/>
              <a:buChar char="•"/>
            </a:pPr>
            <a:r>
              <a:rPr lang="es" sz="4000">
                <a:solidFill>
                  <a:srgbClr val="FF0000"/>
                </a:solidFill>
                <a:latin typeface="Calibri"/>
                <a:ea typeface="Calibri"/>
                <a:cs typeface="Calibri"/>
                <a:sym typeface="Calibri"/>
              </a:rPr>
              <a:t>Verifique </a:t>
            </a:r>
            <a:r>
              <a:rPr lang="es" sz="4000">
                <a:solidFill>
                  <a:srgbClr val="18579B"/>
                </a:solidFill>
                <a:latin typeface="Calibri"/>
                <a:ea typeface="Calibri"/>
                <a:cs typeface="Calibri"/>
                <a:sym typeface="Calibri"/>
              </a:rPr>
              <a:t>visualmente </a:t>
            </a:r>
            <a:r>
              <a:rPr lang="es">
                <a:solidFill>
                  <a:srgbClr val="18579B"/>
                </a:solidFill>
              </a:rPr>
              <a:t>el </a:t>
            </a:r>
            <a:r>
              <a:rPr lang="es" sz="4000">
                <a:solidFill>
                  <a:srgbClr val="FF0000"/>
                </a:solidFill>
                <a:latin typeface="Calibri"/>
                <a:ea typeface="Calibri"/>
                <a:cs typeface="Calibri"/>
                <a:sym typeface="Calibri"/>
              </a:rPr>
              <a:t>ID </a:t>
            </a:r>
            <a:r>
              <a:rPr lang="es">
                <a:solidFill>
                  <a:srgbClr val="18579B"/>
                </a:solidFill>
              </a:rPr>
              <a:t>del </a:t>
            </a:r>
            <a:r>
              <a:rPr lang="es" sz="4000">
                <a:solidFill>
                  <a:srgbClr val="18579B"/>
                </a:solidFill>
                <a:latin typeface="Calibri"/>
                <a:ea typeface="Calibri"/>
                <a:cs typeface="Calibri"/>
                <a:sym typeface="Calibri"/>
              </a:rPr>
              <a:t>servidor inicial </a:t>
            </a:r>
            <a:r>
              <a:rPr lang="es" sz="4000">
                <a:latin typeface="Calibri"/>
                <a:ea typeface="Calibri"/>
                <a:cs typeface="Calibri"/>
                <a:sym typeface="Calibri"/>
              </a:rPr>
              <a:t>y </a:t>
            </a:r>
            <a:r>
              <a:rPr lang="es" sz="4000">
                <a:solidFill>
                  <a:srgbClr val="FF0000"/>
                </a:solidFill>
                <a:latin typeface="Calibri"/>
                <a:ea typeface="Calibri"/>
                <a:cs typeface="Calibri"/>
                <a:sym typeface="Calibri"/>
              </a:rPr>
              <a:t>el posicionamiento </a:t>
            </a:r>
            <a:endParaRPr/>
          </a:p>
          <a:p>
            <a:pPr marL="896938" lvl="1" indent="-712788" algn="l" rtl="0">
              <a:lnSpc>
                <a:spcPct val="100000"/>
              </a:lnSpc>
              <a:spcBef>
                <a:spcPts val="1200"/>
              </a:spcBef>
              <a:spcAft>
                <a:spcPts val="0"/>
              </a:spcAft>
              <a:buClr>
                <a:srgbClr val="18579B"/>
              </a:buClr>
              <a:buSzPts val="4000"/>
              <a:buFont typeface="Arial"/>
              <a:buChar char="•"/>
            </a:pPr>
            <a:r>
              <a:rPr lang="es" sz="4000">
                <a:latin typeface="Calibri"/>
                <a:ea typeface="Calibri"/>
                <a:cs typeface="Calibri"/>
                <a:sym typeface="Calibri"/>
              </a:rPr>
              <a:t>Haga que el equipo de </a:t>
            </a:r>
            <a:endParaRPr sz="4000">
              <a:latin typeface="Calibri"/>
              <a:ea typeface="Calibri"/>
              <a:cs typeface="Calibri"/>
              <a:sym typeface="Calibri"/>
            </a:endParaRPr>
          </a:p>
          <a:p>
            <a:pPr marL="896938" lvl="1" indent="-712788" algn="l" rtl="0">
              <a:lnSpc>
                <a:spcPct val="100000"/>
              </a:lnSpc>
              <a:spcBef>
                <a:spcPts val="1200"/>
              </a:spcBef>
              <a:spcAft>
                <a:spcPts val="0"/>
              </a:spcAft>
              <a:buClr>
                <a:srgbClr val="18579B"/>
              </a:buClr>
              <a:buSzPts val="4200"/>
              <a:buFont typeface="Arial"/>
              <a:buChar char="•"/>
            </a:pPr>
            <a:r>
              <a:rPr lang="es" sz="4200"/>
              <a:t>Dar </a:t>
            </a:r>
            <a:r>
              <a:rPr lang="es" sz="4200">
                <a:solidFill>
                  <a:srgbClr val="FF0000"/>
                </a:solidFill>
              </a:rPr>
              <a:t>15 segundos </a:t>
            </a:r>
            <a:r>
              <a:rPr lang="es" sz="4200"/>
              <a:t>de advertencia</a:t>
            </a:r>
            <a:endParaRPr sz="4000">
              <a:latin typeface="Calibri"/>
              <a:ea typeface="Calibri"/>
              <a:cs typeface="Calibri"/>
              <a:sym typeface="Calibri"/>
            </a:endParaRPr>
          </a:p>
        </p:txBody>
      </p:sp>
      <p:sp>
        <p:nvSpPr>
          <p:cNvPr id="412" name="Google Shape;412;p5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1"/>
          <p:cNvSpPr txBox="1">
            <a:spLocks noGrp="1"/>
          </p:cNvSpPr>
          <p:nvPr>
            <p:ph type="body" idx="1"/>
          </p:nvPr>
        </p:nvSpPr>
        <p:spPr>
          <a:xfrm>
            <a:off x="584988" y="137697"/>
            <a:ext cx="10422694" cy="6010309"/>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SzPts val="4800"/>
              <a:buFont typeface="Noto Sans Symbols"/>
              <a:buNone/>
            </a:pPr>
            <a:r>
              <a:rPr lang="es" sz="4800">
                <a:latin typeface="Calibri"/>
                <a:ea typeface="Calibri"/>
                <a:cs typeface="Calibri"/>
                <a:sym typeface="Calibri"/>
              </a:rPr>
              <a:t>Procedimiento final previo al juego </a:t>
            </a:r>
            <a:r>
              <a:rPr lang="es" sz="2800">
                <a:latin typeface="Calibri"/>
                <a:ea typeface="Calibri"/>
                <a:cs typeface="Calibri"/>
                <a:sym typeface="Calibri"/>
              </a:rPr>
              <a:t>(continuación)</a:t>
            </a:r>
            <a:endParaRPr/>
          </a:p>
          <a:p>
            <a:pPr marL="0" lvl="0" indent="0" algn="ctr" rtl="0">
              <a:lnSpc>
                <a:spcPct val="100000"/>
              </a:lnSpc>
              <a:spcBef>
                <a:spcPts val="600"/>
              </a:spcBef>
              <a:spcAft>
                <a:spcPts val="0"/>
              </a:spcAft>
              <a:buSzPts val="2800"/>
              <a:buFont typeface="Noto Sans Symbols"/>
              <a:buNone/>
            </a:pPr>
            <a:r>
              <a:rPr lang="es" sz="2800" i="1">
                <a:solidFill>
                  <a:srgbClr val="FF0000"/>
                </a:solidFill>
                <a:latin typeface="Calibri"/>
                <a:ea typeface="Calibri"/>
                <a:cs typeface="Calibri"/>
                <a:sym typeface="Calibri"/>
              </a:rPr>
              <a:t>Los jugadores en el lado par de las canchas tienen pulseras de servidor @ 0-0-2</a:t>
            </a:r>
            <a:endParaRPr/>
          </a:p>
        </p:txBody>
      </p:sp>
      <p:pic>
        <p:nvPicPr>
          <p:cNvPr id="418" name="Google Shape;418;p51"/>
          <p:cNvPicPr preferRelativeResize="0"/>
          <p:nvPr/>
        </p:nvPicPr>
        <p:blipFill rotWithShape="1">
          <a:blip r:embed="rId3">
            <a:alphaModFix/>
          </a:blip>
          <a:srcRect/>
          <a:stretch/>
        </p:blipFill>
        <p:spPr>
          <a:xfrm>
            <a:off x="76911" y="1580472"/>
            <a:ext cx="12015387" cy="5017584"/>
          </a:xfrm>
          <a:prstGeom prst="rect">
            <a:avLst/>
          </a:prstGeom>
          <a:noFill/>
          <a:ln>
            <a:noFill/>
          </a:ln>
        </p:spPr>
      </p:pic>
      <p:sp>
        <p:nvSpPr>
          <p:cNvPr id="419" name="Google Shape;419;p51"/>
          <p:cNvSpPr/>
          <p:nvPr/>
        </p:nvSpPr>
        <p:spPr>
          <a:xfrm rot="-8057124">
            <a:off x="1879863" y="3127522"/>
            <a:ext cx="580747" cy="309046"/>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420" name="Google Shape;420;p51"/>
          <p:cNvSpPr/>
          <p:nvPr/>
        </p:nvSpPr>
        <p:spPr>
          <a:xfrm rot="-2217953">
            <a:off x="9573579" y="3151619"/>
            <a:ext cx="580747" cy="309046"/>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421" name="Google Shape;421;p51"/>
          <p:cNvSpPr txBox="1">
            <a:spLocks noGrp="1"/>
          </p:cNvSpPr>
          <p:nvPr>
            <p:ph type="sldNum" idx="12"/>
          </p:nvPr>
        </p:nvSpPr>
        <p:spPr>
          <a:xfrm>
            <a:off x="11875249" y="6550223"/>
            <a:ext cx="316751" cy="307777"/>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400"/>
              <a:buFont typeface="Source Sans Pro"/>
              <a:buNone/>
            </a:pPr>
            <a:fld id="{00000000-1234-1234-1234-123412341234}" type="slidenum">
              <a:rPr lang="en-US" sz="1400"/>
              <a:t>51</a:t>
            </a:fld>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txBox="1">
            <a:spLocks noGrp="1"/>
          </p:cNvSpPr>
          <p:nvPr>
            <p:ph type="body" idx="1"/>
          </p:nvPr>
        </p:nvSpPr>
        <p:spPr>
          <a:xfrm>
            <a:off x="542259" y="1"/>
            <a:ext cx="11216754" cy="1162228"/>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SzPts val="4400"/>
              <a:buFont typeface="Noto Sans Symbols"/>
              <a:buNone/>
            </a:pPr>
            <a:r>
              <a:rPr lang="es"/>
              <a:t>Posiciones de los jugadores - ¿Quién debería estar dónde?</a:t>
            </a:r>
            <a:endParaRPr sz="2800">
              <a:latin typeface="Calibri"/>
              <a:ea typeface="Calibri"/>
              <a:cs typeface="Calibri"/>
              <a:sym typeface="Calibri"/>
            </a:endParaRPr>
          </a:p>
          <a:p>
            <a:pPr marL="0" lvl="0" indent="0" algn="ctr" rtl="0">
              <a:lnSpc>
                <a:spcPct val="100000"/>
              </a:lnSpc>
              <a:spcBef>
                <a:spcPts val="600"/>
              </a:spcBef>
              <a:spcAft>
                <a:spcPts val="0"/>
              </a:spcAft>
              <a:buSzPts val="1800"/>
              <a:buFont typeface="Noto Sans Symbols"/>
              <a:buNone/>
            </a:pPr>
            <a:r>
              <a:rPr lang="es" sz="1800" i="1">
                <a:solidFill>
                  <a:srgbClr val="FF0000"/>
                </a:solidFill>
              </a:rPr>
              <a:t>El puntaje es 1-0-2 con la banda del servidor inicial: Hank (camisa roja) en el equipo que saca y Caroline (camisa negra) en el equipo que recibe</a:t>
            </a:r>
            <a:endParaRPr sz="1800" i="1">
              <a:solidFill>
                <a:srgbClr val="FF0000"/>
              </a:solidFill>
              <a:latin typeface="Calibri"/>
              <a:ea typeface="Calibri"/>
              <a:cs typeface="Calibri"/>
              <a:sym typeface="Calibri"/>
            </a:endParaRPr>
          </a:p>
        </p:txBody>
      </p:sp>
      <p:sp>
        <p:nvSpPr>
          <p:cNvPr id="427" name="Google Shape;427;p52"/>
          <p:cNvSpPr txBox="1">
            <a:spLocks noGrp="1"/>
          </p:cNvSpPr>
          <p:nvPr>
            <p:ph type="sldNum" idx="12"/>
          </p:nvPr>
        </p:nvSpPr>
        <p:spPr>
          <a:xfrm>
            <a:off x="11875249" y="6550223"/>
            <a:ext cx="316751" cy="307777"/>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400"/>
              <a:buFont typeface="Source Sans Pro"/>
              <a:buNone/>
            </a:pPr>
            <a:fld id="{00000000-1234-1234-1234-123412341234}" type="slidenum">
              <a:rPr lang="en-US" sz="1400"/>
              <a:t>52</a:t>
            </a:fld>
            <a:endParaRPr sz="1400"/>
          </a:p>
        </p:txBody>
      </p:sp>
      <p:pic>
        <p:nvPicPr>
          <p:cNvPr id="428" name="Google Shape;428;p52" title="Pickleball Referee Training Video - Ultimate Quick Start Guide to Reffing in Pickleball"/>
          <p:cNvPicPr preferRelativeResize="0"/>
          <p:nvPr/>
        </p:nvPicPr>
        <p:blipFill rotWithShape="1">
          <a:blip r:embed="rId3">
            <a:alphaModFix/>
          </a:blip>
          <a:srcRect/>
          <a:stretch/>
        </p:blipFill>
        <p:spPr>
          <a:xfrm>
            <a:off x="1625600" y="1122119"/>
            <a:ext cx="9215120" cy="5206543"/>
          </a:xfrm>
          <a:prstGeom prst="rect">
            <a:avLst/>
          </a:prstGeom>
          <a:noFill/>
          <a:ln>
            <a:noFill/>
          </a:ln>
        </p:spPr>
      </p:pic>
      <p:sp>
        <p:nvSpPr>
          <p:cNvPr id="429" name="Google Shape;429;p52"/>
          <p:cNvSpPr txBox="1"/>
          <p:nvPr/>
        </p:nvSpPr>
        <p:spPr>
          <a:xfrm>
            <a:off x="4413855" y="6407672"/>
            <a:ext cx="3059490" cy="36933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Source Sans Pro"/>
              <a:buNone/>
            </a:pPr>
            <a:r>
              <a:rPr lang="es" sz="1800" b="0" i="0" u="none" strike="noStrike" cap="none">
                <a:solidFill>
                  <a:srgbClr val="000000"/>
                </a:solidFill>
                <a:latin typeface="Source Sans Pro"/>
                <a:ea typeface="Source Sans Pro"/>
                <a:cs typeface="Source Sans Pro"/>
                <a:sym typeface="Source Sans Pro"/>
              </a:rPr>
              <a:t>(Marca de tiempo: 8:35 – 8:57)</a:t>
            </a:r>
            <a:endParaRPr sz="18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1"/>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53</a:t>
            </a:fld>
            <a:endParaRPr/>
          </a:p>
        </p:txBody>
      </p:sp>
      <p:pic>
        <p:nvPicPr>
          <p:cNvPr id="435" name="Google Shape;435;p53"/>
          <p:cNvPicPr preferRelativeResize="0"/>
          <p:nvPr/>
        </p:nvPicPr>
        <p:blipFill rotWithShape="1">
          <a:blip r:embed="rId3">
            <a:alphaModFix/>
          </a:blip>
          <a:srcRect/>
          <a:stretch/>
        </p:blipFill>
        <p:spPr>
          <a:xfrm>
            <a:off x="823624" y="80998"/>
            <a:ext cx="10721374" cy="605846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4"/>
          <p:cNvSpPr txBox="1"/>
          <p:nvPr/>
        </p:nvSpPr>
        <p:spPr>
          <a:xfrm>
            <a:off x="1123405" y="1858803"/>
            <a:ext cx="9831977" cy="212365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9600"/>
              <a:buFont typeface="Calibri"/>
              <a:buNone/>
            </a:pPr>
            <a:r>
              <a:rPr lang="es" sz="9600" b="0" i="1" u="none" strike="noStrike" cap="none">
                <a:solidFill>
                  <a:srgbClr val="18579B"/>
                </a:solidFill>
                <a:latin typeface="Calibri"/>
                <a:ea typeface="Calibri"/>
                <a:cs typeface="Calibri"/>
                <a:sym typeface="Calibri"/>
              </a:rPr>
              <a:t>Descanso/Preguntas</a:t>
            </a: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441" name="Google Shape;441;p54" descr="Picture 3"/>
          <p:cNvPicPr preferRelativeResize="0"/>
          <p:nvPr/>
        </p:nvPicPr>
        <p:blipFill rotWithShape="1">
          <a:blip r:embed="rId3">
            <a:alphaModFix/>
          </a:blip>
          <a:srcRect/>
          <a:stretch/>
        </p:blipFill>
        <p:spPr>
          <a:xfrm>
            <a:off x="4952563" y="3879850"/>
            <a:ext cx="2282271" cy="1430382"/>
          </a:xfrm>
          <a:prstGeom prst="rect">
            <a:avLst/>
          </a:prstGeom>
          <a:noFill/>
          <a:ln>
            <a:noFill/>
          </a:ln>
        </p:spPr>
      </p:pic>
      <p:sp>
        <p:nvSpPr>
          <p:cNvPr id="442" name="Google Shape;442;p5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5"/>
          <p:cNvSpPr txBox="1">
            <a:spLocks noGrp="1"/>
          </p:cNvSpPr>
          <p:nvPr>
            <p:ph type="body" idx="1"/>
          </p:nvPr>
        </p:nvSpPr>
        <p:spPr>
          <a:xfrm>
            <a:off x="-529839" y="334107"/>
            <a:ext cx="12517247" cy="6327951"/>
          </a:xfrm>
          <a:prstGeom prst="rect">
            <a:avLst/>
          </a:prstGeom>
          <a:noFill/>
          <a:ln>
            <a:noFill/>
          </a:ln>
        </p:spPr>
        <p:txBody>
          <a:bodyPr spcFirstLastPara="1" wrap="square" lIns="45700" tIns="45700" rIns="45700" bIns="45700" anchor="t" anchorCtr="0">
            <a:normAutofit/>
          </a:bodyPr>
          <a:lstStyle/>
          <a:p>
            <a:pPr marL="0" lvl="0" indent="0" algn="ctr" rtl="0">
              <a:lnSpc>
                <a:spcPct val="90000"/>
              </a:lnSpc>
              <a:spcBef>
                <a:spcPts val="0"/>
              </a:spcBef>
              <a:spcAft>
                <a:spcPts val="0"/>
              </a:spcAft>
              <a:buClr>
                <a:srgbClr val="18579B"/>
              </a:buClr>
              <a:buSzPts val="4800"/>
              <a:buFont typeface="Calibri"/>
              <a:buNone/>
            </a:pPr>
            <a:r>
              <a:rPr lang="es" b="1">
                <a:solidFill>
                  <a:srgbClr val="18579B"/>
                </a:solidFill>
              </a:rPr>
              <a:t>Antes de anunciar la puntuación </a:t>
            </a:r>
            <a:r>
              <a:rPr lang="es" sz="2800" b="1">
                <a:solidFill>
                  <a:srgbClr val="18579B"/>
                </a:solidFill>
              </a:rPr>
              <a:t>(continuación)</a:t>
            </a:r>
            <a:endParaRPr/>
          </a:p>
          <a:p>
            <a:pPr marL="0" lvl="0" indent="0" algn="ctr" rtl="0">
              <a:lnSpc>
                <a:spcPct val="90000"/>
              </a:lnSpc>
              <a:spcBef>
                <a:spcPts val="0"/>
              </a:spcBef>
              <a:spcAft>
                <a:spcPts val="0"/>
              </a:spcAft>
              <a:buClr>
                <a:srgbClr val="18579B"/>
              </a:buClr>
              <a:buSzPts val="4800"/>
              <a:buFont typeface="Calibri"/>
              <a:buNone/>
            </a:pPr>
            <a:endParaRPr sz="2000">
              <a:latin typeface="Calibri"/>
              <a:ea typeface="Calibri"/>
              <a:cs typeface="Calibri"/>
              <a:sym typeface="Calibri"/>
            </a:endParaRPr>
          </a:p>
          <a:p>
            <a:pPr marL="1287030" lvl="3" indent="-457200" algn="l" rtl="0">
              <a:lnSpc>
                <a:spcPct val="80000"/>
              </a:lnSpc>
              <a:spcBef>
                <a:spcPts val="600"/>
              </a:spcBef>
              <a:spcAft>
                <a:spcPts val="0"/>
              </a:spcAft>
              <a:buClr>
                <a:srgbClr val="18579B"/>
              </a:buClr>
              <a:buSzPts val="3600"/>
              <a:buFont typeface="Arial"/>
              <a:buChar char="•"/>
            </a:pPr>
            <a:r>
              <a:rPr lang="es">
                <a:solidFill>
                  <a:srgbClr val="18579B"/>
                </a:solidFill>
                <a:latin typeface="Calibri"/>
                <a:ea typeface="Calibri"/>
                <a:cs typeface="Calibri"/>
                <a:sym typeface="Calibri"/>
              </a:rPr>
              <a:t>Confirme mentalmente </a:t>
            </a:r>
            <a:r>
              <a:rPr lang="es">
                <a:solidFill>
                  <a:srgbClr val="FF0000"/>
                </a:solidFill>
                <a:latin typeface="Calibri"/>
                <a:ea typeface="Calibri"/>
                <a:cs typeface="Calibri"/>
                <a:sym typeface="Calibri"/>
              </a:rPr>
              <a:t>el servidor y el receptor correctos </a:t>
            </a:r>
            <a:r>
              <a:rPr lang="es">
                <a:solidFill>
                  <a:srgbClr val="18579B"/>
                </a:solidFill>
                <a:latin typeface="Calibri"/>
                <a:ea typeface="Calibri"/>
                <a:cs typeface="Calibri"/>
                <a:sym typeface="Calibri"/>
              </a:rPr>
              <a:t>y lo son</a:t>
            </a:r>
            <a:endParaRPr/>
          </a:p>
          <a:p>
            <a:pPr marL="184150" lvl="1" indent="0" algn="l" rtl="0">
              <a:lnSpc>
                <a:spcPct val="80000"/>
              </a:lnSpc>
              <a:spcBef>
                <a:spcPts val="600"/>
              </a:spcBef>
              <a:spcAft>
                <a:spcPts val="0"/>
              </a:spcAft>
              <a:buClr>
                <a:srgbClr val="18579B"/>
              </a:buClr>
              <a:buSzPts val="3600"/>
              <a:buNone/>
            </a:pPr>
            <a:r>
              <a:rPr lang="es" sz="3200">
                <a:solidFill>
                  <a:srgbClr val="18579B"/>
                </a:solidFill>
                <a:latin typeface="Calibri"/>
                <a:ea typeface="Calibri"/>
                <a:cs typeface="Calibri"/>
                <a:sym typeface="Calibri"/>
              </a:rPr>
              <a:t>En sus </a:t>
            </a:r>
            <a:r>
              <a:rPr lang="es" sz="3200">
                <a:solidFill>
                  <a:srgbClr val="FF0000"/>
                </a:solidFill>
                <a:latin typeface="Calibri"/>
                <a:ea typeface="Calibri"/>
                <a:cs typeface="Calibri"/>
                <a:sym typeface="Calibri"/>
              </a:rPr>
              <a:t>posiciones correctas </a:t>
            </a:r>
            <a:r>
              <a:rPr lang="es" sz="3200">
                <a:solidFill>
                  <a:srgbClr val="18579B"/>
                </a:solidFill>
                <a:latin typeface="Calibri"/>
                <a:ea typeface="Calibri"/>
                <a:cs typeface="Calibri"/>
                <a:sym typeface="Calibri"/>
              </a:rPr>
              <a:t>según la puntuación y el ID del servidor</a:t>
            </a:r>
            <a:endParaRPr sz="3200">
              <a:solidFill>
                <a:srgbClr val="FF0000"/>
              </a:solidFill>
              <a:latin typeface="Calibri"/>
              <a:ea typeface="Calibri"/>
              <a:cs typeface="Calibri"/>
              <a:sym typeface="Calibri"/>
            </a:endParaRPr>
          </a:p>
          <a:p>
            <a:pPr marL="184150" lvl="1" indent="0" algn="l" rtl="0">
              <a:lnSpc>
                <a:spcPct val="80000"/>
              </a:lnSpc>
              <a:spcBef>
                <a:spcPts val="600"/>
              </a:spcBef>
              <a:spcAft>
                <a:spcPts val="0"/>
              </a:spcAft>
              <a:buClr>
                <a:srgbClr val="18579B"/>
              </a:buClr>
              <a:buSzPts val="3600"/>
              <a:buNone/>
            </a:pPr>
            <a:endParaRPr sz="1600">
              <a:solidFill>
                <a:srgbClr val="FF0000"/>
              </a:solidFill>
              <a:latin typeface="Calibri"/>
              <a:ea typeface="Calibri"/>
              <a:cs typeface="Calibri"/>
              <a:sym typeface="Calibri"/>
            </a:endParaRPr>
          </a:p>
          <a:p>
            <a:pPr marL="1287030" lvl="3" indent="-457200" algn="l" rtl="0">
              <a:lnSpc>
                <a:spcPct val="80000"/>
              </a:lnSpc>
              <a:spcBef>
                <a:spcPts val="600"/>
              </a:spcBef>
              <a:spcAft>
                <a:spcPts val="0"/>
              </a:spcAft>
              <a:buClr>
                <a:srgbClr val="18579B"/>
              </a:buClr>
              <a:buSzPts val="3600"/>
              <a:buFont typeface="Arial"/>
              <a:buChar char="•"/>
            </a:pPr>
            <a:r>
              <a:rPr lang="es">
                <a:solidFill>
                  <a:srgbClr val="18579B"/>
                </a:solidFill>
                <a:latin typeface="Calibri"/>
                <a:ea typeface="Calibri"/>
                <a:cs typeface="Calibri"/>
                <a:sym typeface="Calibri"/>
              </a:rPr>
              <a:t>Comprueba la puntuación, </a:t>
            </a:r>
            <a:r>
              <a:rPr lang="es">
                <a:solidFill>
                  <a:srgbClr val="FF0000"/>
                </a:solidFill>
                <a:latin typeface="Calibri"/>
                <a:ea typeface="Calibri"/>
                <a:cs typeface="Calibri"/>
                <a:sym typeface="Calibri"/>
              </a:rPr>
              <a:t>di la puntuación</a:t>
            </a:r>
            <a:endParaRPr/>
          </a:p>
          <a:p>
            <a:pPr marL="829829" lvl="3" indent="0" algn="l" rtl="0">
              <a:lnSpc>
                <a:spcPct val="80000"/>
              </a:lnSpc>
              <a:spcBef>
                <a:spcPts val="600"/>
              </a:spcBef>
              <a:spcAft>
                <a:spcPts val="0"/>
              </a:spcAft>
              <a:buClr>
                <a:srgbClr val="18579B"/>
              </a:buClr>
              <a:buSzPts val="3600"/>
              <a:buNone/>
            </a:pPr>
            <a:r>
              <a:rPr lang="es">
                <a:solidFill>
                  <a:srgbClr val="FF0000"/>
                </a:solidFill>
                <a:latin typeface="Calibri"/>
                <a:ea typeface="Calibri"/>
                <a:cs typeface="Calibri"/>
                <a:sym typeface="Calibri"/>
              </a:rPr>
              <a:t>en tu cabeza, </a:t>
            </a:r>
            <a:r>
              <a:rPr lang="es">
                <a:solidFill>
                  <a:srgbClr val="18579B"/>
                </a:solidFill>
                <a:latin typeface="Calibri"/>
                <a:ea typeface="Calibri"/>
                <a:cs typeface="Calibri"/>
                <a:sym typeface="Calibri"/>
              </a:rPr>
              <a:t>y suelta el</a:t>
            </a:r>
            <a:endParaRPr/>
          </a:p>
          <a:p>
            <a:pPr marL="829829" lvl="3" indent="0" algn="l" rtl="0">
              <a:lnSpc>
                <a:spcPct val="80000"/>
              </a:lnSpc>
              <a:spcBef>
                <a:spcPts val="600"/>
              </a:spcBef>
              <a:spcAft>
                <a:spcPts val="0"/>
              </a:spcAft>
              <a:buClr>
                <a:srgbClr val="18579B"/>
              </a:buClr>
              <a:buSzPts val="3600"/>
              <a:buNone/>
            </a:pPr>
            <a:r>
              <a:rPr lang="es">
                <a:solidFill>
                  <a:srgbClr val="18579B"/>
                </a:solidFill>
                <a:latin typeface="Calibri"/>
                <a:ea typeface="Calibri"/>
                <a:cs typeface="Calibri"/>
                <a:sym typeface="Calibri"/>
              </a:rPr>
              <a:t>Portapapeles a tu lado o</a:t>
            </a:r>
            <a:endParaRPr/>
          </a:p>
          <a:p>
            <a:pPr marL="829829" lvl="3" indent="0" algn="l" rtl="0">
              <a:lnSpc>
                <a:spcPct val="80000"/>
              </a:lnSpc>
              <a:spcBef>
                <a:spcPts val="600"/>
              </a:spcBef>
              <a:spcAft>
                <a:spcPts val="0"/>
              </a:spcAft>
              <a:buClr>
                <a:srgbClr val="18579B"/>
              </a:buClr>
              <a:buSzPts val="3600"/>
              <a:buNone/>
            </a:pPr>
            <a:r>
              <a:rPr lang="es">
                <a:solidFill>
                  <a:srgbClr val="18579B"/>
                </a:solidFill>
                <a:latin typeface="Calibri"/>
                <a:ea typeface="Calibri"/>
                <a:cs typeface="Calibri"/>
                <a:sym typeface="Calibri"/>
              </a:rPr>
              <a:t>Detrás de ti</a:t>
            </a:r>
            <a:endParaRPr/>
          </a:p>
          <a:p>
            <a:pPr marL="829829" lvl="3" indent="0" algn="l" rtl="0">
              <a:lnSpc>
                <a:spcPct val="80000"/>
              </a:lnSpc>
              <a:spcBef>
                <a:spcPts val="600"/>
              </a:spcBef>
              <a:spcAft>
                <a:spcPts val="0"/>
              </a:spcAft>
              <a:buClr>
                <a:srgbClr val="18579B"/>
              </a:buClr>
              <a:buSzPts val="3600"/>
              <a:buNone/>
            </a:pPr>
            <a:endParaRPr sz="1600">
              <a:solidFill>
                <a:srgbClr val="18579B"/>
              </a:solidFill>
              <a:latin typeface="Calibri"/>
              <a:ea typeface="Calibri"/>
              <a:cs typeface="Calibri"/>
              <a:sym typeface="Calibri"/>
            </a:endParaRPr>
          </a:p>
          <a:p>
            <a:pPr marL="1287030" lvl="3" indent="-457200" algn="l" rtl="0">
              <a:lnSpc>
                <a:spcPct val="80000"/>
              </a:lnSpc>
              <a:spcBef>
                <a:spcPts val="600"/>
              </a:spcBef>
              <a:spcAft>
                <a:spcPts val="0"/>
              </a:spcAft>
              <a:buClr>
                <a:srgbClr val="18579B"/>
              </a:buClr>
              <a:buSzPts val="3600"/>
              <a:buFont typeface="Arial"/>
              <a:buChar char="•"/>
            </a:pPr>
            <a:r>
              <a:rPr lang="es">
                <a:solidFill>
                  <a:srgbClr val="18579B"/>
                </a:solidFill>
                <a:latin typeface="Calibri"/>
                <a:ea typeface="Calibri"/>
                <a:cs typeface="Calibri"/>
                <a:sym typeface="Calibri"/>
              </a:rPr>
              <a:t>Haz esto </a:t>
            </a:r>
            <a:r>
              <a:rPr lang="es">
                <a:solidFill>
                  <a:srgbClr val="FF0000"/>
                </a:solidFill>
                <a:latin typeface="Calibri"/>
                <a:ea typeface="Calibri"/>
                <a:cs typeface="Calibri"/>
                <a:sym typeface="Calibri"/>
              </a:rPr>
              <a:t>ANTES </a:t>
            </a:r>
            <a:r>
              <a:rPr lang="es">
                <a:solidFill>
                  <a:srgbClr val="18579B"/>
                </a:solidFill>
                <a:latin typeface="Calibri"/>
                <a:ea typeface="Calibri"/>
                <a:cs typeface="Calibri"/>
                <a:sym typeface="Calibri"/>
              </a:rPr>
              <a:t>de mirar</a:t>
            </a:r>
            <a:endParaRPr/>
          </a:p>
          <a:p>
            <a:pPr marL="829829" lvl="3" indent="0" algn="l" rtl="0">
              <a:lnSpc>
                <a:spcPct val="80000"/>
              </a:lnSpc>
              <a:spcBef>
                <a:spcPts val="600"/>
              </a:spcBef>
              <a:spcAft>
                <a:spcPts val="0"/>
              </a:spcAft>
              <a:buClr>
                <a:srgbClr val="18579B"/>
              </a:buClr>
              <a:buSzPts val="3600"/>
              <a:buNone/>
            </a:pPr>
            <a:r>
              <a:rPr lang="es">
                <a:solidFill>
                  <a:srgbClr val="18579B"/>
                </a:solidFill>
                <a:latin typeface="Calibri"/>
                <a:ea typeface="Calibri"/>
                <a:cs typeface="Calibri"/>
                <a:sym typeface="Calibri"/>
              </a:rPr>
              <a:t>arriba del acta,</a:t>
            </a:r>
            <a:r>
              <a:rPr lang="en-US">
                <a:solidFill>
                  <a:srgbClr val="18579B"/>
                </a:solidFill>
                <a:latin typeface="Calibri"/>
                <a:ea typeface="Calibri"/>
                <a:cs typeface="Calibri"/>
                <a:sym typeface="Calibri"/>
              </a:rPr>
              <a:t/>
            </a:r>
            <a:br>
              <a:rPr lang="en-US">
                <a:solidFill>
                  <a:srgbClr val="18579B"/>
                </a:solidFill>
                <a:latin typeface="Calibri"/>
                <a:ea typeface="Calibri"/>
                <a:cs typeface="Calibri"/>
                <a:sym typeface="Calibri"/>
              </a:rPr>
            </a:br>
            <a:r>
              <a:rPr lang="es">
                <a:solidFill>
                  <a:srgbClr val="18579B"/>
                </a:solidFill>
                <a:latin typeface="Calibri"/>
                <a:ea typeface="Calibri"/>
                <a:cs typeface="Calibri"/>
                <a:sym typeface="Calibri"/>
              </a:rPr>
              <a:t>     </a:t>
            </a:r>
            <a:r>
              <a:rPr lang="es">
                <a:solidFill>
                  <a:srgbClr val="FF0000"/>
                </a:solidFill>
                <a:latin typeface="Calibri"/>
                <a:ea typeface="Calibri"/>
                <a:cs typeface="Calibri"/>
                <a:sym typeface="Calibri"/>
              </a:rPr>
              <a:t>¡CADA VEZ!</a:t>
            </a:r>
            <a:endParaRPr/>
          </a:p>
          <a:p>
            <a:pPr marL="903288" lvl="3" indent="0" algn="l" rtl="0">
              <a:lnSpc>
                <a:spcPct val="80000"/>
              </a:lnSpc>
              <a:spcBef>
                <a:spcPts val="600"/>
              </a:spcBef>
              <a:spcAft>
                <a:spcPts val="0"/>
              </a:spcAft>
              <a:buClr>
                <a:srgbClr val="18579B"/>
              </a:buClr>
              <a:buSzPts val="3600"/>
              <a:buNone/>
            </a:pPr>
            <a:endParaRPr sz="3600">
              <a:latin typeface="Calibri"/>
              <a:ea typeface="Calibri"/>
              <a:cs typeface="Calibri"/>
              <a:sym typeface="Calibri"/>
            </a:endParaRPr>
          </a:p>
        </p:txBody>
      </p:sp>
      <p:pic>
        <p:nvPicPr>
          <p:cNvPr id="448" name="Google Shape;448;p55" descr="Figure 3_2021.png"/>
          <p:cNvPicPr preferRelativeResize="0"/>
          <p:nvPr/>
        </p:nvPicPr>
        <p:blipFill rotWithShape="1">
          <a:blip r:embed="rId3">
            <a:alphaModFix/>
          </a:blip>
          <a:srcRect/>
          <a:stretch/>
        </p:blipFill>
        <p:spPr>
          <a:xfrm>
            <a:off x="6096000" y="2700470"/>
            <a:ext cx="5891408" cy="3943657"/>
          </a:xfrm>
          <a:prstGeom prst="rect">
            <a:avLst/>
          </a:prstGeom>
          <a:noFill/>
          <a:ln>
            <a:noFill/>
          </a:ln>
        </p:spPr>
      </p:pic>
      <p:sp>
        <p:nvSpPr>
          <p:cNvPr id="449" name="Google Shape;449;p5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6"/>
          <p:cNvSpPr txBox="1">
            <a:spLocks noGrp="1"/>
          </p:cNvSpPr>
          <p:nvPr>
            <p:ph type="body" idx="1"/>
          </p:nvPr>
        </p:nvSpPr>
        <p:spPr>
          <a:xfrm>
            <a:off x="281354" y="145528"/>
            <a:ext cx="11676184" cy="6566945"/>
          </a:xfrm>
          <a:prstGeom prst="rect">
            <a:avLst/>
          </a:prstGeom>
          <a:noFill/>
          <a:ln>
            <a:noFill/>
          </a:ln>
        </p:spPr>
        <p:txBody>
          <a:bodyPr spcFirstLastPara="1" wrap="square" lIns="45700" tIns="45700" rIns="45700" bIns="45700" anchor="t" anchorCtr="0">
            <a:normAutofit/>
          </a:bodyPr>
          <a:lstStyle/>
          <a:p>
            <a:pPr marL="0" lvl="0" indent="0" algn="ctr" rtl="0">
              <a:lnSpc>
                <a:spcPct val="80000"/>
              </a:lnSpc>
              <a:spcBef>
                <a:spcPts val="0"/>
              </a:spcBef>
              <a:spcAft>
                <a:spcPts val="0"/>
              </a:spcAft>
              <a:buSzPts val="4800"/>
              <a:buFont typeface="Calibri"/>
              <a:buNone/>
            </a:pPr>
            <a:r>
              <a:rPr lang="es" sz="4800" b="1">
                <a:solidFill>
                  <a:srgbClr val="18579B"/>
                </a:solidFill>
                <a:latin typeface="Calibri"/>
                <a:ea typeface="Calibri"/>
                <a:cs typeface="Calibri"/>
                <a:sym typeface="Calibri"/>
              </a:rPr>
              <a:t>Antes de anunciar la puntuación </a:t>
            </a:r>
            <a:r>
              <a:rPr lang="es" sz="2800" b="1">
                <a:latin typeface="Calibri"/>
                <a:ea typeface="Calibri"/>
                <a:cs typeface="Calibri"/>
                <a:sym typeface="Calibri"/>
              </a:rPr>
              <a:t>(continuación)</a:t>
            </a:r>
            <a:endParaRPr sz="2000">
              <a:latin typeface="Calibri"/>
              <a:ea typeface="Calibri"/>
              <a:cs typeface="Calibri"/>
              <a:sym typeface="Calibri"/>
            </a:endParaRPr>
          </a:p>
          <a:p>
            <a:pPr marL="903288" lvl="1" indent="-592138" algn="l" rtl="0">
              <a:lnSpc>
                <a:spcPct val="80000"/>
              </a:lnSpc>
              <a:spcBef>
                <a:spcPts val="600"/>
              </a:spcBef>
              <a:spcAft>
                <a:spcPts val="0"/>
              </a:spcAft>
              <a:buClr>
                <a:srgbClr val="18579B"/>
              </a:buClr>
              <a:buSzPts val="2000"/>
              <a:buFont typeface="Arial"/>
              <a:buNone/>
            </a:pPr>
            <a:endParaRPr sz="2000">
              <a:latin typeface="Calibri"/>
              <a:ea typeface="Calibri"/>
              <a:cs typeface="Calibri"/>
              <a:sym typeface="Calibri"/>
            </a:endParaRPr>
          </a:p>
          <a:p>
            <a:pPr marL="903288" lvl="1" indent="-719138" algn="l" rtl="0">
              <a:lnSpc>
                <a:spcPct val="80000"/>
              </a:lnSpc>
              <a:spcBef>
                <a:spcPts val="600"/>
              </a:spcBef>
              <a:spcAft>
                <a:spcPts val="0"/>
              </a:spcAft>
              <a:buClr>
                <a:srgbClr val="18579B"/>
              </a:buClr>
              <a:buSzPts val="3600"/>
              <a:buFont typeface="Arial"/>
              <a:buChar char="•"/>
            </a:pPr>
            <a:r>
              <a:rPr lang="es" sz="3600">
                <a:latin typeface="Calibri"/>
                <a:ea typeface="Calibri"/>
                <a:cs typeface="Calibri"/>
                <a:sym typeface="Calibri"/>
              </a:rPr>
              <a:t>Mire hacia arriba y </a:t>
            </a:r>
            <a:r>
              <a:rPr lang="es" sz="3600">
                <a:solidFill>
                  <a:srgbClr val="FF0000"/>
                </a:solidFill>
                <a:latin typeface="Calibri"/>
                <a:ea typeface="Calibri"/>
                <a:cs typeface="Calibri"/>
                <a:sym typeface="Calibri"/>
              </a:rPr>
              <a:t>confirme lo que </a:t>
            </a:r>
            <a:r>
              <a:rPr lang="es" sz="3600">
                <a:solidFill>
                  <a:srgbClr val="FF0000"/>
                </a:solidFill>
              </a:rPr>
              <a:t>"vio" </a:t>
            </a:r>
            <a:r>
              <a:rPr lang="es" sz="3600"/>
              <a:t>en su cabeza.</a:t>
            </a:r>
            <a:endParaRPr/>
          </a:p>
          <a:p>
            <a:pPr marL="184150" lvl="1" indent="0" algn="l" rtl="0">
              <a:lnSpc>
                <a:spcPct val="80000"/>
              </a:lnSpc>
              <a:spcBef>
                <a:spcPts val="600"/>
              </a:spcBef>
              <a:spcAft>
                <a:spcPts val="0"/>
              </a:spcAft>
              <a:buClr>
                <a:srgbClr val="18579B"/>
              </a:buClr>
              <a:buSzPts val="3600"/>
              <a:buNone/>
            </a:pPr>
            <a:endParaRPr sz="3600"/>
          </a:p>
          <a:p>
            <a:pPr marL="903288" lvl="1" indent="-719138" algn="l" rtl="0">
              <a:lnSpc>
                <a:spcPct val="80000"/>
              </a:lnSpc>
              <a:spcBef>
                <a:spcPts val="600"/>
              </a:spcBef>
              <a:spcAft>
                <a:spcPts val="0"/>
              </a:spcAft>
              <a:buClr>
                <a:srgbClr val="18579B"/>
              </a:buClr>
              <a:buSzPts val="3600"/>
              <a:buFont typeface="Arial"/>
              <a:buChar char="•"/>
            </a:pPr>
            <a:r>
              <a:rPr lang="es" sz="3600">
                <a:solidFill>
                  <a:srgbClr val="FF0000"/>
                </a:solidFill>
              </a:rPr>
              <a:t>Confirmar la preparación </a:t>
            </a:r>
            <a:r>
              <a:rPr lang="es" sz="3600"/>
              <a:t>de los jugadores</a:t>
            </a:r>
            <a:endParaRPr/>
          </a:p>
          <a:p>
            <a:pPr marL="903288" lvl="1" indent="-490538" algn="l" rtl="0">
              <a:lnSpc>
                <a:spcPct val="80000"/>
              </a:lnSpc>
              <a:spcBef>
                <a:spcPts val="600"/>
              </a:spcBef>
              <a:spcAft>
                <a:spcPts val="0"/>
              </a:spcAft>
              <a:buClr>
                <a:srgbClr val="18579B"/>
              </a:buClr>
              <a:buSzPts val="3600"/>
              <a:buFont typeface="Arial"/>
              <a:buNone/>
            </a:pPr>
            <a:endParaRPr sz="3600">
              <a:latin typeface="Calibri"/>
              <a:ea typeface="Calibri"/>
              <a:cs typeface="Calibri"/>
              <a:sym typeface="Calibri"/>
            </a:endParaRPr>
          </a:p>
          <a:p>
            <a:pPr marL="903288" lvl="1" indent="-719138" algn="l" rtl="0">
              <a:lnSpc>
                <a:spcPct val="80000"/>
              </a:lnSpc>
              <a:spcBef>
                <a:spcPts val="600"/>
              </a:spcBef>
              <a:spcAft>
                <a:spcPts val="0"/>
              </a:spcAft>
              <a:buClr>
                <a:srgbClr val="18579B"/>
              </a:buClr>
              <a:buSzPts val="3600"/>
              <a:buFont typeface="Arial"/>
              <a:buChar char="•"/>
            </a:pPr>
            <a:r>
              <a:rPr lang="es" sz="3600">
                <a:latin typeface="Calibri"/>
                <a:ea typeface="Calibri"/>
                <a:cs typeface="Calibri"/>
                <a:sym typeface="Calibri"/>
              </a:rPr>
              <a:t>Anunciar puntuación</a:t>
            </a:r>
            <a:r>
              <a:rPr lang="es" sz="2000">
                <a:solidFill>
                  <a:srgbClr val="18579B"/>
                </a:solidFill>
              </a:rPr>
              <a:t> </a:t>
            </a:r>
            <a:r>
              <a:rPr lang="es" sz="2800" i="1">
                <a:solidFill>
                  <a:srgbClr val="FF0000"/>
                </a:solidFill>
                <a:latin typeface="Calibri"/>
                <a:ea typeface="Calibri"/>
                <a:cs typeface="Calibri"/>
                <a:sym typeface="Calibri"/>
              </a:rPr>
              <a:t>(Claramente, en voz alta y con una cadencia constante </a:t>
            </a:r>
            <a:r>
              <a:rPr lang="es" sz="3500" i="1">
                <a:solidFill>
                  <a:srgbClr val="FF0000"/>
                </a:solidFill>
                <a:latin typeface="Calibri"/>
                <a:ea typeface="Calibri"/>
                <a:cs typeface="Calibri"/>
                <a:sym typeface="Calibri"/>
              </a:rPr>
              <a:t>)</a:t>
            </a:r>
            <a:endParaRPr sz="3500" i="1">
              <a:solidFill>
                <a:srgbClr val="FF0000"/>
              </a:solidFill>
              <a:latin typeface="Calibri"/>
              <a:ea typeface="Calibri"/>
              <a:cs typeface="Calibri"/>
              <a:sym typeface="Calibri"/>
            </a:endParaRPr>
          </a:p>
          <a:p>
            <a:pPr marL="903288" lvl="1" indent="-719138" algn="l" rtl="0">
              <a:lnSpc>
                <a:spcPct val="80000"/>
              </a:lnSpc>
              <a:spcBef>
                <a:spcPts val="600"/>
              </a:spcBef>
              <a:spcAft>
                <a:spcPts val="0"/>
              </a:spcAft>
              <a:buClr>
                <a:srgbClr val="18579B"/>
              </a:buClr>
              <a:buSzPts val="2000"/>
              <a:buNone/>
            </a:pPr>
            <a:endParaRPr sz="2000">
              <a:latin typeface="Calibri"/>
              <a:ea typeface="Calibri"/>
              <a:cs typeface="Calibri"/>
              <a:sym typeface="Calibri"/>
            </a:endParaRPr>
          </a:p>
          <a:p>
            <a:pPr marL="903288" lvl="1" indent="-719138" algn="l" rtl="0">
              <a:lnSpc>
                <a:spcPct val="80000"/>
              </a:lnSpc>
              <a:spcBef>
                <a:spcPts val="600"/>
              </a:spcBef>
              <a:spcAft>
                <a:spcPts val="0"/>
              </a:spcAft>
              <a:buClr>
                <a:srgbClr val="18579B"/>
              </a:buClr>
              <a:buSzPts val="3600"/>
              <a:buFont typeface="Arial"/>
              <a:buChar char="•"/>
            </a:pPr>
            <a:r>
              <a:rPr lang="es" sz="3600">
                <a:latin typeface="Calibri"/>
                <a:ea typeface="Calibri"/>
                <a:cs typeface="Calibri"/>
                <a:sym typeface="Calibri"/>
              </a:rPr>
              <a:t>Comience la cuenta </a:t>
            </a:r>
            <a:r>
              <a:rPr lang="es" sz="3600">
                <a:solidFill>
                  <a:srgbClr val="FF0000"/>
                </a:solidFill>
                <a:latin typeface="Calibri"/>
                <a:ea typeface="Calibri"/>
                <a:cs typeface="Calibri"/>
                <a:sym typeface="Calibri"/>
              </a:rPr>
              <a:t>de 10 segundos </a:t>
            </a:r>
            <a:r>
              <a:rPr lang="es" sz="3600">
                <a:latin typeface="Calibri"/>
                <a:ea typeface="Calibri"/>
                <a:cs typeface="Calibri"/>
                <a:sym typeface="Calibri"/>
              </a:rPr>
              <a:t>: si </a:t>
            </a:r>
            <a:r>
              <a:rPr lang="es" sz="3600">
                <a:solidFill>
                  <a:srgbClr val="FF0000"/>
                </a:solidFill>
                <a:latin typeface="Calibri"/>
                <a:ea typeface="Calibri"/>
                <a:cs typeface="Calibri"/>
                <a:sym typeface="Calibri"/>
              </a:rPr>
              <a:t>la pelota se sirve (golpea) </a:t>
            </a:r>
            <a:r>
              <a:rPr lang="es" sz="3600">
                <a:latin typeface="Calibri"/>
                <a:ea typeface="Calibri"/>
                <a:cs typeface="Calibri"/>
                <a:sym typeface="Calibri"/>
              </a:rPr>
              <a:t>antes del </a:t>
            </a:r>
            <a:r>
              <a:rPr lang="es" sz="3600" b="1">
                <a:solidFill>
                  <a:srgbClr val="FF0000"/>
                </a:solidFill>
                <a:latin typeface="Calibri"/>
                <a:ea typeface="Calibri"/>
                <a:cs typeface="Calibri"/>
                <a:sym typeface="Calibri"/>
              </a:rPr>
              <a:t>comienzo</a:t>
            </a:r>
            <a:r>
              <a:rPr lang="es" sz="3600">
                <a:latin typeface="Calibri"/>
                <a:ea typeface="Calibri"/>
                <a:cs typeface="Calibri"/>
                <a:sym typeface="Calibri"/>
              </a:rPr>
              <a:t> </a:t>
            </a:r>
            <a:r>
              <a:rPr lang="es" sz="3600">
                <a:solidFill>
                  <a:srgbClr val="FF0000"/>
                </a:solidFill>
              </a:rPr>
              <a:t>de la </a:t>
            </a:r>
            <a:r>
              <a:rPr lang="es" sz="3600">
                <a:solidFill>
                  <a:srgbClr val="FF0000"/>
                </a:solidFill>
                <a:latin typeface="Calibri"/>
                <a:ea typeface="Calibri"/>
                <a:cs typeface="Calibri"/>
                <a:sym typeface="Calibri"/>
              </a:rPr>
              <a:t>partitura </a:t>
            </a:r>
            <a:r>
              <a:rPr lang="es" sz="3600">
                <a:solidFill>
                  <a:srgbClr val="FF0000"/>
                </a:solidFill>
              </a:rPr>
              <a:t>que se </a:t>
            </a:r>
            <a:r>
              <a:rPr lang="es" sz="3600">
                <a:solidFill>
                  <a:srgbClr val="FF0000"/>
                </a:solidFill>
                <a:latin typeface="Calibri"/>
                <a:ea typeface="Calibri"/>
                <a:cs typeface="Calibri"/>
                <a:sym typeface="Calibri"/>
              </a:rPr>
              <a:t>llama </a:t>
            </a:r>
            <a:r>
              <a:rPr lang="es" sz="3600">
                <a:latin typeface="Calibri"/>
                <a:ea typeface="Calibri"/>
                <a:cs typeface="Calibri"/>
                <a:sym typeface="Calibri"/>
              </a:rPr>
              <a:t>, es una </a:t>
            </a:r>
            <a:r>
              <a:rPr lang="es" sz="3600">
                <a:solidFill>
                  <a:srgbClr val="FF0000"/>
                </a:solidFill>
                <a:latin typeface="Calibri"/>
                <a:ea typeface="Calibri"/>
                <a:cs typeface="Calibri"/>
                <a:sym typeface="Calibri"/>
              </a:rPr>
              <a:t>repetición </a:t>
            </a:r>
            <a:r>
              <a:rPr lang="es" sz="3600">
                <a:latin typeface="Calibri"/>
                <a:ea typeface="Calibri"/>
                <a:cs typeface="Calibri"/>
                <a:sym typeface="Calibri"/>
              </a:rPr>
              <a:t>. Si la pelota se </a:t>
            </a:r>
            <a:r>
              <a:rPr lang="es" sz="3600">
                <a:solidFill>
                  <a:srgbClr val="FF0000"/>
                </a:solidFill>
                <a:latin typeface="Calibri"/>
                <a:ea typeface="Calibri"/>
                <a:cs typeface="Calibri"/>
                <a:sym typeface="Calibri"/>
              </a:rPr>
              <a:t>atasca después de que se canta el comienzo </a:t>
            </a:r>
            <a:r>
              <a:rPr lang="es" sz="3600">
                <a:latin typeface="Calibri"/>
                <a:ea typeface="Calibri"/>
                <a:cs typeface="Calibri"/>
                <a:sym typeface="Calibri"/>
              </a:rPr>
              <a:t>del marcador y </a:t>
            </a:r>
            <a:r>
              <a:rPr lang="es" sz="3600">
                <a:solidFill>
                  <a:srgbClr val="FF0000"/>
                </a:solidFill>
                <a:latin typeface="Calibri"/>
                <a:ea typeface="Calibri"/>
                <a:cs typeface="Calibri"/>
                <a:sym typeface="Calibri"/>
              </a:rPr>
              <a:t>antes de que se cante el marcador completo </a:t>
            </a:r>
            <a:r>
              <a:rPr lang="es" sz="3600">
                <a:latin typeface="Calibri"/>
                <a:ea typeface="Calibri"/>
                <a:cs typeface="Calibri"/>
                <a:sym typeface="Calibri"/>
              </a:rPr>
              <a:t>, es una </a:t>
            </a:r>
            <a:r>
              <a:rPr lang="es" sz="3600">
                <a:solidFill>
                  <a:srgbClr val="FF0000"/>
                </a:solidFill>
                <a:latin typeface="Calibri"/>
                <a:ea typeface="Calibri"/>
                <a:cs typeface="Calibri"/>
                <a:sym typeface="Calibri"/>
              </a:rPr>
              <a:t>falta </a:t>
            </a:r>
            <a:r>
              <a:rPr lang="es" sz="3600">
                <a:latin typeface="Calibri"/>
                <a:ea typeface="Calibri"/>
                <a:cs typeface="Calibri"/>
                <a:sym typeface="Calibri"/>
              </a:rPr>
              <a:t>.</a:t>
            </a:r>
            <a:endParaRPr sz="3600">
              <a:latin typeface="Calibri"/>
              <a:ea typeface="Calibri"/>
              <a:cs typeface="Calibri"/>
              <a:sym typeface="Calibri"/>
            </a:endParaRPr>
          </a:p>
        </p:txBody>
      </p:sp>
      <p:sp>
        <p:nvSpPr>
          <p:cNvPr id="455" name="Google Shape;455;p5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7"/>
          <p:cNvSpPr txBox="1">
            <a:spLocks noGrp="1"/>
          </p:cNvSpPr>
          <p:nvPr>
            <p:ph type="body" idx="1"/>
          </p:nvPr>
        </p:nvSpPr>
        <p:spPr>
          <a:xfrm>
            <a:off x="447040" y="334107"/>
            <a:ext cx="11183786" cy="6327951"/>
          </a:xfrm>
          <a:prstGeom prst="rect">
            <a:avLst/>
          </a:prstGeom>
          <a:noFill/>
          <a:ln>
            <a:noFill/>
          </a:ln>
        </p:spPr>
        <p:txBody>
          <a:bodyPr spcFirstLastPara="1" wrap="square" lIns="45700" tIns="45700" rIns="45700" bIns="45700" anchor="t" anchorCtr="0">
            <a:normAutofit/>
          </a:bodyPr>
          <a:lstStyle/>
          <a:p>
            <a:pPr marL="0" lvl="0" indent="0" algn="ctr" rtl="0">
              <a:lnSpc>
                <a:spcPct val="90000"/>
              </a:lnSpc>
              <a:spcBef>
                <a:spcPts val="0"/>
              </a:spcBef>
              <a:spcAft>
                <a:spcPts val="0"/>
              </a:spcAft>
              <a:buClr>
                <a:srgbClr val="18579B"/>
              </a:buClr>
              <a:buSzPts val="4800"/>
              <a:buFont typeface="Calibri"/>
              <a:buNone/>
            </a:pPr>
            <a:r>
              <a:rPr lang="es" sz="4800">
                <a:latin typeface="Calibri"/>
                <a:ea typeface="Calibri"/>
                <a:cs typeface="Calibri"/>
                <a:sym typeface="Calibri"/>
              </a:rPr>
              <a:t>Antes de anunciar la puntuación </a:t>
            </a:r>
            <a:r>
              <a:rPr lang="es" sz="2800">
                <a:latin typeface="Calibri"/>
                <a:ea typeface="Calibri"/>
                <a:cs typeface="Calibri"/>
                <a:sym typeface="Calibri"/>
              </a:rPr>
              <a:t>(continuación)</a:t>
            </a:r>
            <a:endParaRPr/>
          </a:p>
          <a:p>
            <a:pPr marL="0" lvl="0" indent="0" algn="l" rtl="0">
              <a:lnSpc>
                <a:spcPct val="90000"/>
              </a:lnSpc>
              <a:spcBef>
                <a:spcPts val="2000"/>
              </a:spcBef>
              <a:spcAft>
                <a:spcPts val="0"/>
              </a:spcAft>
              <a:buClr>
                <a:srgbClr val="18579B"/>
              </a:buClr>
              <a:buSzPts val="4000"/>
              <a:buFont typeface="Calibri"/>
              <a:buNone/>
            </a:pPr>
            <a:r>
              <a:rPr lang="es" sz="4000" i="1">
                <a:latin typeface="Calibri"/>
                <a:ea typeface="Calibri"/>
                <a:cs typeface="Calibri"/>
                <a:sym typeface="Calibri"/>
              </a:rPr>
              <a:t>Confirme </a:t>
            </a:r>
            <a:r>
              <a:rPr lang="es" sz="4000" i="1">
                <a:solidFill>
                  <a:srgbClr val="18579B"/>
                </a:solidFill>
                <a:latin typeface="Calibri"/>
                <a:ea typeface="Calibri"/>
                <a:cs typeface="Calibri"/>
                <a:sym typeface="Calibri"/>
              </a:rPr>
              <a:t>"Preparación" al </a:t>
            </a:r>
            <a:r>
              <a:rPr lang="es" sz="4000" i="1">
                <a:solidFill>
                  <a:srgbClr val="FF0000"/>
                </a:solidFill>
                <a:latin typeface="Calibri"/>
                <a:ea typeface="Calibri"/>
                <a:cs typeface="Calibri"/>
                <a:sym typeface="Calibri"/>
              </a:rPr>
              <a:t>comienzo del juego</a:t>
            </a:r>
            <a:endParaRPr sz="4000" i="1">
              <a:solidFill>
                <a:srgbClr val="FF0000"/>
              </a:solidFill>
              <a:latin typeface="Calibri"/>
              <a:ea typeface="Calibri"/>
              <a:cs typeface="Calibri"/>
              <a:sym typeface="Calibri"/>
            </a:endParaRPr>
          </a:p>
          <a:p>
            <a:pPr marL="1201738" lvl="2" indent="-1017588" algn="l" rtl="0">
              <a:lnSpc>
                <a:spcPct val="90000"/>
              </a:lnSpc>
              <a:spcBef>
                <a:spcPts val="600"/>
              </a:spcBef>
              <a:spcAft>
                <a:spcPts val="0"/>
              </a:spcAft>
              <a:buClr>
                <a:srgbClr val="18579B"/>
              </a:buClr>
              <a:buSzPts val="800"/>
              <a:buNone/>
            </a:pPr>
            <a:endParaRPr sz="800">
              <a:solidFill>
                <a:srgbClr val="18579B"/>
              </a:solidFill>
              <a:latin typeface="Calibri"/>
              <a:ea typeface="Calibri"/>
              <a:cs typeface="Calibri"/>
              <a:sym typeface="Calibri"/>
            </a:endParaRPr>
          </a:p>
          <a:p>
            <a:pPr marL="903288" lvl="2" indent="-719138" algn="l" rtl="0">
              <a:lnSpc>
                <a:spcPct val="90000"/>
              </a:lnSpc>
              <a:spcBef>
                <a:spcPts val="600"/>
              </a:spcBef>
              <a:spcAft>
                <a:spcPts val="0"/>
              </a:spcAft>
              <a:buClr>
                <a:srgbClr val="18579B"/>
              </a:buClr>
              <a:buSzPts val="3600"/>
              <a:buFont typeface="Arial"/>
              <a:buChar char="•"/>
            </a:pPr>
            <a:r>
              <a:rPr lang="es" sz="3600">
                <a:solidFill>
                  <a:srgbClr val="18579B"/>
                </a:solidFill>
                <a:latin typeface="Calibri"/>
                <a:ea typeface="Calibri"/>
                <a:cs typeface="Calibri"/>
                <a:sym typeface="Calibri"/>
              </a:rPr>
              <a:t>Balón </a:t>
            </a:r>
            <a:r>
              <a:rPr lang="es" sz="3600">
                <a:solidFill>
                  <a:srgbClr val="FF0000"/>
                </a:solidFill>
                <a:latin typeface="Calibri"/>
                <a:ea typeface="Calibri"/>
                <a:cs typeface="Calibri"/>
                <a:sym typeface="Calibri"/>
              </a:rPr>
              <a:t>en mano </a:t>
            </a:r>
            <a:r>
              <a:rPr lang="es" sz="3600">
                <a:solidFill>
                  <a:srgbClr val="18579B"/>
                </a:solidFill>
                <a:latin typeface="Calibri"/>
                <a:ea typeface="Calibri"/>
                <a:cs typeface="Calibri"/>
                <a:sym typeface="Calibri"/>
              </a:rPr>
              <a:t>del servidor</a:t>
            </a:r>
            <a:endParaRPr/>
          </a:p>
          <a:p>
            <a:pPr marL="903288" lvl="2" indent="-668338" algn="l" rtl="0">
              <a:lnSpc>
                <a:spcPct val="90000"/>
              </a:lnSpc>
              <a:spcBef>
                <a:spcPts val="600"/>
              </a:spcBef>
              <a:spcAft>
                <a:spcPts val="0"/>
              </a:spcAft>
              <a:buClr>
                <a:srgbClr val="18579B"/>
              </a:buClr>
              <a:buSzPts val="800"/>
              <a:buFont typeface="Arial"/>
              <a:buNone/>
            </a:pPr>
            <a:endParaRPr sz="800">
              <a:latin typeface="Calibri"/>
              <a:ea typeface="Calibri"/>
              <a:cs typeface="Calibri"/>
              <a:sym typeface="Calibri"/>
            </a:endParaRPr>
          </a:p>
          <a:p>
            <a:pPr marL="903288" lvl="2" indent="-719138" algn="l" rtl="0">
              <a:lnSpc>
                <a:spcPct val="90000"/>
              </a:lnSpc>
              <a:spcBef>
                <a:spcPts val="600"/>
              </a:spcBef>
              <a:spcAft>
                <a:spcPts val="0"/>
              </a:spcAft>
              <a:buClr>
                <a:srgbClr val="18579B"/>
              </a:buClr>
              <a:buSzPts val="3600"/>
              <a:buFont typeface="Arial"/>
              <a:buChar char="•"/>
            </a:pPr>
            <a:r>
              <a:rPr lang="es" sz="3600">
                <a:latin typeface="Calibri"/>
                <a:ea typeface="Calibri"/>
                <a:cs typeface="Calibri"/>
                <a:sym typeface="Calibri"/>
              </a:rPr>
              <a:t>Comprobar </a:t>
            </a:r>
            <a:r>
              <a:rPr lang="es" sz="3600">
                <a:solidFill>
                  <a:srgbClr val="FF0000"/>
                </a:solidFill>
                <a:latin typeface="Calibri"/>
                <a:ea typeface="Calibri"/>
                <a:cs typeface="Calibri"/>
                <a:sym typeface="Calibri"/>
              </a:rPr>
              <a:t>receptor y socio </a:t>
            </a:r>
            <a:r>
              <a:rPr lang="es" sz="3600">
                <a:latin typeface="Calibri"/>
                <a:ea typeface="Calibri"/>
                <a:cs typeface="Calibri"/>
                <a:sym typeface="Calibri"/>
              </a:rPr>
              <a:t>- ¿Listo? </a:t>
            </a:r>
            <a:r>
              <a:rPr lang="es" sz="3600">
                <a:solidFill>
                  <a:srgbClr val="FF0000"/>
                </a:solidFill>
                <a:latin typeface="Calibri"/>
                <a:ea typeface="Calibri"/>
                <a:cs typeface="Calibri"/>
                <a:sym typeface="Calibri"/>
              </a:rPr>
              <a:t>o debería estar </a:t>
            </a:r>
            <a:r>
              <a:rPr lang="es" sz="3600">
                <a:latin typeface="Calibri"/>
                <a:ea typeface="Calibri"/>
                <a:cs typeface="Calibri"/>
                <a:sym typeface="Calibri"/>
              </a:rPr>
              <a:t>listo?</a:t>
            </a:r>
            <a:endParaRPr/>
          </a:p>
          <a:p>
            <a:pPr marL="903288" lvl="2" indent="-668338" algn="l" rtl="0">
              <a:lnSpc>
                <a:spcPct val="90000"/>
              </a:lnSpc>
              <a:spcBef>
                <a:spcPts val="600"/>
              </a:spcBef>
              <a:spcAft>
                <a:spcPts val="0"/>
              </a:spcAft>
              <a:buClr>
                <a:srgbClr val="18579B"/>
              </a:buClr>
              <a:buSzPts val="800"/>
              <a:buFont typeface="Arial"/>
              <a:buNone/>
            </a:pPr>
            <a:endParaRPr sz="800">
              <a:latin typeface="Calibri"/>
              <a:ea typeface="Calibri"/>
              <a:cs typeface="Calibri"/>
              <a:sym typeface="Calibri"/>
            </a:endParaRPr>
          </a:p>
          <a:p>
            <a:pPr marL="903288" lvl="2" indent="-719138" algn="l" rtl="0">
              <a:lnSpc>
                <a:spcPct val="90000"/>
              </a:lnSpc>
              <a:spcBef>
                <a:spcPts val="600"/>
              </a:spcBef>
              <a:spcAft>
                <a:spcPts val="0"/>
              </a:spcAft>
              <a:buClr>
                <a:srgbClr val="18579B"/>
              </a:buClr>
              <a:buSzPts val="3600"/>
              <a:buFont typeface="Arial"/>
              <a:buChar char="•"/>
            </a:pPr>
            <a:r>
              <a:rPr lang="es" sz="3600">
                <a:latin typeface="Calibri"/>
                <a:ea typeface="Calibri"/>
                <a:cs typeface="Calibri"/>
                <a:sym typeface="Calibri"/>
              </a:rPr>
              <a:t>Mire </a:t>
            </a:r>
            <a:r>
              <a:rPr lang="es" sz="3600">
                <a:solidFill>
                  <a:srgbClr val="FF0000"/>
                </a:solidFill>
                <a:latin typeface="Calibri"/>
                <a:ea typeface="Calibri"/>
                <a:cs typeface="Calibri"/>
                <a:sym typeface="Calibri"/>
              </a:rPr>
              <a:t>el servidor y el socio </a:t>
            </a:r>
            <a:r>
              <a:rPr lang="es" sz="3600">
                <a:latin typeface="Calibri"/>
                <a:ea typeface="Calibri"/>
                <a:cs typeface="Calibri"/>
                <a:sym typeface="Calibri"/>
              </a:rPr>
              <a:t>- ¿Listo? </a:t>
            </a:r>
            <a:r>
              <a:rPr lang="es" sz="3600">
                <a:solidFill>
                  <a:srgbClr val="FF0000"/>
                </a:solidFill>
                <a:latin typeface="Calibri"/>
                <a:ea typeface="Calibri"/>
                <a:cs typeface="Calibri"/>
                <a:sym typeface="Calibri"/>
              </a:rPr>
              <a:t>o debería estar </a:t>
            </a:r>
            <a:r>
              <a:rPr lang="es" sz="3600">
                <a:latin typeface="Calibri"/>
                <a:ea typeface="Calibri"/>
                <a:cs typeface="Calibri"/>
                <a:sym typeface="Calibri"/>
              </a:rPr>
              <a:t>listo?</a:t>
            </a:r>
            <a:endParaRPr sz="3600">
              <a:latin typeface="Calibri"/>
              <a:ea typeface="Calibri"/>
              <a:cs typeface="Calibri"/>
              <a:sym typeface="Calibri"/>
            </a:endParaRPr>
          </a:p>
          <a:p>
            <a:pPr marL="903288" lvl="2" indent="-668338" algn="l" rtl="0">
              <a:lnSpc>
                <a:spcPct val="90000"/>
              </a:lnSpc>
              <a:spcBef>
                <a:spcPts val="600"/>
              </a:spcBef>
              <a:spcAft>
                <a:spcPts val="0"/>
              </a:spcAft>
              <a:buClr>
                <a:srgbClr val="18579B"/>
              </a:buClr>
              <a:buSzPts val="800"/>
              <a:buFont typeface="Arial"/>
              <a:buNone/>
            </a:pPr>
            <a:endParaRPr sz="800">
              <a:latin typeface="Calibri"/>
              <a:ea typeface="Calibri"/>
              <a:cs typeface="Calibri"/>
              <a:sym typeface="Calibri"/>
            </a:endParaRPr>
          </a:p>
          <a:p>
            <a:pPr marL="903288" lvl="2" indent="-719138" algn="l" rtl="0">
              <a:lnSpc>
                <a:spcPct val="90000"/>
              </a:lnSpc>
              <a:spcBef>
                <a:spcPts val="600"/>
              </a:spcBef>
              <a:spcAft>
                <a:spcPts val="0"/>
              </a:spcAft>
              <a:buClr>
                <a:srgbClr val="18579B"/>
              </a:buClr>
              <a:buSzPts val="3600"/>
              <a:buFont typeface="Arial"/>
              <a:buChar char="•"/>
            </a:pPr>
            <a:r>
              <a:rPr lang="es" sz="3600">
                <a:latin typeface="Calibri"/>
                <a:ea typeface="Calibri"/>
                <a:cs typeface="Calibri"/>
                <a:sym typeface="Calibri"/>
              </a:rPr>
              <a:t>Señales de no listo: cualquiera de los jugadores puede darlas.</a:t>
            </a:r>
            <a:endParaRPr/>
          </a:p>
          <a:p>
            <a:pPr marL="903288" lvl="2" indent="-668338" algn="l" rtl="0">
              <a:lnSpc>
                <a:spcPct val="90000"/>
              </a:lnSpc>
              <a:spcBef>
                <a:spcPts val="600"/>
              </a:spcBef>
              <a:spcAft>
                <a:spcPts val="0"/>
              </a:spcAft>
              <a:buClr>
                <a:srgbClr val="18579B"/>
              </a:buClr>
              <a:buSzPts val="800"/>
              <a:buFont typeface="Arial"/>
              <a:buNone/>
            </a:pPr>
            <a:endParaRPr sz="800">
              <a:latin typeface="Calibri"/>
              <a:ea typeface="Calibri"/>
              <a:cs typeface="Calibri"/>
              <a:sym typeface="Calibri"/>
            </a:endParaRPr>
          </a:p>
          <a:p>
            <a:pPr marL="1518815" lvl="4" indent="-719138" algn="l" rtl="0">
              <a:lnSpc>
                <a:spcPct val="90000"/>
              </a:lnSpc>
              <a:spcBef>
                <a:spcPts val="600"/>
              </a:spcBef>
              <a:spcAft>
                <a:spcPts val="0"/>
              </a:spcAft>
              <a:buClr>
                <a:srgbClr val="FF0000"/>
              </a:buClr>
              <a:buSzPts val="3600"/>
              <a:buChar char="•"/>
            </a:pPr>
            <a:r>
              <a:rPr lang="es" sz="3600">
                <a:solidFill>
                  <a:srgbClr val="FF0000"/>
                </a:solidFill>
              </a:rPr>
              <a:t>Levantar la paleta O la mano que no es la paleta </a:t>
            </a:r>
            <a:r>
              <a:rPr lang="es" sz="3600"/>
              <a:t>por encima de la cabeza</a:t>
            </a:r>
            <a:endParaRPr/>
          </a:p>
          <a:p>
            <a:pPr marL="1518815" lvl="4" indent="-719138" algn="l" rtl="0">
              <a:lnSpc>
                <a:spcPct val="90000"/>
              </a:lnSpc>
              <a:spcBef>
                <a:spcPts val="600"/>
              </a:spcBef>
              <a:spcAft>
                <a:spcPts val="0"/>
              </a:spcAft>
              <a:buClr>
                <a:srgbClr val="FF0000"/>
              </a:buClr>
              <a:buSzPts val="3600"/>
              <a:buChar char="•"/>
            </a:pPr>
            <a:r>
              <a:rPr lang="es" sz="3600">
                <a:solidFill>
                  <a:srgbClr val="FF0000"/>
                </a:solidFill>
              </a:rPr>
              <a:t>Volviendo </a:t>
            </a:r>
            <a:r>
              <a:rPr lang="es" sz="3600"/>
              <a:t>a la red</a:t>
            </a:r>
            <a:endParaRPr/>
          </a:p>
        </p:txBody>
      </p:sp>
      <p:sp>
        <p:nvSpPr>
          <p:cNvPr id="461" name="Google Shape;461;p5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body" idx="1"/>
          </p:nvPr>
        </p:nvSpPr>
        <p:spPr>
          <a:xfrm>
            <a:off x="447040" y="334107"/>
            <a:ext cx="11013440" cy="6327951"/>
          </a:xfrm>
          <a:prstGeom prst="rect">
            <a:avLst/>
          </a:prstGeom>
          <a:noFill/>
          <a:ln>
            <a:noFill/>
          </a:ln>
        </p:spPr>
        <p:txBody>
          <a:bodyPr spcFirstLastPara="1" wrap="square" lIns="45700" tIns="45700" rIns="45700" bIns="45700" anchor="t" anchorCtr="0">
            <a:normAutofit/>
          </a:bodyPr>
          <a:lstStyle/>
          <a:p>
            <a:pPr marL="0" lvl="0" indent="0" algn="ctr" rtl="0">
              <a:lnSpc>
                <a:spcPct val="90000"/>
              </a:lnSpc>
              <a:spcBef>
                <a:spcPts val="0"/>
              </a:spcBef>
              <a:spcAft>
                <a:spcPts val="0"/>
              </a:spcAft>
              <a:buClr>
                <a:srgbClr val="18579B"/>
              </a:buClr>
              <a:buSzPts val="4800"/>
              <a:buFont typeface="Calibri"/>
              <a:buNone/>
            </a:pPr>
            <a:r>
              <a:rPr lang="es" sz="4800">
                <a:latin typeface="Calibri"/>
                <a:ea typeface="Calibri"/>
                <a:cs typeface="Calibri"/>
                <a:sym typeface="Calibri"/>
              </a:rPr>
              <a:t>Antes de anunciar la puntuación </a:t>
            </a:r>
            <a:r>
              <a:rPr lang="es" sz="2800">
                <a:latin typeface="Calibri"/>
                <a:ea typeface="Calibri"/>
                <a:cs typeface="Calibri"/>
                <a:sym typeface="Calibri"/>
              </a:rPr>
              <a:t>(continuación)</a:t>
            </a:r>
            <a:endParaRPr/>
          </a:p>
          <a:p>
            <a:pPr marL="0" lvl="0" indent="0" algn="l" rtl="0">
              <a:lnSpc>
                <a:spcPct val="90000"/>
              </a:lnSpc>
              <a:spcBef>
                <a:spcPts val="2000"/>
              </a:spcBef>
              <a:spcAft>
                <a:spcPts val="0"/>
              </a:spcAft>
              <a:buClr>
                <a:srgbClr val="18579B"/>
              </a:buClr>
              <a:buSzPts val="4000"/>
              <a:buFont typeface="Calibri"/>
              <a:buNone/>
            </a:pPr>
            <a:r>
              <a:rPr lang="es" sz="4000" i="1">
                <a:latin typeface="Calibri"/>
                <a:ea typeface="Calibri"/>
                <a:cs typeface="Calibri"/>
                <a:sym typeface="Calibri"/>
              </a:rPr>
              <a:t>Confirme </a:t>
            </a:r>
            <a:r>
              <a:rPr lang="es" sz="4000" i="1">
                <a:solidFill>
                  <a:srgbClr val="18579B"/>
                </a:solidFill>
                <a:latin typeface="Calibri"/>
                <a:ea typeface="Calibri"/>
                <a:cs typeface="Calibri"/>
                <a:sym typeface="Calibri"/>
              </a:rPr>
              <a:t>"Preparación" al </a:t>
            </a:r>
            <a:r>
              <a:rPr lang="es" sz="4000" i="1">
                <a:solidFill>
                  <a:srgbClr val="FF0000"/>
                </a:solidFill>
                <a:latin typeface="Calibri"/>
                <a:ea typeface="Calibri"/>
                <a:cs typeface="Calibri"/>
                <a:sym typeface="Calibri"/>
              </a:rPr>
              <a:t>comienzo de </a:t>
            </a:r>
            <a:r>
              <a:rPr lang="es" sz="4000" i="1">
                <a:solidFill>
                  <a:srgbClr val="FF0000"/>
                </a:solidFill>
              </a:rPr>
              <a:t>cada punto</a:t>
            </a:r>
            <a:endParaRPr sz="4000" i="1">
              <a:solidFill>
                <a:srgbClr val="FF0000"/>
              </a:solidFill>
              <a:latin typeface="Calibri"/>
              <a:ea typeface="Calibri"/>
              <a:cs typeface="Calibri"/>
              <a:sym typeface="Calibri"/>
            </a:endParaRPr>
          </a:p>
          <a:p>
            <a:pPr marL="1201738" lvl="2" indent="-1017588" algn="l" rtl="0">
              <a:lnSpc>
                <a:spcPct val="90000"/>
              </a:lnSpc>
              <a:spcBef>
                <a:spcPts val="600"/>
              </a:spcBef>
              <a:spcAft>
                <a:spcPts val="0"/>
              </a:spcAft>
              <a:buClr>
                <a:srgbClr val="18579B"/>
              </a:buClr>
              <a:buSzPts val="2000"/>
              <a:buNone/>
            </a:pPr>
            <a:endParaRPr sz="2000">
              <a:solidFill>
                <a:srgbClr val="18579B"/>
              </a:solidFill>
              <a:latin typeface="Calibri"/>
              <a:ea typeface="Calibri"/>
              <a:cs typeface="Calibri"/>
              <a:sym typeface="Calibri"/>
            </a:endParaRPr>
          </a:p>
          <a:p>
            <a:pPr marL="903288" lvl="2" indent="-719138" algn="l" rtl="0">
              <a:lnSpc>
                <a:spcPct val="90000"/>
              </a:lnSpc>
              <a:spcBef>
                <a:spcPts val="600"/>
              </a:spcBef>
              <a:spcAft>
                <a:spcPts val="0"/>
              </a:spcAft>
              <a:buClr>
                <a:srgbClr val="18579B"/>
              </a:buClr>
              <a:buSzPts val="3600"/>
              <a:buFont typeface="Arial"/>
              <a:buChar char="•"/>
            </a:pPr>
            <a:r>
              <a:rPr lang="es" sz="3600">
                <a:solidFill>
                  <a:srgbClr val="18579B"/>
                </a:solidFill>
                <a:latin typeface="Calibri"/>
                <a:ea typeface="Calibri"/>
                <a:cs typeface="Calibri"/>
                <a:sym typeface="Calibri"/>
              </a:rPr>
              <a:t>Balón en mano del servidor</a:t>
            </a:r>
            <a:endParaRPr/>
          </a:p>
          <a:p>
            <a:pPr marL="903288" lvl="2" indent="-668338" algn="l" rtl="0">
              <a:lnSpc>
                <a:spcPct val="90000"/>
              </a:lnSpc>
              <a:spcBef>
                <a:spcPts val="600"/>
              </a:spcBef>
              <a:spcAft>
                <a:spcPts val="0"/>
              </a:spcAft>
              <a:buClr>
                <a:srgbClr val="18579B"/>
              </a:buClr>
              <a:buSzPts val="800"/>
              <a:buFont typeface="Arial"/>
              <a:buNone/>
            </a:pPr>
            <a:endParaRPr sz="800">
              <a:latin typeface="Calibri"/>
              <a:ea typeface="Calibri"/>
              <a:cs typeface="Calibri"/>
              <a:sym typeface="Calibri"/>
            </a:endParaRPr>
          </a:p>
          <a:p>
            <a:pPr marL="903288" lvl="2" indent="-719138" algn="l" rtl="0">
              <a:lnSpc>
                <a:spcPct val="90000"/>
              </a:lnSpc>
              <a:spcBef>
                <a:spcPts val="600"/>
              </a:spcBef>
              <a:spcAft>
                <a:spcPts val="0"/>
              </a:spcAft>
              <a:buClr>
                <a:srgbClr val="18579B"/>
              </a:buClr>
              <a:buSzPts val="3600"/>
              <a:buFont typeface="Arial"/>
              <a:buChar char="•"/>
            </a:pPr>
            <a:r>
              <a:rPr lang="es" sz="3600">
                <a:latin typeface="Calibri"/>
                <a:ea typeface="Calibri"/>
                <a:cs typeface="Calibri"/>
                <a:sym typeface="Calibri"/>
              </a:rPr>
              <a:t>Comprobar </a:t>
            </a:r>
            <a:r>
              <a:rPr lang="es" sz="3600">
                <a:solidFill>
                  <a:srgbClr val="FF0000"/>
                </a:solidFill>
                <a:latin typeface="Calibri"/>
                <a:ea typeface="Calibri"/>
                <a:cs typeface="Calibri"/>
                <a:sym typeface="Calibri"/>
              </a:rPr>
              <a:t>receptor </a:t>
            </a:r>
            <a:r>
              <a:rPr lang="es" sz="3600">
                <a:latin typeface="Calibri"/>
                <a:ea typeface="Calibri"/>
                <a:cs typeface="Calibri"/>
                <a:sym typeface="Calibri"/>
              </a:rPr>
              <a:t>- ¿Listo? </a:t>
            </a:r>
            <a:r>
              <a:rPr lang="es" sz="3600">
                <a:solidFill>
                  <a:srgbClr val="FF0000"/>
                </a:solidFill>
                <a:latin typeface="Calibri"/>
                <a:ea typeface="Calibri"/>
                <a:cs typeface="Calibri"/>
                <a:sym typeface="Calibri"/>
              </a:rPr>
              <a:t>o debería estar </a:t>
            </a:r>
            <a:r>
              <a:rPr lang="es" sz="3600">
                <a:latin typeface="Calibri"/>
                <a:ea typeface="Calibri"/>
                <a:cs typeface="Calibri"/>
                <a:sym typeface="Calibri"/>
              </a:rPr>
              <a:t>listo?</a:t>
            </a:r>
            <a:endParaRPr/>
          </a:p>
          <a:p>
            <a:pPr marL="903288" lvl="2" indent="-668338" algn="l" rtl="0">
              <a:lnSpc>
                <a:spcPct val="90000"/>
              </a:lnSpc>
              <a:spcBef>
                <a:spcPts val="600"/>
              </a:spcBef>
              <a:spcAft>
                <a:spcPts val="0"/>
              </a:spcAft>
              <a:buClr>
                <a:srgbClr val="18579B"/>
              </a:buClr>
              <a:buSzPts val="800"/>
              <a:buFont typeface="Arial"/>
              <a:buNone/>
            </a:pPr>
            <a:endParaRPr sz="800">
              <a:latin typeface="Calibri"/>
              <a:ea typeface="Calibri"/>
              <a:cs typeface="Calibri"/>
              <a:sym typeface="Calibri"/>
            </a:endParaRPr>
          </a:p>
          <a:p>
            <a:pPr marL="903288" lvl="2" indent="-719138" algn="l" rtl="0">
              <a:lnSpc>
                <a:spcPct val="90000"/>
              </a:lnSpc>
              <a:spcBef>
                <a:spcPts val="600"/>
              </a:spcBef>
              <a:spcAft>
                <a:spcPts val="0"/>
              </a:spcAft>
              <a:buClr>
                <a:srgbClr val="18579B"/>
              </a:buClr>
              <a:buSzPts val="3600"/>
              <a:buFont typeface="Arial"/>
              <a:buChar char="•"/>
            </a:pPr>
            <a:r>
              <a:rPr lang="es" sz="3600">
                <a:latin typeface="Calibri"/>
                <a:ea typeface="Calibri"/>
                <a:cs typeface="Calibri"/>
                <a:sym typeface="Calibri"/>
              </a:rPr>
              <a:t>Mira el </a:t>
            </a:r>
            <a:r>
              <a:rPr lang="es" sz="3600">
                <a:solidFill>
                  <a:srgbClr val="FF0000"/>
                </a:solidFill>
                <a:latin typeface="Calibri"/>
                <a:ea typeface="Calibri"/>
                <a:cs typeface="Calibri"/>
                <a:sym typeface="Calibri"/>
              </a:rPr>
              <a:t>servidor </a:t>
            </a:r>
            <a:r>
              <a:rPr lang="es" sz="3600">
                <a:latin typeface="Calibri"/>
                <a:ea typeface="Calibri"/>
                <a:cs typeface="Calibri"/>
                <a:sym typeface="Calibri"/>
              </a:rPr>
              <a:t>- ¿Listo? </a:t>
            </a:r>
            <a:r>
              <a:rPr lang="es" sz="3600">
                <a:solidFill>
                  <a:srgbClr val="FF0000"/>
                </a:solidFill>
                <a:latin typeface="Calibri"/>
                <a:ea typeface="Calibri"/>
                <a:cs typeface="Calibri"/>
                <a:sym typeface="Calibri"/>
              </a:rPr>
              <a:t>o debería estar </a:t>
            </a:r>
            <a:r>
              <a:rPr lang="es" sz="3600">
                <a:latin typeface="Calibri"/>
                <a:ea typeface="Calibri"/>
                <a:cs typeface="Calibri"/>
                <a:sym typeface="Calibri"/>
              </a:rPr>
              <a:t>listo?</a:t>
            </a:r>
            <a:endParaRPr sz="3600">
              <a:latin typeface="Calibri"/>
              <a:ea typeface="Calibri"/>
              <a:cs typeface="Calibri"/>
              <a:sym typeface="Calibri"/>
            </a:endParaRPr>
          </a:p>
          <a:p>
            <a:pPr marL="903288" lvl="2" indent="-668338" algn="l" rtl="0">
              <a:lnSpc>
                <a:spcPct val="90000"/>
              </a:lnSpc>
              <a:spcBef>
                <a:spcPts val="600"/>
              </a:spcBef>
              <a:spcAft>
                <a:spcPts val="0"/>
              </a:spcAft>
              <a:buClr>
                <a:srgbClr val="18579B"/>
              </a:buClr>
              <a:buSzPts val="800"/>
              <a:buFont typeface="Arial"/>
              <a:buNone/>
            </a:pPr>
            <a:endParaRPr sz="800">
              <a:latin typeface="Calibri"/>
              <a:ea typeface="Calibri"/>
              <a:cs typeface="Calibri"/>
              <a:sym typeface="Calibri"/>
            </a:endParaRPr>
          </a:p>
          <a:p>
            <a:pPr marL="903288" lvl="2" indent="-719138" algn="l" rtl="0">
              <a:lnSpc>
                <a:spcPct val="90000"/>
              </a:lnSpc>
              <a:spcBef>
                <a:spcPts val="600"/>
              </a:spcBef>
              <a:spcAft>
                <a:spcPts val="0"/>
              </a:spcAft>
              <a:buClr>
                <a:srgbClr val="18579B"/>
              </a:buClr>
              <a:buSzPts val="3600"/>
              <a:buFont typeface="Arial"/>
              <a:buChar char="•"/>
            </a:pPr>
            <a:r>
              <a:rPr lang="es" sz="3600">
                <a:latin typeface="Calibri"/>
                <a:ea typeface="Calibri"/>
                <a:cs typeface="Calibri"/>
                <a:sym typeface="Calibri"/>
              </a:rPr>
              <a:t>Señales de no listo: cualquier jugador puede darlas</a:t>
            </a:r>
            <a:endParaRPr/>
          </a:p>
          <a:p>
            <a:pPr marL="903288" lvl="2" indent="-668338" algn="l" rtl="0">
              <a:lnSpc>
                <a:spcPct val="90000"/>
              </a:lnSpc>
              <a:spcBef>
                <a:spcPts val="600"/>
              </a:spcBef>
              <a:spcAft>
                <a:spcPts val="0"/>
              </a:spcAft>
              <a:buClr>
                <a:srgbClr val="18579B"/>
              </a:buClr>
              <a:buSzPts val="800"/>
              <a:buFont typeface="Arial"/>
              <a:buNone/>
            </a:pPr>
            <a:endParaRPr sz="800">
              <a:latin typeface="Calibri"/>
              <a:ea typeface="Calibri"/>
              <a:cs typeface="Calibri"/>
              <a:sym typeface="Calibri"/>
            </a:endParaRPr>
          </a:p>
          <a:p>
            <a:pPr marL="1518815" lvl="4" indent="-719138" algn="l" rtl="0">
              <a:lnSpc>
                <a:spcPct val="90000"/>
              </a:lnSpc>
              <a:spcBef>
                <a:spcPts val="600"/>
              </a:spcBef>
              <a:spcAft>
                <a:spcPts val="0"/>
              </a:spcAft>
              <a:buClr>
                <a:srgbClr val="18579B"/>
              </a:buClr>
              <a:buSzPts val="3600"/>
              <a:buChar char="•"/>
            </a:pPr>
            <a:r>
              <a:rPr lang="es" sz="3600">
                <a:solidFill>
                  <a:srgbClr val="18579B"/>
                </a:solidFill>
              </a:rPr>
              <a:t>Levantar la mano con o sin pala por encima de la cabeza</a:t>
            </a:r>
            <a:endParaRPr/>
          </a:p>
          <a:p>
            <a:pPr marL="1518815" lvl="4" indent="-719138" algn="l" rtl="0">
              <a:lnSpc>
                <a:spcPct val="90000"/>
              </a:lnSpc>
              <a:spcBef>
                <a:spcPts val="600"/>
              </a:spcBef>
              <a:spcAft>
                <a:spcPts val="0"/>
              </a:spcAft>
              <a:buClr>
                <a:srgbClr val="18579B"/>
              </a:buClr>
              <a:buSzPts val="3600"/>
              <a:buChar char="•"/>
            </a:pPr>
            <a:r>
              <a:rPr lang="es" sz="3600">
                <a:solidFill>
                  <a:srgbClr val="18579B"/>
                </a:solidFill>
              </a:rPr>
              <a:t>Volviendo a la red</a:t>
            </a:r>
            <a:endParaRPr/>
          </a:p>
        </p:txBody>
      </p:sp>
      <p:sp>
        <p:nvSpPr>
          <p:cNvPr id="467" name="Google Shape;467;p5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9"/>
          <p:cNvSpPr txBox="1">
            <a:spLocks noGrp="1"/>
          </p:cNvSpPr>
          <p:nvPr>
            <p:ph type="body" idx="1"/>
          </p:nvPr>
        </p:nvSpPr>
        <p:spPr>
          <a:xfrm>
            <a:off x="447040" y="334107"/>
            <a:ext cx="11013440" cy="6327951"/>
          </a:xfrm>
          <a:prstGeom prst="rect">
            <a:avLst/>
          </a:prstGeom>
          <a:noFill/>
          <a:ln>
            <a:noFill/>
          </a:ln>
        </p:spPr>
        <p:txBody>
          <a:bodyPr spcFirstLastPara="1" wrap="square" lIns="45700" tIns="45700" rIns="45700" bIns="45700" anchor="t" anchorCtr="0">
            <a:normAutofit/>
          </a:bodyPr>
          <a:lstStyle/>
          <a:p>
            <a:pPr marL="0" lvl="0" indent="0" algn="ctr" rtl="0">
              <a:lnSpc>
                <a:spcPct val="90000"/>
              </a:lnSpc>
              <a:spcBef>
                <a:spcPts val="0"/>
              </a:spcBef>
              <a:spcAft>
                <a:spcPts val="0"/>
              </a:spcAft>
              <a:buClr>
                <a:srgbClr val="18579B"/>
              </a:buClr>
              <a:buSzPts val="4800"/>
              <a:buFont typeface="Calibri"/>
              <a:buNone/>
            </a:pPr>
            <a:r>
              <a:rPr lang="es" sz="4800">
                <a:latin typeface="Calibri"/>
                <a:ea typeface="Calibri"/>
                <a:cs typeface="Calibri"/>
                <a:sym typeface="Calibri"/>
              </a:rPr>
              <a:t>Antes de anunciar la puntuación </a:t>
            </a:r>
            <a:r>
              <a:rPr lang="es" sz="2800">
                <a:latin typeface="Calibri"/>
                <a:ea typeface="Calibri"/>
                <a:cs typeface="Calibri"/>
                <a:sym typeface="Calibri"/>
              </a:rPr>
              <a:t>(continuación)</a:t>
            </a:r>
            <a:endParaRPr/>
          </a:p>
          <a:p>
            <a:pPr marL="0" lvl="0" indent="0" algn="l" rtl="0">
              <a:lnSpc>
                <a:spcPct val="90000"/>
              </a:lnSpc>
              <a:spcBef>
                <a:spcPts val="2000"/>
              </a:spcBef>
              <a:spcAft>
                <a:spcPts val="0"/>
              </a:spcAft>
              <a:buClr>
                <a:srgbClr val="18579B"/>
              </a:buClr>
              <a:buSzPts val="4400"/>
              <a:buFont typeface="Calibri"/>
              <a:buNone/>
            </a:pPr>
            <a:r>
              <a:rPr lang="es" sz="4400" i="1">
                <a:latin typeface="Calibri"/>
                <a:ea typeface="Calibri"/>
                <a:cs typeface="Calibri"/>
                <a:sym typeface="Calibri"/>
              </a:rPr>
              <a:t>Llamando </a:t>
            </a:r>
            <a:r>
              <a:rPr lang="es" sz="3600" i="1">
                <a:latin typeface="Calibri"/>
                <a:ea typeface="Calibri"/>
                <a:cs typeface="Calibri"/>
                <a:sym typeface="Calibri"/>
              </a:rPr>
              <a:t>a la </a:t>
            </a:r>
            <a:r>
              <a:rPr lang="es" sz="4400" i="1">
                <a:latin typeface="Calibri"/>
                <a:ea typeface="Calibri"/>
                <a:cs typeface="Calibri"/>
                <a:sym typeface="Calibri"/>
              </a:rPr>
              <a:t>partitura:</a:t>
            </a:r>
            <a:endParaRPr/>
          </a:p>
          <a:p>
            <a:pPr marL="1201738" lvl="2" indent="-1017588" algn="l" rtl="0">
              <a:lnSpc>
                <a:spcPct val="90000"/>
              </a:lnSpc>
              <a:spcBef>
                <a:spcPts val="600"/>
              </a:spcBef>
              <a:spcAft>
                <a:spcPts val="0"/>
              </a:spcAft>
              <a:buClr>
                <a:srgbClr val="18579B"/>
              </a:buClr>
              <a:buSzPts val="2000"/>
              <a:buNone/>
            </a:pPr>
            <a:endParaRPr sz="2000">
              <a:solidFill>
                <a:srgbClr val="18579B"/>
              </a:solidFill>
              <a:latin typeface="Calibri"/>
              <a:ea typeface="Calibri"/>
              <a:cs typeface="Calibri"/>
              <a:sym typeface="Calibri"/>
            </a:endParaRPr>
          </a:p>
          <a:p>
            <a:pPr marL="903288" lvl="2" indent="-719138" algn="l" rtl="0">
              <a:lnSpc>
                <a:spcPct val="90000"/>
              </a:lnSpc>
              <a:spcBef>
                <a:spcPts val="600"/>
              </a:spcBef>
              <a:spcAft>
                <a:spcPts val="0"/>
              </a:spcAft>
              <a:buClr>
                <a:srgbClr val="18579B"/>
              </a:buClr>
              <a:buSzPts val="4400"/>
              <a:buFont typeface="Arial"/>
              <a:buChar char="•"/>
            </a:pPr>
            <a:r>
              <a:rPr lang="es">
                <a:solidFill>
                  <a:srgbClr val="18579B"/>
                </a:solidFill>
                <a:latin typeface="Calibri"/>
                <a:ea typeface="Calibri"/>
                <a:cs typeface="Calibri"/>
                <a:sym typeface="Calibri"/>
              </a:rPr>
              <a:t>Anunciar puntaje</a:t>
            </a:r>
            <a:endParaRPr/>
          </a:p>
          <a:p>
            <a:pPr marL="1240474" lvl="3" indent="-719138" algn="l" rtl="0">
              <a:lnSpc>
                <a:spcPct val="90000"/>
              </a:lnSpc>
              <a:spcBef>
                <a:spcPts val="600"/>
              </a:spcBef>
              <a:spcAft>
                <a:spcPts val="0"/>
              </a:spcAft>
              <a:buClr>
                <a:srgbClr val="FF0000"/>
              </a:buClr>
              <a:buSzPts val="3600"/>
              <a:buFont typeface="Arial"/>
              <a:buChar char="•"/>
            </a:pPr>
            <a:r>
              <a:rPr lang="es" sz="3600" i="1">
                <a:solidFill>
                  <a:srgbClr val="FF0000"/>
                </a:solidFill>
                <a:latin typeface="Calibri"/>
                <a:ea typeface="Calibri"/>
                <a:cs typeface="Calibri"/>
                <a:sym typeface="Calibri"/>
              </a:rPr>
              <a:t>Claramente</a:t>
            </a:r>
            <a:endParaRPr/>
          </a:p>
          <a:p>
            <a:pPr marL="1240474" lvl="3" indent="-719138" algn="l" rtl="0">
              <a:lnSpc>
                <a:spcPct val="90000"/>
              </a:lnSpc>
              <a:spcBef>
                <a:spcPts val="600"/>
              </a:spcBef>
              <a:spcAft>
                <a:spcPts val="0"/>
              </a:spcAft>
              <a:buClr>
                <a:srgbClr val="FF0000"/>
              </a:buClr>
              <a:buSzPts val="3600"/>
              <a:buFont typeface="Arial"/>
              <a:buChar char="•"/>
            </a:pPr>
            <a:r>
              <a:rPr lang="es" sz="3600" i="1">
                <a:solidFill>
                  <a:srgbClr val="FF0000"/>
                </a:solidFill>
                <a:latin typeface="Calibri"/>
                <a:ea typeface="Calibri"/>
                <a:cs typeface="Calibri"/>
                <a:sym typeface="Calibri"/>
              </a:rPr>
              <a:t>en voz alta y,</a:t>
            </a:r>
            <a:endParaRPr/>
          </a:p>
          <a:p>
            <a:pPr marL="1240474" lvl="3" indent="-719138" algn="l" rtl="0">
              <a:lnSpc>
                <a:spcPct val="90000"/>
              </a:lnSpc>
              <a:spcBef>
                <a:spcPts val="600"/>
              </a:spcBef>
              <a:spcAft>
                <a:spcPts val="0"/>
              </a:spcAft>
              <a:buClr>
                <a:srgbClr val="FF0000"/>
              </a:buClr>
              <a:buSzPts val="3600"/>
              <a:buFont typeface="Arial"/>
              <a:buChar char="•"/>
            </a:pPr>
            <a:r>
              <a:rPr lang="es" sz="3600" i="1">
                <a:solidFill>
                  <a:srgbClr val="FF0000"/>
                </a:solidFill>
                <a:latin typeface="Calibri"/>
                <a:ea typeface="Calibri"/>
                <a:cs typeface="Calibri"/>
                <a:sym typeface="Calibri"/>
              </a:rPr>
              <a:t>Con confianza</a:t>
            </a:r>
            <a:endParaRPr/>
          </a:p>
          <a:p>
            <a:pPr marL="1240474" lvl="3" indent="-490538" algn="l" rtl="0">
              <a:lnSpc>
                <a:spcPct val="90000"/>
              </a:lnSpc>
              <a:spcBef>
                <a:spcPts val="600"/>
              </a:spcBef>
              <a:spcAft>
                <a:spcPts val="0"/>
              </a:spcAft>
              <a:buClr>
                <a:srgbClr val="18579B"/>
              </a:buClr>
              <a:buSzPts val="3600"/>
              <a:buFont typeface="Arial"/>
              <a:buNone/>
            </a:pPr>
            <a:endParaRPr sz="3600">
              <a:solidFill>
                <a:srgbClr val="18579B"/>
              </a:solidFill>
              <a:latin typeface="Calibri"/>
              <a:ea typeface="Calibri"/>
              <a:cs typeface="Calibri"/>
              <a:sym typeface="Calibri"/>
            </a:endParaRPr>
          </a:p>
          <a:p>
            <a:pPr marL="903288" lvl="2" indent="-719138" algn="l" rtl="0">
              <a:lnSpc>
                <a:spcPct val="90000"/>
              </a:lnSpc>
              <a:spcBef>
                <a:spcPts val="600"/>
              </a:spcBef>
              <a:spcAft>
                <a:spcPts val="0"/>
              </a:spcAft>
              <a:buClr>
                <a:srgbClr val="18579B"/>
              </a:buClr>
              <a:buSzPts val="4400"/>
              <a:buFont typeface="Arial"/>
              <a:buChar char="•"/>
            </a:pPr>
            <a:r>
              <a:rPr lang="es">
                <a:solidFill>
                  <a:srgbClr val="18579B"/>
                </a:solidFill>
              </a:rPr>
              <a:t>Comience la cuenta </a:t>
            </a:r>
            <a:endParaRPr>
              <a:solidFill>
                <a:srgbClr val="18579B"/>
              </a:solidFill>
              <a:latin typeface="Calibri"/>
              <a:ea typeface="Calibri"/>
              <a:cs typeface="Calibri"/>
              <a:sym typeface="Calibri"/>
            </a:endParaRPr>
          </a:p>
        </p:txBody>
      </p:sp>
      <p:sp>
        <p:nvSpPr>
          <p:cNvPr id="473" name="Google Shape;473;p5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6"/>
          <p:cNvSpPr txBox="1">
            <a:spLocks noGrp="1"/>
          </p:cNvSpPr>
          <p:nvPr>
            <p:ph type="body" idx="1"/>
          </p:nvPr>
        </p:nvSpPr>
        <p:spPr>
          <a:xfrm>
            <a:off x="115410" y="88777"/>
            <a:ext cx="11958221" cy="6552028"/>
          </a:xfrm>
          <a:prstGeom prst="rect">
            <a:avLst/>
          </a:prstGeom>
          <a:noFill/>
          <a:ln>
            <a:noFill/>
          </a:ln>
        </p:spPr>
        <p:txBody>
          <a:bodyPr spcFirstLastPara="1" wrap="square" lIns="45700" tIns="45700" rIns="45700" bIns="45700" anchor="t" anchorCtr="0">
            <a:normAutofit/>
          </a:bodyPr>
          <a:lstStyle/>
          <a:p>
            <a:pPr marL="0" lvl="1" indent="349250" algn="ctr" rtl="0">
              <a:lnSpc>
                <a:spcPct val="100000"/>
              </a:lnSpc>
              <a:spcBef>
                <a:spcPts val="0"/>
              </a:spcBef>
              <a:spcAft>
                <a:spcPts val="0"/>
              </a:spcAft>
              <a:buSzPts val="4000"/>
              <a:buFont typeface="Noto Sans Symbols"/>
              <a:buNone/>
            </a:pPr>
            <a:endParaRPr/>
          </a:p>
          <a:p>
            <a:pPr marL="0" lvl="1" indent="349250" algn="ctr" rtl="0">
              <a:lnSpc>
                <a:spcPct val="100000"/>
              </a:lnSpc>
              <a:spcBef>
                <a:spcPts val="600"/>
              </a:spcBef>
              <a:spcAft>
                <a:spcPts val="0"/>
              </a:spcAft>
              <a:buSzPts val="4000"/>
              <a:buFont typeface="Noto Sans Symbols"/>
              <a:buNone/>
            </a:pPr>
            <a:r>
              <a:rPr lang="es" b="1">
                <a:solidFill>
                  <a:srgbClr val="FF0000"/>
                </a:solidFill>
              </a:rPr>
              <a:t>Certificación </a:t>
            </a:r>
            <a:r>
              <a:rPr lang="es" b="1">
                <a:solidFill>
                  <a:srgbClr val="18579B"/>
                </a:solidFill>
              </a:rPr>
              <a:t>de árbitro de pickleball de EE. UU.</a:t>
            </a:r>
            <a:r>
              <a:rPr lang="es" b="1" i="0">
                <a:solidFill>
                  <a:srgbClr val="FF0000"/>
                </a:solidFill>
              </a:rPr>
              <a:t> </a:t>
            </a:r>
            <a:r>
              <a:rPr lang="es" sz="3600" b="1" i="0">
                <a:solidFill>
                  <a:srgbClr val="FF0000"/>
                </a:solidFill>
              </a:rPr>
              <a:t>NO está obligado a arbitrar</a:t>
            </a:r>
            <a:endParaRPr sz="3600" b="1">
              <a:solidFill>
                <a:srgbClr val="FF0000"/>
              </a:solidFill>
            </a:endParaRPr>
          </a:p>
          <a:p>
            <a:pPr marL="0" lvl="1" indent="349250" algn="l" rtl="0">
              <a:lnSpc>
                <a:spcPct val="100000"/>
              </a:lnSpc>
              <a:spcBef>
                <a:spcPts val="600"/>
              </a:spcBef>
              <a:spcAft>
                <a:spcPts val="0"/>
              </a:spcAft>
              <a:buSzPts val="3600"/>
              <a:buFont typeface="Noto Sans Symbols"/>
              <a:buNone/>
            </a:pPr>
            <a:endParaRPr sz="3600">
              <a:solidFill>
                <a:srgbClr val="18579B"/>
              </a:solidFill>
            </a:endParaRPr>
          </a:p>
          <a:p>
            <a:pPr marL="0" lvl="1" indent="349250" algn="ctr" rtl="0">
              <a:lnSpc>
                <a:spcPct val="100000"/>
              </a:lnSpc>
              <a:spcBef>
                <a:spcPts val="600"/>
              </a:spcBef>
              <a:spcAft>
                <a:spcPts val="0"/>
              </a:spcAft>
              <a:buSzPts val="3600"/>
              <a:buFont typeface="Noto Sans Symbols"/>
              <a:buNone/>
            </a:pPr>
            <a:r>
              <a:rPr lang="es" sz="3600">
                <a:solidFill>
                  <a:srgbClr val="18579B"/>
                </a:solidFill>
              </a:rPr>
              <a:t>Convertirse en un </a:t>
            </a:r>
            <a:r>
              <a:rPr lang="es" sz="3600" b="1">
                <a:solidFill>
                  <a:srgbClr val="18579B"/>
                </a:solidFill>
              </a:rPr>
              <a:t>Árbitro Certificado/Nivel 1/Nivel 2 de Pickleball de EE. UU </a:t>
            </a:r>
            <a:r>
              <a:rPr lang="es" sz="3600">
                <a:solidFill>
                  <a:srgbClr val="18579B"/>
                </a:solidFill>
              </a:rPr>
              <a:t>. le permite ser </a:t>
            </a:r>
            <a:r>
              <a:rPr lang="es" sz="3600" b="1">
                <a:solidFill>
                  <a:srgbClr val="18579B"/>
                </a:solidFill>
              </a:rPr>
              <a:t>competente </a:t>
            </a:r>
            <a:r>
              <a:rPr lang="es" sz="3600">
                <a:solidFill>
                  <a:srgbClr val="18579B"/>
                </a:solidFill>
              </a:rPr>
              <a:t>en la aplicación</a:t>
            </a:r>
            <a:endParaRPr sz="3600">
              <a:solidFill>
                <a:srgbClr val="18579B"/>
              </a:solidFill>
            </a:endParaRPr>
          </a:p>
          <a:p>
            <a:pPr marL="0" lvl="1" indent="349250" algn="ctr" rtl="0">
              <a:lnSpc>
                <a:spcPct val="100000"/>
              </a:lnSpc>
              <a:spcBef>
                <a:spcPts val="600"/>
              </a:spcBef>
              <a:spcAft>
                <a:spcPts val="0"/>
              </a:spcAft>
              <a:buSzPts val="3600"/>
              <a:buFont typeface="Noto Sans Symbols"/>
              <a:buNone/>
            </a:pPr>
            <a:endParaRPr sz="3600">
              <a:solidFill>
                <a:srgbClr val="18579B"/>
              </a:solidFill>
            </a:endParaRPr>
          </a:p>
          <a:p>
            <a:pPr marL="0" lvl="1" indent="349250" algn="ctr" rtl="0">
              <a:lnSpc>
                <a:spcPct val="100000"/>
              </a:lnSpc>
              <a:spcBef>
                <a:spcPts val="600"/>
              </a:spcBef>
              <a:spcAft>
                <a:spcPts val="0"/>
              </a:spcAft>
              <a:buSzPts val="3600"/>
              <a:buFont typeface="Noto Sans Symbols"/>
              <a:buNone/>
            </a:pPr>
            <a:r>
              <a:rPr lang="es" sz="3600">
                <a:solidFill>
                  <a:srgbClr val="18579B"/>
                </a:solidFill>
              </a:rPr>
              <a:t>Reglas de Pickleball de EE. UU. y manual de arbitraje</a:t>
            </a:r>
            <a:endParaRPr sz="3600">
              <a:solidFill>
                <a:srgbClr val="18579B"/>
              </a:solidFill>
            </a:endParaRPr>
          </a:p>
          <a:p>
            <a:pPr marL="0" lvl="1" indent="349250" algn="ctr" rtl="0">
              <a:lnSpc>
                <a:spcPct val="100000"/>
              </a:lnSpc>
              <a:spcBef>
                <a:spcPts val="600"/>
              </a:spcBef>
              <a:spcAft>
                <a:spcPts val="0"/>
              </a:spcAft>
              <a:buSzPts val="3600"/>
              <a:buFont typeface="Noto Sans Symbols"/>
              <a:buNone/>
            </a:pPr>
            <a:r>
              <a:rPr lang="es" sz="3600" b="1">
                <a:solidFill>
                  <a:srgbClr val="18579B"/>
                </a:solidFill>
              </a:rPr>
              <a:t>¡Mejores prácticas!</a:t>
            </a:r>
            <a:endParaRPr/>
          </a:p>
        </p:txBody>
      </p:sp>
      <p:sp>
        <p:nvSpPr>
          <p:cNvPr id="99" name="Google Shape;99;p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0"/>
          <p:cNvSpPr txBox="1">
            <a:spLocks noGrp="1"/>
          </p:cNvSpPr>
          <p:nvPr>
            <p:ph type="body" idx="1"/>
          </p:nvPr>
        </p:nvSpPr>
        <p:spPr>
          <a:xfrm>
            <a:off x="478971" y="291057"/>
            <a:ext cx="11164389" cy="6355928"/>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SzPts val="4800"/>
              <a:buFont typeface="Noto Sans Symbols"/>
              <a:buNone/>
            </a:pPr>
            <a:r>
              <a:rPr lang="es" sz="4800">
                <a:latin typeface="Calibri"/>
                <a:ea typeface="Calibri"/>
                <a:cs typeface="Calibri"/>
                <a:sym typeface="Calibri"/>
              </a:rPr>
              <a:t>Después de anunciar la partitura </a:t>
            </a:r>
            <a:r>
              <a:rPr lang="es" sz="2800" b="0">
                <a:latin typeface="Calibri"/>
                <a:ea typeface="Calibri"/>
                <a:cs typeface="Calibri"/>
                <a:sym typeface="Calibri"/>
              </a:rPr>
              <a:t>(continuación)</a:t>
            </a:r>
            <a:endParaRPr/>
          </a:p>
          <a:p>
            <a:pPr marL="685800" lvl="1" indent="-336550" algn="l" rtl="0">
              <a:lnSpc>
                <a:spcPct val="100000"/>
              </a:lnSpc>
              <a:spcBef>
                <a:spcPts val="600"/>
              </a:spcBef>
              <a:spcAft>
                <a:spcPts val="0"/>
              </a:spcAft>
              <a:buClr>
                <a:srgbClr val="18579B"/>
              </a:buClr>
              <a:buSzPts val="880"/>
              <a:buNone/>
            </a:pPr>
            <a:endParaRPr sz="800">
              <a:latin typeface="Calibri"/>
              <a:ea typeface="Calibri"/>
              <a:cs typeface="Calibri"/>
              <a:sym typeface="Calibri"/>
            </a:endParaRPr>
          </a:p>
          <a:p>
            <a:pPr marL="812800" lvl="1" indent="-463550" algn="l" rtl="0">
              <a:lnSpc>
                <a:spcPct val="100000"/>
              </a:lnSpc>
              <a:spcBef>
                <a:spcPts val="600"/>
              </a:spcBef>
              <a:spcAft>
                <a:spcPts val="0"/>
              </a:spcAft>
              <a:buClr>
                <a:srgbClr val="18579B"/>
              </a:buClr>
              <a:buSzPts val="3960"/>
              <a:buFont typeface="Arial"/>
              <a:buChar char="•"/>
            </a:pPr>
            <a:r>
              <a:rPr lang="es" sz="3600">
                <a:latin typeface="Calibri"/>
                <a:ea typeface="Calibri"/>
                <a:cs typeface="Calibri"/>
                <a:sym typeface="Calibri"/>
              </a:rPr>
              <a:t>Después de que se anuncia la puntuación, el servidor tiene 10 segundos para servir</a:t>
            </a:r>
            <a:endParaRPr/>
          </a:p>
          <a:p>
            <a:pPr marL="1792288" lvl="4" indent="-528638" algn="l" rtl="0">
              <a:lnSpc>
                <a:spcPct val="100000"/>
              </a:lnSpc>
              <a:spcBef>
                <a:spcPts val="600"/>
              </a:spcBef>
              <a:spcAft>
                <a:spcPts val="0"/>
              </a:spcAft>
              <a:buClr>
                <a:srgbClr val="18579B"/>
              </a:buClr>
              <a:buSzPts val="3600"/>
              <a:buFont typeface="Courier New"/>
              <a:buChar char="o"/>
            </a:pPr>
            <a:r>
              <a:rPr lang="es" sz="3600">
                <a:solidFill>
                  <a:srgbClr val="FF0000"/>
                </a:solidFill>
                <a:latin typeface="Calibri"/>
                <a:ea typeface="Calibri"/>
                <a:cs typeface="Calibri"/>
                <a:sym typeface="Calibri"/>
              </a:rPr>
              <a:t>Receptor listo </a:t>
            </a:r>
            <a:r>
              <a:rPr lang="es" sz="3600">
                <a:latin typeface="Calibri"/>
                <a:ea typeface="Calibri"/>
                <a:cs typeface="Calibri"/>
                <a:sym typeface="Calibri"/>
              </a:rPr>
              <a:t>o no</a:t>
            </a:r>
            <a:endParaRPr/>
          </a:p>
          <a:p>
            <a:pPr marL="1792288" lvl="4" indent="-528638" algn="l" rtl="0">
              <a:lnSpc>
                <a:spcPct val="100000"/>
              </a:lnSpc>
              <a:spcBef>
                <a:spcPts val="600"/>
              </a:spcBef>
              <a:spcAft>
                <a:spcPts val="0"/>
              </a:spcAft>
              <a:buClr>
                <a:srgbClr val="18579B"/>
              </a:buClr>
              <a:buSzPts val="3600"/>
              <a:buFont typeface="Courier New"/>
              <a:buChar char="o"/>
            </a:pPr>
            <a:r>
              <a:rPr lang="es" sz="3600"/>
              <a:t>se llame </a:t>
            </a:r>
            <a:r>
              <a:rPr lang="es" sz="3600">
                <a:latin typeface="Calibri"/>
                <a:ea typeface="Calibri"/>
                <a:cs typeface="Calibri"/>
                <a:sym typeface="Calibri"/>
              </a:rPr>
              <a:t>el comienzo de la partitura , </a:t>
            </a:r>
            <a:r>
              <a:rPr lang="es" sz="3600">
                <a:solidFill>
                  <a:srgbClr val="FF0000"/>
                </a:solidFill>
                <a:latin typeface="Calibri"/>
                <a:ea typeface="Calibri"/>
                <a:cs typeface="Calibri"/>
                <a:sym typeface="Calibri"/>
              </a:rPr>
              <a:t>"No está listo"</a:t>
            </a:r>
            <a:r>
              <a:rPr lang="es" sz="3600">
                <a:solidFill>
                  <a:srgbClr val="FF0000"/>
                </a:solidFill>
              </a:rPr>
              <a:t> </a:t>
            </a:r>
            <a:r>
              <a:rPr lang="es" sz="3600">
                <a:latin typeface="Calibri"/>
                <a:ea typeface="Calibri"/>
                <a:cs typeface="Calibri"/>
                <a:sym typeface="Calibri"/>
              </a:rPr>
              <a:t>las señales no son válidas, excepto por un Hinder</a:t>
            </a:r>
            <a:endParaRPr sz="3600">
              <a:latin typeface="Calibri"/>
              <a:ea typeface="Calibri"/>
              <a:cs typeface="Calibri"/>
              <a:sym typeface="Calibri"/>
            </a:endParaRPr>
          </a:p>
          <a:p>
            <a:pPr marL="1792288" lvl="4" indent="-528638" algn="l" rtl="0">
              <a:lnSpc>
                <a:spcPct val="100000"/>
              </a:lnSpc>
              <a:spcBef>
                <a:spcPts val="600"/>
              </a:spcBef>
              <a:spcAft>
                <a:spcPts val="0"/>
              </a:spcAft>
              <a:buClr>
                <a:srgbClr val="18579B"/>
              </a:buClr>
              <a:buSzPts val="3600"/>
              <a:buFont typeface="Courier New"/>
              <a:buChar char="o"/>
            </a:pPr>
            <a:r>
              <a:rPr lang="es" sz="3600">
                <a:latin typeface="Calibri"/>
                <a:ea typeface="Calibri"/>
                <a:cs typeface="Calibri"/>
                <a:sym typeface="Calibri"/>
              </a:rPr>
              <a:t>Los jugadores pueden </a:t>
            </a:r>
            <a:r>
              <a:rPr lang="es" sz="3600">
                <a:solidFill>
                  <a:srgbClr val="FF0000"/>
                </a:solidFill>
                <a:latin typeface="Calibri"/>
                <a:ea typeface="Calibri"/>
                <a:cs typeface="Calibri"/>
                <a:sym typeface="Calibri"/>
              </a:rPr>
              <a:t>solicitar un tiempo muerto </a:t>
            </a:r>
            <a:r>
              <a:rPr lang="es" sz="3600">
                <a:latin typeface="Calibri"/>
                <a:ea typeface="Calibri"/>
                <a:cs typeface="Calibri"/>
                <a:sym typeface="Calibri"/>
              </a:rPr>
              <a:t>hasta el momento en que </a:t>
            </a:r>
            <a:r>
              <a:rPr lang="es" sz="3600">
                <a:solidFill>
                  <a:srgbClr val="FF0000"/>
                </a:solidFill>
                <a:latin typeface="Calibri"/>
                <a:ea typeface="Calibri"/>
                <a:cs typeface="Calibri"/>
                <a:sym typeface="Calibri"/>
              </a:rPr>
              <a:t>se sirve </a:t>
            </a:r>
            <a:r>
              <a:rPr lang="es" sz="3600">
                <a:latin typeface="Calibri"/>
                <a:ea typeface="Calibri"/>
                <a:cs typeface="Calibri"/>
                <a:sym typeface="Calibri"/>
              </a:rPr>
              <a:t>(golpea) la pelota.</a:t>
            </a:r>
            <a:endParaRPr/>
          </a:p>
          <a:p>
            <a:pPr marL="1792288" lvl="4" indent="-528638" algn="l" rtl="0">
              <a:lnSpc>
                <a:spcPct val="100000"/>
              </a:lnSpc>
              <a:spcBef>
                <a:spcPts val="600"/>
              </a:spcBef>
              <a:spcAft>
                <a:spcPts val="0"/>
              </a:spcAft>
              <a:buClr>
                <a:srgbClr val="18579B"/>
              </a:buClr>
              <a:buSzPts val="3600"/>
              <a:buFont typeface="Courier New"/>
              <a:buChar char="o"/>
            </a:pPr>
            <a:r>
              <a:rPr lang="es" sz="3600">
                <a:latin typeface="Calibri"/>
                <a:ea typeface="Calibri"/>
                <a:cs typeface="Calibri"/>
                <a:sym typeface="Calibri"/>
              </a:rPr>
              <a:t>Los jugadores </a:t>
            </a:r>
            <a:r>
              <a:rPr lang="es" sz="3600">
                <a:solidFill>
                  <a:srgbClr val="FF0000"/>
                </a:solidFill>
                <a:latin typeface="Calibri"/>
                <a:ea typeface="Calibri"/>
                <a:cs typeface="Calibri"/>
                <a:sym typeface="Calibri"/>
              </a:rPr>
              <a:t>pueden </a:t>
            </a:r>
            <a:r>
              <a:rPr lang="es" sz="3600">
                <a:solidFill>
                  <a:srgbClr val="FF0000"/>
                </a:solidFill>
              </a:rPr>
              <a:t>hacer preguntas </a:t>
            </a:r>
            <a:r>
              <a:rPr lang="es" sz="3600"/>
              <a:t>sobre </a:t>
            </a:r>
            <a:r>
              <a:rPr lang="es" sz="3600">
                <a:solidFill>
                  <a:srgbClr val="FF0000"/>
                </a:solidFill>
              </a:rPr>
              <a:t>el puntaje, la posición correcta/servidor/receptor </a:t>
            </a:r>
            <a:r>
              <a:rPr lang="es" sz="3600"/>
              <a:t>antes de que la </a:t>
            </a:r>
            <a:r>
              <a:rPr lang="es" sz="3600">
                <a:solidFill>
                  <a:srgbClr val="FF0000"/>
                </a:solidFill>
              </a:rPr>
              <a:t>pelota sea servida </a:t>
            </a:r>
            <a:r>
              <a:rPr lang="es" sz="3600"/>
              <a:t>(golpeada).</a:t>
            </a:r>
            <a:endParaRPr/>
          </a:p>
          <a:p>
            <a:pPr marL="1792288" lvl="4" indent="-300038" algn="l" rtl="0">
              <a:lnSpc>
                <a:spcPct val="100000"/>
              </a:lnSpc>
              <a:spcBef>
                <a:spcPts val="600"/>
              </a:spcBef>
              <a:spcAft>
                <a:spcPts val="0"/>
              </a:spcAft>
              <a:buClr>
                <a:srgbClr val="18579B"/>
              </a:buClr>
              <a:buSzPts val="3600"/>
              <a:buFont typeface="Courier New"/>
              <a:buNone/>
            </a:pPr>
            <a:endParaRPr sz="3600">
              <a:latin typeface="Calibri"/>
              <a:ea typeface="Calibri"/>
              <a:cs typeface="Calibri"/>
              <a:sym typeface="Calibri"/>
            </a:endParaRPr>
          </a:p>
        </p:txBody>
      </p:sp>
      <p:sp>
        <p:nvSpPr>
          <p:cNvPr id="479" name="Google Shape;479;p6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1"/>
          <p:cNvSpPr txBox="1">
            <a:spLocks noGrp="1"/>
          </p:cNvSpPr>
          <p:nvPr>
            <p:ph type="body" idx="1"/>
          </p:nvPr>
        </p:nvSpPr>
        <p:spPr>
          <a:xfrm>
            <a:off x="1219200" y="8285"/>
            <a:ext cx="10160000" cy="6318680"/>
          </a:xfrm>
          <a:prstGeom prst="rect">
            <a:avLst/>
          </a:prstGeom>
          <a:noFill/>
          <a:ln>
            <a:noFill/>
          </a:ln>
        </p:spPr>
        <p:txBody>
          <a:bodyPr spcFirstLastPara="1" wrap="square" lIns="45700" tIns="45700" rIns="45700" bIns="45700" anchor="t" anchorCtr="0">
            <a:normAutofit lnSpcReduction="10000"/>
          </a:bodyPr>
          <a:lstStyle/>
          <a:p>
            <a:pPr marL="0" lvl="0" indent="0" algn="ctr" rtl="0">
              <a:lnSpc>
                <a:spcPct val="100000"/>
              </a:lnSpc>
              <a:spcBef>
                <a:spcPts val="0"/>
              </a:spcBef>
              <a:spcAft>
                <a:spcPts val="0"/>
              </a:spcAft>
              <a:buSzPts val="4800"/>
              <a:buFont typeface="Noto Sans Symbols"/>
              <a:buNone/>
            </a:pPr>
            <a:r>
              <a:rPr lang="es" sz="4800" i="1">
                <a:latin typeface="Calibri"/>
                <a:ea typeface="Calibri"/>
                <a:cs typeface="Calibri"/>
                <a:sym typeface="Calibri"/>
              </a:rPr>
              <a:t>Observando el Servicio - </a:t>
            </a:r>
            <a:r>
              <a:rPr lang="es" sz="3200" i="1">
                <a:latin typeface="Calibri"/>
                <a:ea typeface="Calibri"/>
                <a:cs typeface="Calibri"/>
                <a:sym typeface="Calibri"/>
              </a:rPr>
              <a:t>En Cada Servicio</a:t>
            </a:r>
            <a:endParaRPr sz="3200" b="0" i="1">
              <a:latin typeface="Calibri"/>
              <a:ea typeface="Calibri"/>
              <a:cs typeface="Calibri"/>
              <a:sym typeface="Calibri"/>
            </a:endParaRPr>
          </a:p>
          <a:p>
            <a:pPr marL="349250" lvl="0" indent="-349250" algn="l" rtl="0">
              <a:lnSpc>
                <a:spcPct val="100000"/>
              </a:lnSpc>
              <a:spcBef>
                <a:spcPts val="2000"/>
              </a:spcBef>
              <a:spcAft>
                <a:spcPts val="0"/>
              </a:spcAft>
              <a:buClr>
                <a:srgbClr val="18579B"/>
              </a:buClr>
              <a:buSzPts val="2200"/>
              <a:buFont typeface="Calibri"/>
              <a:buNone/>
            </a:pPr>
            <a:endParaRPr sz="2000" i="1">
              <a:latin typeface="Calibri"/>
              <a:ea typeface="Calibri"/>
              <a:cs typeface="Calibri"/>
              <a:sym typeface="Calibri"/>
            </a:endParaRPr>
          </a:p>
          <a:p>
            <a:pPr marL="900113" lvl="0" indent="-815975" algn="l" rtl="0">
              <a:lnSpc>
                <a:spcPct val="100000"/>
              </a:lnSpc>
              <a:spcBef>
                <a:spcPts val="2000"/>
              </a:spcBef>
              <a:spcAft>
                <a:spcPts val="0"/>
              </a:spcAft>
              <a:buClr>
                <a:srgbClr val="18579B"/>
              </a:buClr>
              <a:buSzPts val="3960"/>
              <a:buFont typeface="Arial"/>
              <a:buChar char="•"/>
            </a:pPr>
            <a:r>
              <a:rPr lang="es" sz="3600">
                <a:latin typeface="Calibri"/>
                <a:ea typeface="Calibri"/>
                <a:cs typeface="Calibri"/>
                <a:sym typeface="Calibri"/>
              </a:rPr>
              <a:t>Esté atento a las fallas de servicio</a:t>
            </a:r>
            <a:endParaRPr/>
          </a:p>
          <a:p>
            <a:pPr marL="1439863" lvl="2" indent="-436563" algn="l" rtl="0">
              <a:lnSpc>
                <a:spcPct val="100000"/>
              </a:lnSpc>
              <a:spcBef>
                <a:spcPts val="600"/>
              </a:spcBef>
              <a:spcAft>
                <a:spcPts val="0"/>
              </a:spcAft>
              <a:buClr>
                <a:srgbClr val="18579B"/>
              </a:buClr>
              <a:buSzPts val="3960"/>
              <a:buFont typeface="Courier New"/>
              <a:buChar char="o"/>
            </a:pPr>
            <a:r>
              <a:rPr lang="es" sz="3600">
                <a:latin typeface="Calibri"/>
                <a:ea typeface="Calibri"/>
                <a:cs typeface="Calibri"/>
                <a:sym typeface="Calibri"/>
              </a:rPr>
              <a:t> </a:t>
            </a:r>
            <a:r>
              <a:rPr lang="es" sz="3600">
                <a:solidFill>
                  <a:srgbClr val="FF0000"/>
                </a:solidFill>
                <a:latin typeface="Calibri"/>
                <a:ea typeface="Calibri"/>
                <a:cs typeface="Calibri"/>
                <a:sym typeface="Calibri"/>
              </a:rPr>
              <a:t>Faltas de pie </a:t>
            </a:r>
            <a:r>
              <a:rPr lang="es" sz="3600">
                <a:latin typeface="Calibri"/>
                <a:ea typeface="Calibri"/>
                <a:cs typeface="Calibri"/>
                <a:sym typeface="Calibri"/>
              </a:rPr>
              <a:t>: línea de base + extensiones imaginarias de líneas laterales y línea central</a:t>
            </a:r>
            <a:endParaRPr sz="3600">
              <a:latin typeface="Calibri"/>
              <a:ea typeface="Calibri"/>
              <a:cs typeface="Calibri"/>
              <a:sym typeface="Calibri"/>
            </a:endParaRPr>
          </a:p>
          <a:p>
            <a:pPr marL="1439863" lvl="2" indent="-436563" algn="l" rtl="0">
              <a:lnSpc>
                <a:spcPct val="100000"/>
              </a:lnSpc>
              <a:spcBef>
                <a:spcPts val="600"/>
              </a:spcBef>
              <a:spcAft>
                <a:spcPts val="0"/>
              </a:spcAft>
              <a:buClr>
                <a:srgbClr val="18579B"/>
              </a:buClr>
              <a:buSzPts val="3960"/>
              <a:buFont typeface="Courier New"/>
              <a:buChar char="o"/>
            </a:pPr>
            <a:r>
              <a:rPr lang="es" sz="3600">
                <a:latin typeface="Calibri"/>
                <a:ea typeface="Calibri"/>
                <a:cs typeface="Calibri"/>
                <a:sym typeface="Calibri"/>
              </a:rPr>
              <a:t> </a:t>
            </a:r>
            <a:r>
              <a:rPr lang="es" sz="3600">
                <a:solidFill>
                  <a:srgbClr val="FF0000"/>
                </a:solidFill>
                <a:latin typeface="Calibri"/>
                <a:ea typeface="Calibri"/>
                <a:cs typeface="Calibri"/>
                <a:sym typeface="Calibri"/>
              </a:rPr>
              <a:t>Servicios ilegales</a:t>
            </a:r>
            <a:endParaRPr/>
          </a:p>
          <a:p>
            <a:pPr marL="900113" lvl="0" indent="-815975" algn="l" rtl="0">
              <a:lnSpc>
                <a:spcPct val="100000"/>
              </a:lnSpc>
              <a:spcBef>
                <a:spcPts val="2000"/>
              </a:spcBef>
              <a:spcAft>
                <a:spcPts val="0"/>
              </a:spcAft>
              <a:buClr>
                <a:srgbClr val="18579B"/>
              </a:buClr>
              <a:buSzPts val="3960"/>
              <a:buFont typeface="Arial"/>
              <a:buChar char="•"/>
            </a:pPr>
            <a:r>
              <a:rPr lang="es" sz="3600">
                <a:solidFill>
                  <a:srgbClr val="FF0000"/>
                </a:solidFill>
                <a:latin typeface="Calibri"/>
                <a:ea typeface="Calibri"/>
                <a:cs typeface="Calibri"/>
                <a:sym typeface="Calibri"/>
              </a:rPr>
              <a:t>Siga visualmente la pelota </a:t>
            </a:r>
            <a:r>
              <a:rPr lang="es" sz="3600">
                <a:latin typeface="Calibri"/>
                <a:ea typeface="Calibri"/>
                <a:cs typeface="Calibri"/>
                <a:sym typeface="Calibri"/>
              </a:rPr>
              <a:t>hasta la cancha receptora, observando:</a:t>
            </a:r>
            <a:endParaRPr/>
          </a:p>
          <a:p>
            <a:pPr marL="1339850" lvl="2" indent="-436563" algn="l" rtl="0">
              <a:lnSpc>
                <a:spcPct val="100000"/>
              </a:lnSpc>
              <a:spcBef>
                <a:spcPts val="600"/>
              </a:spcBef>
              <a:spcAft>
                <a:spcPts val="0"/>
              </a:spcAft>
              <a:buClr>
                <a:srgbClr val="18579B"/>
              </a:buClr>
              <a:buSzPts val="3960"/>
              <a:buFont typeface="Courier New"/>
              <a:buChar char="o"/>
            </a:pPr>
            <a:r>
              <a:rPr lang="es" sz="3600">
                <a:latin typeface="Calibri"/>
                <a:ea typeface="Calibri"/>
                <a:cs typeface="Calibri"/>
                <a:sym typeface="Calibri"/>
              </a:rPr>
              <a:t> </a:t>
            </a:r>
            <a:r>
              <a:rPr lang="es" sz="3600">
                <a:solidFill>
                  <a:srgbClr val="FF0000"/>
                </a:solidFill>
                <a:latin typeface="Calibri"/>
                <a:ea typeface="Calibri"/>
                <a:cs typeface="Calibri"/>
                <a:sym typeface="Calibri"/>
              </a:rPr>
              <a:t>Servicios cortos </a:t>
            </a:r>
            <a:r>
              <a:rPr lang="es" sz="3600">
                <a:latin typeface="Calibri"/>
                <a:ea typeface="Calibri"/>
                <a:cs typeface="Calibri"/>
                <a:sym typeface="Calibri"/>
              </a:rPr>
              <a:t>que no despejan la NVZ (incluidas las líneas)</a:t>
            </a:r>
            <a:endParaRPr sz="3600">
              <a:latin typeface="Calibri"/>
              <a:ea typeface="Calibri"/>
              <a:cs typeface="Calibri"/>
              <a:sym typeface="Calibri"/>
            </a:endParaRPr>
          </a:p>
        </p:txBody>
      </p:sp>
      <p:sp>
        <p:nvSpPr>
          <p:cNvPr id="485" name="Google Shape;485;p6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2"/>
          <p:cNvSpPr txBox="1"/>
          <p:nvPr/>
        </p:nvSpPr>
        <p:spPr>
          <a:xfrm>
            <a:off x="330926" y="0"/>
            <a:ext cx="11765280" cy="670952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Reglas de servicio legal para servicios de "volea" y "caída"</a:t>
            </a:r>
            <a:endParaRPr/>
          </a:p>
          <a:p>
            <a:pPr marL="0" marR="0" lvl="0" indent="0" algn="ctr" rtl="0">
              <a:lnSpc>
                <a:spcPct val="100000"/>
              </a:lnSpc>
              <a:spcBef>
                <a:spcPts val="0"/>
              </a:spcBef>
              <a:spcAft>
                <a:spcPts val="0"/>
              </a:spcAft>
              <a:buClr>
                <a:srgbClr val="18579B"/>
              </a:buClr>
              <a:buSzPts val="800"/>
              <a:buFont typeface="Source Sans Pro"/>
              <a:buNone/>
            </a:pPr>
            <a:endParaRPr sz="800" b="1"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3200"/>
              <a:buFont typeface="Arial"/>
              <a:buChar char="•"/>
            </a:pPr>
            <a:r>
              <a:rPr lang="es" sz="3200" b="0" i="1" u="none" strike="noStrike" cap="none">
                <a:solidFill>
                  <a:srgbClr val="18579B"/>
                </a:solidFill>
                <a:latin typeface="Calibri"/>
                <a:ea typeface="Calibri"/>
                <a:cs typeface="Calibri"/>
                <a:sym typeface="Calibri"/>
              </a:rPr>
              <a:t>El servidor debe tener </a:t>
            </a:r>
            <a:r>
              <a:rPr lang="es" sz="3200" b="0" i="1" u="none" strike="noStrike" cap="none">
                <a:solidFill>
                  <a:srgbClr val="FF0000"/>
                </a:solidFill>
                <a:latin typeface="Calibri"/>
                <a:ea typeface="Calibri"/>
                <a:cs typeface="Calibri"/>
                <a:sym typeface="Calibri"/>
              </a:rPr>
              <a:t>al menos un pie </a:t>
            </a:r>
            <a:r>
              <a:rPr lang="es" sz="3200" b="0" i="1" u="none" strike="noStrike" cap="none">
                <a:solidFill>
                  <a:srgbClr val="18579B"/>
                </a:solidFill>
                <a:latin typeface="Calibri"/>
                <a:ea typeface="Calibri"/>
                <a:cs typeface="Calibri"/>
                <a:sym typeface="Calibri"/>
              </a:rPr>
              <a:t>en contacto con la cancha </a:t>
            </a:r>
            <a:r>
              <a:rPr lang="es" sz="3200" b="0" i="1" u="none" strike="noStrike" cap="none">
                <a:solidFill>
                  <a:srgbClr val="FF0000"/>
                </a:solidFill>
                <a:latin typeface="Calibri"/>
                <a:ea typeface="Calibri"/>
                <a:cs typeface="Calibri"/>
                <a:sym typeface="Calibri"/>
              </a:rPr>
              <a:t>detrás de la línea de fondo </a:t>
            </a:r>
            <a:r>
              <a:rPr lang="es" sz="3200" b="0" i="1" u="none" strike="noStrike" cap="none">
                <a:solidFill>
                  <a:srgbClr val="18579B"/>
                </a:solidFill>
                <a:latin typeface="Calibri"/>
                <a:ea typeface="Calibri"/>
                <a:cs typeface="Calibri"/>
                <a:sym typeface="Calibri"/>
              </a:rPr>
              <a:t>y entre el </a:t>
            </a:r>
            <a:r>
              <a:rPr lang="es" sz="3200" b="0" i="1" u="none" strike="noStrike" cap="none">
                <a:solidFill>
                  <a:srgbClr val="FF0000"/>
                </a:solidFill>
                <a:latin typeface="Calibri"/>
                <a:ea typeface="Calibri"/>
                <a:cs typeface="Calibri"/>
                <a:sym typeface="Calibri"/>
              </a:rPr>
              <a:t>exterior de las extensiones imaginarias </a:t>
            </a:r>
            <a:r>
              <a:rPr lang="es" sz="3200" b="0" i="1" u="none" strike="noStrike" cap="none">
                <a:solidFill>
                  <a:srgbClr val="18579B"/>
                </a:solidFill>
                <a:latin typeface="Calibri"/>
                <a:ea typeface="Calibri"/>
                <a:cs typeface="Calibri"/>
                <a:sym typeface="Calibri"/>
              </a:rPr>
              <a:t>de la línea lateral y la línea central.</a:t>
            </a:r>
            <a:endParaRPr/>
          </a:p>
          <a:p>
            <a:pPr marL="457200" marR="0" lvl="0" indent="-393700" algn="l" rtl="0">
              <a:lnSpc>
                <a:spcPct val="100000"/>
              </a:lnSpc>
              <a:spcBef>
                <a:spcPts val="0"/>
              </a:spcBef>
              <a:spcAft>
                <a:spcPts val="0"/>
              </a:spcAft>
              <a:buClr>
                <a:srgbClr val="18579B"/>
              </a:buClr>
              <a:buSzPts val="1000"/>
              <a:buFont typeface="Arial"/>
              <a:buNone/>
            </a:pPr>
            <a:endParaRPr sz="1000" b="0" i="0" u="none" strike="noStrike" cap="none">
              <a:solidFill>
                <a:srgbClr val="18579B"/>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3200"/>
              <a:buFont typeface="Arial"/>
              <a:buChar char="•"/>
            </a:pPr>
            <a:r>
              <a:rPr lang="es" sz="3200" b="0" i="1" u="none" strike="noStrike" cap="none">
                <a:solidFill>
                  <a:srgbClr val="FF0000"/>
                </a:solidFill>
                <a:latin typeface="Calibri"/>
                <a:ea typeface="Calibri"/>
                <a:cs typeface="Calibri"/>
                <a:sym typeface="Calibri"/>
              </a:rPr>
              <a:t>El lanzamiento </a:t>
            </a:r>
            <a:r>
              <a:rPr lang="es" sz="3200" b="0" i="1" u="none" strike="noStrike" cap="none">
                <a:solidFill>
                  <a:srgbClr val="18579B"/>
                </a:solidFill>
                <a:latin typeface="Calibri"/>
                <a:ea typeface="Calibri"/>
                <a:cs typeface="Calibri"/>
                <a:sym typeface="Calibri"/>
              </a:rPr>
              <a:t>de la pelota por parte del servidor </a:t>
            </a:r>
            <a:r>
              <a:rPr lang="es" sz="3200" b="0" i="1" u="none" strike="noStrike" cap="none">
                <a:solidFill>
                  <a:srgbClr val="FF0000"/>
                </a:solidFill>
                <a:latin typeface="Calibri"/>
                <a:ea typeface="Calibri"/>
                <a:cs typeface="Calibri"/>
                <a:sym typeface="Calibri"/>
              </a:rPr>
              <a:t>debe ser visible </a:t>
            </a:r>
            <a:r>
              <a:rPr lang="es" sz="3200" b="0" i="1" u="none" strike="noStrike" cap="none">
                <a:solidFill>
                  <a:srgbClr val="18579B"/>
                </a:solidFill>
                <a:latin typeface="Calibri"/>
                <a:ea typeface="Calibri"/>
                <a:cs typeface="Calibri"/>
                <a:sym typeface="Calibri"/>
              </a:rPr>
              <a:t>para el árbitro y el receptor. ( </a:t>
            </a:r>
            <a:r>
              <a:rPr lang="es" sz="2800" b="0" i="1" u="none" strike="noStrike" cap="none">
                <a:solidFill>
                  <a:srgbClr val="18579B"/>
                </a:solidFill>
                <a:latin typeface="Calibri"/>
                <a:ea typeface="Calibri"/>
                <a:cs typeface="Calibri"/>
                <a:sym typeface="Calibri"/>
              </a:rPr>
              <a:t>Se pedirá una repetición antes de la devolución del servicio si el lanzamiento no es visible)</a:t>
            </a:r>
            <a:endParaRPr/>
          </a:p>
          <a:p>
            <a:pPr marL="0" marR="0" lvl="5" indent="0" algn="ctr" rtl="0">
              <a:lnSpc>
                <a:spcPct val="100000"/>
              </a:lnSpc>
              <a:spcBef>
                <a:spcPts val="0"/>
              </a:spcBef>
              <a:spcAft>
                <a:spcPts val="0"/>
              </a:spcAft>
              <a:buClr>
                <a:srgbClr val="18579B"/>
              </a:buClr>
              <a:buSzPts val="1000"/>
              <a:buFont typeface="Source Sans Pro"/>
              <a:buNone/>
            </a:pPr>
            <a:endParaRPr sz="1000" b="0" i="0" u="none" strike="noStrike" cap="none">
              <a:solidFill>
                <a:srgbClr val="18579B"/>
              </a:solidFill>
              <a:latin typeface="Calibri"/>
              <a:ea typeface="Calibri"/>
              <a:cs typeface="Calibri"/>
              <a:sym typeface="Calibri"/>
            </a:endParaRPr>
          </a:p>
          <a:p>
            <a:pPr marL="457200" marR="0" lvl="5" indent="-457200" algn="l" rtl="0">
              <a:lnSpc>
                <a:spcPct val="100000"/>
              </a:lnSpc>
              <a:spcBef>
                <a:spcPts val="0"/>
              </a:spcBef>
              <a:spcAft>
                <a:spcPts val="0"/>
              </a:spcAft>
              <a:buClr>
                <a:srgbClr val="18579B"/>
              </a:buClr>
              <a:buSzPts val="3200"/>
              <a:buFont typeface="Arial"/>
              <a:buChar char="•"/>
            </a:pPr>
            <a:r>
              <a:rPr lang="es" sz="3200" b="0" i="1" u="none" strike="noStrike" cap="none">
                <a:solidFill>
                  <a:srgbClr val="18579B"/>
                </a:solidFill>
                <a:latin typeface="Calibri"/>
                <a:ea typeface="Calibri"/>
                <a:cs typeface="Calibri"/>
                <a:sym typeface="Calibri"/>
              </a:rPr>
              <a:t>El </a:t>
            </a:r>
            <a:r>
              <a:rPr lang="es" sz="3200" b="0" i="1" u="none" strike="noStrike" cap="none">
                <a:solidFill>
                  <a:srgbClr val="FF0000"/>
                </a:solidFill>
                <a:latin typeface="Calibri"/>
                <a:ea typeface="Calibri"/>
                <a:cs typeface="Calibri"/>
                <a:sym typeface="Calibri"/>
              </a:rPr>
              <a:t>servidor puede cambiar </a:t>
            </a:r>
            <a:r>
              <a:rPr lang="es" sz="3200" b="0" i="1" u="none" strike="noStrike" cap="none">
                <a:solidFill>
                  <a:srgbClr val="18579B"/>
                </a:solidFill>
                <a:latin typeface="Calibri"/>
                <a:ea typeface="Calibri"/>
                <a:cs typeface="Calibri"/>
                <a:sym typeface="Calibri"/>
              </a:rPr>
              <a:t>entre </a:t>
            </a:r>
            <a:r>
              <a:rPr lang="es" sz="3200" b="0" i="1" u="none" strike="noStrike" cap="none">
                <a:solidFill>
                  <a:srgbClr val="FF0000"/>
                </a:solidFill>
                <a:latin typeface="Calibri"/>
                <a:ea typeface="Calibri"/>
                <a:cs typeface="Calibri"/>
                <a:sym typeface="Calibri"/>
              </a:rPr>
              <a:t>Volley y Drop Serve </a:t>
            </a:r>
            <a:r>
              <a:rPr lang="es" sz="3200" b="0" i="1" u="none" strike="noStrike" cap="none">
                <a:solidFill>
                  <a:srgbClr val="18579B"/>
                </a:solidFill>
                <a:latin typeface="Calibri"/>
                <a:ea typeface="Calibri"/>
                <a:cs typeface="Calibri"/>
                <a:sym typeface="Calibri"/>
              </a:rPr>
              <a:t>en cualquier momento sin declarar qué servicio se utilizará.</a:t>
            </a:r>
            <a:endParaRPr/>
          </a:p>
          <a:p>
            <a:pPr marL="457200" marR="0" lvl="5" indent="-393700" algn="l" rtl="0">
              <a:lnSpc>
                <a:spcPct val="100000"/>
              </a:lnSpc>
              <a:spcBef>
                <a:spcPts val="0"/>
              </a:spcBef>
              <a:spcAft>
                <a:spcPts val="0"/>
              </a:spcAft>
              <a:buClr>
                <a:srgbClr val="18579B"/>
              </a:buClr>
              <a:buSzPts val="1000"/>
              <a:buFont typeface="Arial"/>
              <a:buNone/>
            </a:pPr>
            <a:endParaRPr sz="1000" b="0" i="0" u="none" strike="noStrike" cap="none">
              <a:solidFill>
                <a:srgbClr val="18579B"/>
              </a:solidFill>
              <a:latin typeface="Calibri"/>
              <a:ea typeface="Calibri"/>
              <a:cs typeface="Calibri"/>
              <a:sym typeface="Calibri"/>
            </a:endParaRPr>
          </a:p>
          <a:p>
            <a:pPr marL="457200" marR="0" lvl="5" indent="-457200" algn="l" rtl="0">
              <a:lnSpc>
                <a:spcPct val="100000"/>
              </a:lnSpc>
              <a:spcBef>
                <a:spcPts val="0"/>
              </a:spcBef>
              <a:spcAft>
                <a:spcPts val="0"/>
              </a:spcAft>
              <a:buClr>
                <a:srgbClr val="18579B"/>
              </a:buClr>
              <a:buSzPts val="3200"/>
              <a:buFont typeface="Arial"/>
              <a:buChar char="•"/>
            </a:pPr>
            <a:r>
              <a:rPr lang="es" sz="3200" b="0" i="1" u="none" strike="noStrike" cap="none">
                <a:solidFill>
                  <a:srgbClr val="18579B"/>
                </a:solidFill>
                <a:latin typeface="Calibri"/>
                <a:ea typeface="Calibri"/>
                <a:cs typeface="Calibri"/>
                <a:sym typeface="Calibri"/>
              </a:rPr>
              <a:t>Los pies del servidor </a:t>
            </a:r>
            <a:r>
              <a:rPr lang="es" sz="3200" b="0" i="1" u="none" strike="noStrike" cap="none">
                <a:solidFill>
                  <a:srgbClr val="FF0000"/>
                </a:solidFill>
                <a:latin typeface="Calibri"/>
                <a:ea typeface="Calibri"/>
                <a:cs typeface="Calibri"/>
                <a:sym typeface="Calibri"/>
              </a:rPr>
              <a:t>NO pueden tocar </a:t>
            </a:r>
            <a:r>
              <a:rPr lang="es" sz="3200" b="0" i="1" u="none" strike="noStrike" cap="none">
                <a:solidFill>
                  <a:srgbClr val="18579B"/>
                </a:solidFill>
                <a:latin typeface="Calibri"/>
                <a:ea typeface="Calibri"/>
                <a:cs typeface="Calibri"/>
                <a:sym typeface="Calibri"/>
              </a:rPr>
              <a:t>la cancha </a:t>
            </a:r>
            <a:r>
              <a:rPr lang="es" sz="3200" b="0" i="1" u="none" strike="noStrike" cap="none">
                <a:solidFill>
                  <a:srgbClr val="FF0000"/>
                </a:solidFill>
                <a:latin typeface="Calibri"/>
                <a:ea typeface="Calibri"/>
                <a:cs typeface="Calibri"/>
                <a:sym typeface="Calibri"/>
              </a:rPr>
              <a:t>en o dentro de la línea de fondo.</a:t>
            </a:r>
            <a:endParaRPr/>
          </a:p>
          <a:p>
            <a:pPr marL="457200" marR="0" lvl="0" indent="-254000" algn="ctr" rtl="0">
              <a:lnSpc>
                <a:spcPct val="100000"/>
              </a:lnSpc>
              <a:spcBef>
                <a:spcPts val="0"/>
              </a:spcBef>
              <a:spcAft>
                <a:spcPts val="0"/>
              </a:spcAft>
              <a:buClr>
                <a:srgbClr val="18579B"/>
              </a:buClr>
              <a:buSzPts val="3200"/>
              <a:buFont typeface="Arial"/>
              <a:buNone/>
            </a:pPr>
            <a:endParaRPr sz="32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491" name="Google Shape;491;p6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3"/>
          <p:cNvSpPr txBox="1"/>
          <p:nvPr/>
        </p:nvSpPr>
        <p:spPr>
          <a:xfrm>
            <a:off x="147021" y="-71021"/>
            <a:ext cx="11704320" cy="729430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Movimiento de servicio legal – “Servicio de volea” </a:t>
            </a:r>
            <a:r>
              <a:rPr lang="es" sz="4400" b="1" i="0" u="none" strike="noStrike" cap="none">
                <a:solidFill>
                  <a:srgbClr val="18579B"/>
                </a:solidFill>
                <a:latin typeface="Calibri"/>
                <a:ea typeface="Calibri"/>
                <a:cs typeface="Calibri"/>
                <a:sym typeface="Calibri"/>
              </a:rPr>
              <a:t>:</a:t>
            </a:r>
            <a:endParaRPr/>
          </a:p>
          <a:p>
            <a:pPr marL="0" marR="0" lvl="0" indent="0" algn="l" rtl="0">
              <a:lnSpc>
                <a:spcPct val="100000"/>
              </a:lnSpc>
              <a:spcBef>
                <a:spcPts val="0"/>
              </a:spcBef>
              <a:spcAft>
                <a:spcPts val="0"/>
              </a:spcAft>
              <a:buClr>
                <a:srgbClr val="18579B"/>
              </a:buClr>
              <a:buSzPts val="800"/>
              <a:buFont typeface="Source Sans Pro"/>
              <a:buNone/>
            </a:pPr>
            <a:endParaRPr sz="800" b="0" i="0" u="none" strike="noStrike" cap="none">
              <a:solidFill>
                <a:srgbClr val="000000"/>
              </a:solidFill>
              <a:latin typeface="Source Sans Pro"/>
              <a:ea typeface="Source Sans Pro"/>
              <a:cs typeface="Source Sans Pro"/>
              <a:sym typeface="Source Sans Pro"/>
            </a:endParaRPr>
          </a:p>
          <a:p>
            <a:pPr marL="571500" marR="0" lvl="0" indent="-571500" algn="l" rtl="0">
              <a:lnSpc>
                <a:spcPct val="100000"/>
              </a:lnSpc>
              <a:spcBef>
                <a:spcPts val="0"/>
              </a:spcBef>
              <a:spcAft>
                <a:spcPts val="0"/>
              </a:spcAft>
              <a:buClr>
                <a:srgbClr val="FF0000"/>
              </a:buClr>
              <a:buSzPts val="3200"/>
              <a:buFont typeface="Arial"/>
              <a:buChar char="•"/>
            </a:pPr>
            <a:r>
              <a:rPr lang="es" sz="3200" b="1" i="0" u="none" strike="noStrike" cap="none">
                <a:solidFill>
                  <a:srgbClr val="FF0000"/>
                </a:solidFill>
                <a:latin typeface="Calibri"/>
                <a:ea typeface="Calibri"/>
                <a:cs typeface="Calibri"/>
                <a:sym typeface="Calibri"/>
              </a:rPr>
              <a:t>tres elementos</a:t>
            </a:r>
            <a:r>
              <a:rPr lang="es" sz="3200" b="0" i="0" u="none" strike="noStrike" cap="none">
                <a:solidFill>
                  <a:srgbClr val="FF0000"/>
                </a:solidFill>
                <a:latin typeface="Calibri"/>
                <a:ea typeface="Calibri"/>
                <a:cs typeface="Calibri"/>
                <a:sym typeface="Calibri"/>
              </a:rPr>
              <a:t> </a:t>
            </a:r>
            <a:r>
              <a:rPr lang="es" sz="3200" b="0" i="0" u="none" strike="noStrike" cap="none">
                <a:solidFill>
                  <a:srgbClr val="18579B"/>
                </a:solidFill>
                <a:latin typeface="Calibri"/>
                <a:ea typeface="Calibri"/>
                <a:cs typeface="Calibri"/>
                <a:sym typeface="Calibri"/>
              </a:rPr>
              <a:t>– en el punto de contacto con la paleta, el servidor debe en el </a:t>
            </a:r>
            <a:r>
              <a:rPr lang="es" sz="3200" b="0" i="0" u="none" strike="noStrike" cap="none">
                <a:solidFill>
                  <a:srgbClr val="FF0000"/>
                </a:solidFill>
                <a:latin typeface="Calibri"/>
                <a:ea typeface="Calibri"/>
                <a:cs typeface="Calibri"/>
                <a:sym typeface="Calibri"/>
              </a:rPr>
              <a:t>punto de contacto </a:t>
            </a:r>
            <a:r>
              <a:rPr lang="es" sz="3200" b="0" i="0" u="none" strike="noStrike" cap="none">
                <a:solidFill>
                  <a:srgbClr val="18579B"/>
                </a:solidFill>
                <a:latin typeface="Calibri"/>
                <a:ea typeface="Calibri"/>
                <a:cs typeface="Calibri"/>
                <a:sym typeface="Calibri"/>
              </a:rPr>
              <a:t>:</a:t>
            </a:r>
            <a:endParaRPr/>
          </a:p>
          <a:p>
            <a:pPr marL="184150" marR="0" lvl="5" indent="0" algn="l" rtl="0">
              <a:lnSpc>
                <a:spcPct val="100000"/>
              </a:lnSpc>
              <a:spcBef>
                <a:spcPts val="0"/>
              </a:spcBef>
              <a:spcAft>
                <a:spcPts val="0"/>
              </a:spcAft>
              <a:buClr>
                <a:srgbClr val="18579B"/>
              </a:buClr>
              <a:buSzPts val="3200"/>
              <a:buFont typeface="Calibri"/>
              <a:buNone/>
            </a:pPr>
            <a:r>
              <a:rPr lang="es" sz="3200" b="0" i="1" u="none" strike="noStrike" cap="none">
                <a:solidFill>
                  <a:srgbClr val="18579B"/>
                </a:solidFill>
                <a:latin typeface="Calibri"/>
                <a:ea typeface="Calibri"/>
                <a:cs typeface="Calibri"/>
                <a:sym typeface="Calibri"/>
              </a:rPr>
              <a:t>- </a:t>
            </a:r>
            <a:r>
              <a:rPr lang="es" sz="3200" b="0" i="0" u="none" strike="noStrike" cap="none">
                <a:solidFill>
                  <a:srgbClr val="18579B"/>
                </a:solidFill>
                <a:latin typeface="Calibri"/>
                <a:ea typeface="Calibri"/>
                <a:cs typeface="Calibri"/>
                <a:sym typeface="Calibri"/>
              </a:rPr>
              <a:t>Estar moviendo su </a:t>
            </a:r>
            <a:r>
              <a:rPr lang="es" sz="3200" b="0" i="0" u="none" strike="noStrike" cap="none">
                <a:solidFill>
                  <a:srgbClr val="FF0000"/>
                </a:solidFill>
                <a:latin typeface="Calibri"/>
                <a:ea typeface="Calibri"/>
                <a:cs typeface="Calibri"/>
                <a:sym typeface="Calibri"/>
              </a:rPr>
              <a:t>brazo en un arco hacia arriba</a:t>
            </a:r>
            <a:endParaRPr/>
          </a:p>
          <a:p>
            <a:pPr marL="184150" marR="0" lvl="5" indent="0" algn="l" rtl="0">
              <a:lnSpc>
                <a:spcPct val="100000"/>
              </a:lnSpc>
              <a:spcBef>
                <a:spcPts val="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 Mantenga el punto más alto de la </a:t>
            </a:r>
            <a:r>
              <a:rPr lang="es" sz="3200" b="0" i="0" u="none" strike="noStrike" cap="none">
                <a:solidFill>
                  <a:srgbClr val="FF0000"/>
                </a:solidFill>
                <a:latin typeface="Calibri"/>
                <a:ea typeface="Calibri"/>
                <a:cs typeface="Calibri"/>
                <a:sym typeface="Calibri"/>
              </a:rPr>
              <a:t>cabeza de la paleta</a:t>
            </a:r>
            <a:endParaRPr/>
          </a:p>
          <a:p>
            <a:pPr marL="184150" marR="0" lvl="5" indent="0" algn="l" rtl="0">
              <a:lnSpc>
                <a:spcPct val="100000"/>
              </a:lnSpc>
              <a:spcBef>
                <a:spcPts val="0"/>
              </a:spcBef>
              <a:spcAft>
                <a:spcPts val="0"/>
              </a:spcAft>
              <a:buClr>
                <a:srgbClr val="FF0000"/>
              </a:buClr>
              <a:buSzPts val="3200"/>
              <a:buFont typeface="Calibri"/>
              <a:buNone/>
            </a:pPr>
            <a:r>
              <a:rPr lang="es" sz="3200" b="0" i="0" u="none" strike="noStrike" cap="none">
                <a:solidFill>
                  <a:srgbClr val="FF0000"/>
                </a:solidFill>
                <a:latin typeface="Calibri"/>
                <a:ea typeface="Calibri"/>
                <a:cs typeface="Calibri"/>
                <a:sym typeface="Calibri"/>
              </a:rPr>
              <a:t>debajo de la rotura de la muñeca</a:t>
            </a:r>
            <a:endParaRPr/>
          </a:p>
          <a:p>
            <a:pPr marL="184150" marR="0" lvl="2" indent="0" algn="l" rtl="0">
              <a:lnSpc>
                <a:spcPct val="100000"/>
              </a:lnSpc>
              <a:spcBef>
                <a:spcPts val="0"/>
              </a:spcBef>
              <a:spcAft>
                <a:spcPts val="0"/>
              </a:spcAft>
              <a:buClr>
                <a:srgbClr val="18579B"/>
              </a:buClr>
              <a:buSzPts val="3200"/>
              <a:buFont typeface="Calibri"/>
              <a:buNone/>
            </a:pPr>
            <a:r>
              <a:rPr lang="es" sz="3200" b="0" i="0" u="none" strike="noStrike" cap="none">
                <a:solidFill>
                  <a:srgbClr val="18579B"/>
                </a:solidFill>
                <a:latin typeface="Calibri"/>
                <a:ea typeface="Calibri"/>
                <a:cs typeface="Calibri"/>
                <a:sym typeface="Calibri"/>
              </a:rPr>
              <a:t>- Ponerse en contacto con la pelota a la altura o </a:t>
            </a:r>
            <a:r>
              <a:rPr lang="es" sz="3200" b="0" i="0" u="none" strike="noStrike" cap="none">
                <a:solidFill>
                  <a:srgbClr val="FF0000"/>
                </a:solidFill>
                <a:latin typeface="Calibri"/>
                <a:ea typeface="Calibri"/>
                <a:cs typeface="Calibri"/>
                <a:sym typeface="Calibri"/>
              </a:rPr>
              <a:t>por debajo de la cintura</a:t>
            </a:r>
            <a:endParaRPr/>
          </a:p>
          <a:p>
            <a:pPr marL="184150" marR="0" lvl="2" indent="0" algn="l" rtl="0">
              <a:lnSpc>
                <a:spcPct val="100000"/>
              </a:lnSpc>
              <a:spcBef>
                <a:spcPts val="0"/>
              </a:spcBef>
              <a:spcAft>
                <a:spcPts val="0"/>
              </a:spcAft>
              <a:buClr>
                <a:srgbClr val="18579B"/>
              </a:buClr>
              <a:buSzPts val="800"/>
              <a:buFont typeface="Source Sans Pro"/>
              <a:buNone/>
            </a:pPr>
            <a:endParaRPr sz="800" b="0" i="0" u="none" strike="noStrike" cap="none">
              <a:solidFill>
                <a:srgbClr val="18579B"/>
              </a:solidFill>
              <a:latin typeface="Calibri"/>
              <a:ea typeface="Calibri"/>
              <a:cs typeface="Calibri"/>
              <a:sym typeface="Calibri"/>
            </a:endParaRPr>
          </a:p>
          <a:p>
            <a:pPr marL="755650" marR="0" lvl="0" indent="-571500"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El servidor solo debe usar su </a:t>
            </a:r>
            <a:r>
              <a:rPr lang="es" sz="3200" b="1" i="0" u="none" strike="noStrike" cap="none">
                <a:solidFill>
                  <a:srgbClr val="FF0000"/>
                </a:solidFill>
                <a:latin typeface="Calibri"/>
                <a:ea typeface="Calibri"/>
                <a:cs typeface="Calibri"/>
                <a:sym typeface="Calibri"/>
              </a:rPr>
              <a:t>mano que no es la paleta para soltar la pelota.</a:t>
            </a:r>
            <a:r>
              <a:rPr lang="es" sz="3200" b="1" i="0" u="none" strike="noStrike" cap="none">
                <a:solidFill>
                  <a:srgbClr val="18579B"/>
                </a:solidFill>
                <a:latin typeface="Calibri"/>
                <a:ea typeface="Calibri"/>
                <a:cs typeface="Calibri"/>
                <a:sym typeface="Calibri"/>
              </a:rPr>
              <a:t> </a:t>
            </a:r>
            <a:r>
              <a:rPr lang="es" sz="3200" b="0" i="0" u="none" strike="noStrike" cap="none">
                <a:solidFill>
                  <a:srgbClr val="18579B"/>
                </a:solidFill>
                <a:latin typeface="Calibri"/>
                <a:ea typeface="Calibri"/>
                <a:cs typeface="Calibri"/>
                <a:sym typeface="Calibri"/>
              </a:rPr>
              <a:t>con el propósito de servir</a:t>
            </a:r>
            <a:endParaRPr/>
          </a:p>
          <a:p>
            <a:pPr marL="755650" marR="0" lvl="0" indent="-520700" algn="l" rtl="0">
              <a:lnSpc>
                <a:spcPct val="100000"/>
              </a:lnSpc>
              <a:spcBef>
                <a:spcPts val="0"/>
              </a:spcBef>
              <a:spcAft>
                <a:spcPts val="0"/>
              </a:spcAft>
              <a:buClr>
                <a:srgbClr val="18579B"/>
              </a:buClr>
              <a:buSzPts val="800"/>
              <a:buFont typeface="Arial"/>
              <a:buNone/>
            </a:pPr>
            <a:endParaRPr sz="800" b="0" i="0" u="none" strike="noStrike" cap="none">
              <a:solidFill>
                <a:srgbClr val="18579B"/>
              </a:solidFill>
              <a:latin typeface="Calibri"/>
              <a:ea typeface="Calibri"/>
              <a:cs typeface="Calibri"/>
              <a:sym typeface="Calibri"/>
            </a:endParaRPr>
          </a:p>
          <a:p>
            <a:pPr marL="755650" marR="0" lvl="0" indent="-571500"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Si el servidor hace </a:t>
            </a:r>
            <a:r>
              <a:rPr lang="es" sz="3200" b="1" i="0" u="none" strike="noStrike" cap="none">
                <a:solidFill>
                  <a:srgbClr val="FF0000"/>
                </a:solidFill>
                <a:latin typeface="Calibri"/>
                <a:ea typeface="Calibri"/>
                <a:cs typeface="Calibri"/>
                <a:sym typeface="Calibri"/>
              </a:rPr>
              <a:t>girar visiblemente la pelota, </a:t>
            </a:r>
            <a:r>
              <a:rPr lang="es" sz="3200" b="1" i="0" u="none" strike="noStrike" cap="none">
                <a:solidFill>
                  <a:srgbClr val="18579B"/>
                </a:solidFill>
                <a:latin typeface="Calibri"/>
                <a:ea typeface="Calibri"/>
                <a:cs typeface="Calibri"/>
                <a:sym typeface="Calibri"/>
              </a:rPr>
              <a:t>la </a:t>
            </a:r>
            <a:r>
              <a:rPr lang="es" sz="3200" b="1" i="0" u="none" strike="noStrike" cap="none">
                <a:solidFill>
                  <a:srgbClr val="FF0000"/>
                </a:solidFill>
                <a:latin typeface="Calibri"/>
                <a:ea typeface="Calibri"/>
                <a:cs typeface="Calibri"/>
                <a:sym typeface="Calibri"/>
              </a:rPr>
              <a:t>(s) parte(s) de la mano que hace contacto</a:t>
            </a:r>
            <a:r>
              <a:rPr lang="es" sz="3200" b="1" i="0" u="none" strike="noStrike" cap="none">
                <a:solidFill>
                  <a:srgbClr val="18579B"/>
                </a:solidFill>
                <a:latin typeface="Calibri"/>
                <a:ea typeface="Calibri"/>
                <a:cs typeface="Calibri"/>
                <a:sym typeface="Calibri"/>
              </a:rPr>
              <a:t> </a:t>
            </a:r>
            <a:r>
              <a:rPr lang="es" sz="3200" b="0" i="0" u="none" strike="noStrike" cap="none">
                <a:solidFill>
                  <a:srgbClr val="18579B"/>
                </a:solidFill>
                <a:latin typeface="Calibri"/>
                <a:ea typeface="Calibri"/>
                <a:cs typeface="Calibri"/>
                <a:sym typeface="Calibri"/>
              </a:rPr>
              <a:t>la pelota </a:t>
            </a:r>
            <a:r>
              <a:rPr lang="es" sz="3200" b="1" i="0" u="none" strike="noStrike" cap="none">
                <a:solidFill>
                  <a:srgbClr val="FF0000"/>
                </a:solidFill>
                <a:latin typeface="Calibri"/>
                <a:ea typeface="Calibri"/>
                <a:cs typeface="Calibri"/>
                <a:sym typeface="Calibri"/>
              </a:rPr>
              <a:t>DEBE </a:t>
            </a:r>
            <a:r>
              <a:rPr lang="es" sz="3200" b="0" i="0" u="none" strike="noStrike" cap="none">
                <a:solidFill>
                  <a:srgbClr val="FF0000"/>
                </a:solidFill>
                <a:latin typeface="Calibri"/>
                <a:ea typeface="Calibri"/>
                <a:cs typeface="Calibri"/>
                <a:sym typeface="Calibri"/>
              </a:rPr>
              <a:t>estar </a:t>
            </a:r>
            <a:r>
              <a:rPr lang="es" sz="3200" b="1" i="0" u="none" strike="noStrike" cap="none">
                <a:solidFill>
                  <a:srgbClr val="FF0000"/>
                </a:solidFill>
                <a:latin typeface="Calibri"/>
                <a:ea typeface="Calibri"/>
                <a:cs typeface="Calibri"/>
                <a:sym typeface="Calibri"/>
              </a:rPr>
              <a:t>DESNUDA. “Solo la piel puede impartir el efecto”</a:t>
            </a:r>
            <a:endParaRPr/>
          </a:p>
          <a:p>
            <a:pPr marL="184150" marR="0" lvl="0" indent="0" algn="l" rtl="0">
              <a:lnSpc>
                <a:spcPct val="100000"/>
              </a:lnSpc>
              <a:spcBef>
                <a:spcPts val="0"/>
              </a:spcBef>
              <a:spcAft>
                <a:spcPts val="0"/>
              </a:spcAft>
              <a:buClr>
                <a:srgbClr val="18579B"/>
              </a:buClr>
              <a:buSzPts val="3600"/>
              <a:buFont typeface="Source Sans Pro"/>
              <a:buNone/>
            </a:pPr>
            <a:endParaRPr sz="3600" b="1" i="0" u="none" strike="noStrike" cap="none">
              <a:solidFill>
                <a:srgbClr val="18579B"/>
              </a:solidFill>
              <a:latin typeface="Calibri"/>
              <a:ea typeface="Calibri"/>
              <a:cs typeface="Calibri"/>
              <a:sym typeface="Calibri"/>
            </a:endParaRPr>
          </a:p>
        </p:txBody>
      </p:sp>
      <p:sp>
        <p:nvSpPr>
          <p:cNvPr id="497" name="Google Shape;497;p6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4"/>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503" name="Google Shape;503;p64" title="Pickleball Rules-Were Those LEGAL Pickleball Serves?"/>
          <p:cNvPicPr preferRelativeResize="0"/>
          <p:nvPr/>
        </p:nvPicPr>
        <p:blipFill rotWithShape="1">
          <a:blip r:embed="rId3">
            <a:alphaModFix/>
          </a:blip>
          <a:srcRect/>
          <a:stretch/>
        </p:blipFill>
        <p:spPr>
          <a:xfrm>
            <a:off x="1400172" y="676802"/>
            <a:ext cx="9668423" cy="5462659"/>
          </a:xfrm>
          <a:prstGeom prst="rect">
            <a:avLst/>
          </a:prstGeom>
          <a:noFill/>
          <a:ln>
            <a:noFill/>
          </a:ln>
        </p:spPr>
      </p:pic>
      <p:sp>
        <p:nvSpPr>
          <p:cNvPr id="504" name="Google Shape;504;p6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64</a:t>
            </a:fld>
            <a:endParaRPr/>
          </a:p>
        </p:txBody>
      </p:sp>
      <p:sp>
        <p:nvSpPr>
          <p:cNvPr id="505" name="Google Shape;505;p64"/>
          <p:cNvSpPr txBox="1"/>
          <p:nvPr/>
        </p:nvSpPr>
        <p:spPr>
          <a:xfrm>
            <a:off x="3606842" y="-50800"/>
            <a:ext cx="4943018" cy="707884"/>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Servicios legales de volea</a:t>
            </a:r>
            <a:endParaRPr/>
          </a:p>
        </p:txBody>
      </p:sp>
      <p:sp>
        <p:nvSpPr>
          <p:cNvPr id="506" name="Google Shape;506;p64"/>
          <p:cNvSpPr txBox="1"/>
          <p:nvPr/>
        </p:nvSpPr>
        <p:spPr>
          <a:xfrm>
            <a:off x="3823437" y="6227398"/>
            <a:ext cx="6130917" cy="4616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s" sz="2400" b="1" i="1" u="none" strike="noStrike" cap="none">
                <a:solidFill>
                  <a:srgbClr val="18579B"/>
                </a:solidFill>
                <a:latin typeface="Source Sans Pro"/>
                <a:ea typeface="Source Sans Pro"/>
                <a:cs typeface="Source Sans Pro"/>
                <a:sym typeface="Source Sans Pro"/>
              </a:rPr>
              <a:t>CJ Johnson - Mejor Pickleball - 2019</a:t>
            </a:r>
            <a:endParaRPr sz="2400" b="1" i="1"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p65" title="Pro Pickleball Serves | Slow Motion Serves with Top Pro Players"/>
          <p:cNvPicPr preferRelativeResize="0"/>
          <p:nvPr/>
        </p:nvPicPr>
        <p:blipFill rotWithShape="1">
          <a:blip r:embed="rId3">
            <a:alphaModFix/>
          </a:blip>
          <a:srcRect/>
          <a:stretch/>
        </p:blipFill>
        <p:spPr>
          <a:xfrm>
            <a:off x="1554479" y="801369"/>
            <a:ext cx="9603590" cy="5426029"/>
          </a:xfrm>
          <a:prstGeom prst="rect">
            <a:avLst/>
          </a:prstGeom>
          <a:noFill/>
          <a:ln>
            <a:noFill/>
          </a:ln>
        </p:spPr>
      </p:pic>
      <p:sp>
        <p:nvSpPr>
          <p:cNvPr id="512" name="Google Shape;512;p6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65</a:t>
            </a:fld>
            <a:endParaRPr/>
          </a:p>
        </p:txBody>
      </p:sp>
      <p:sp>
        <p:nvSpPr>
          <p:cNvPr id="513" name="Google Shape;513;p65"/>
          <p:cNvSpPr txBox="1"/>
          <p:nvPr/>
        </p:nvSpPr>
        <p:spPr>
          <a:xfrm>
            <a:off x="1910080" y="45827"/>
            <a:ext cx="9247990" cy="70788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Source Sans Pro"/>
              <a:buNone/>
            </a:pPr>
            <a:r>
              <a:rPr lang="es" sz="4000" b="1" i="0" u="none" strike="noStrike" cap="none">
                <a:solidFill>
                  <a:srgbClr val="18579B"/>
                </a:solidFill>
                <a:latin typeface="Source Sans Pro"/>
                <a:ea typeface="Source Sans Pro"/>
                <a:cs typeface="Source Sans Pro"/>
                <a:sym typeface="Source Sans Pro"/>
              </a:rPr>
              <a:t>Servicios legales de volea</a:t>
            </a:r>
            <a:endParaRPr/>
          </a:p>
        </p:txBody>
      </p:sp>
      <p:sp>
        <p:nvSpPr>
          <p:cNvPr id="514" name="Google Shape;514;p65"/>
          <p:cNvSpPr txBox="1"/>
          <p:nvPr/>
        </p:nvSpPr>
        <p:spPr>
          <a:xfrm>
            <a:off x="4055679" y="6288640"/>
            <a:ext cx="4601189" cy="46166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s" sz="2400" b="0" i="0" u="none" strike="noStrike" cap="none">
                <a:solidFill>
                  <a:srgbClr val="18579B"/>
                </a:solidFill>
                <a:latin typeface="Source Sans Pro"/>
                <a:ea typeface="Source Sans Pro"/>
                <a:cs typeface="Source Sans Pro"/>
                <a:sym typeface="Source Sans Pro"/>
              </a:rPr>
              <a:t>Tyson McGuffin y Ben Johns</a:t>
            </a:r>
            <a:endParaRPr sz="24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1"/>
                                        </p:tgtEl>
                                        <p:attrNameLst>
                                          <p:attrName>style.visibility</p:attrName>
                                        </p:attrNameLst>
                                      </p:cBhvr>
                                      <p:to>
                                        <p:strVal val="visible"/>
                                      </p:to>
                                    </p:set>
                                    <p:animEffect transition="in" filter="fade">
                                      <p:cBhvr>
                                        <p:cTn id="7" dur="1"/>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6"/>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520" name="Google Shape;520;p66" title="Drop Bounce Serve? Not yet!  Zane's Chainsaw Serve"/>
          <p:cNvPicPr preferRelativeResize="0"/>
          <p:nvPr/>
        </p:nvPicPr>
        <p:blipFill rotWithShape="1">
          <a:blip r:embed="rId3">
            <a:alphaModFix/>
          </a:blip>
          <a:srcRect/>
          <a:stretch/>
        </p:blipFill>
        <p:spPr>
          <a:xfrm>
            <a:off x="1869440" y="746302"/>
            <a:ext cx="9131819" cy="5159479"/>
          </a:xfrm>
          <a:prstGeom prst="rect">
            <a:avLst/>
          </a:prstGeom>
          <a:noFill/>
          <a:ln>
            <a:noFill/>
          </a:ln>
        </p:spPr>
      </p:pic>
      <p:sp>
        <p:nvSpPr>
          <p:cNvPr id="521" name="Google Shape;521;p6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66</a:t>
            </a:fld>
            <a:endParaRPr/>
          </a:p>
        </p:txBody>
      </p:sp>
      <p:sp>
        <p:nvSpPr>
          <p:cNvPr id="522" name="Google Shape;522;p66"/>
          <p:cNvSpPr txBox="1"/>
          <p:nvPr/>
        </p:nvSpPr>
        <p:spPr>
          <a:xfrm>
            <a:off x="2377440" y="5919355"/>
            <a:ext cx="8139541" cy="83099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2400"/>
              <a:buFont typeface="Source Sans Pro"/>
              <a:buNone/>
            </a:pPr>
            <a:r>
              <a:rPr lang="es" sz="2400" b="1" i="1" u="none" strike="noStrike" cap="none">
                <a:solidFill>
                  <a:srgbClr val="18579B"/>
                </a:solidFill>
                <a:latin typeface="Source Sans Pro"/>
                <a:ea typeface="Source Sans Pro"/>
                <a:cs typeface="Source Sans Pro"/>
                <a:sym typeface="Source Sans Pro"/>
              </a:rPr>
              <a:t>Zane Navratil - Servicio de próxima generación - 2021</a:t>
            </a:r>
            <a:endParaRPr/>
          </a:p>
          <a:p>
            <a:pPr marL="0" marR="0" lvl="0" indent="0" algn="ctr" rtl="0">
              <a:lnSpc>
                <a:spcPct val="100000"/>
              </a:lnSpc>
              <a:spcBef>
                <a:spcPts val="0"/>
              </a:spcBef>
              <a:spcAft>
                <a:spcPts val="0"/>
              </a:spcAft>
              <a:buClr>
                <a:srgbClr val="18579B"/>
              </a:buClr>
              <a:buSzPts val="2400"/>
              <a:buFont typeface="Source Sans Pro"/>
              <a:buNone/>
            </a:pPr>
            <a:r>
              <a:rPr lang="es" sz="2400" b="0" i="1" u="none" strike="noStrike" cap="none">
                <a:solidFill>
                  <a:srgbClr val="18579B"/>
                </a:solidFill>
                <a:latin typeface="Source Sans Pro"/>
                <a:ea typeface="Source Sans Pro"/>
                <a:cs typeface="Source Sans Pro"/>
                <a:sym typeface="Source Sans Pro"/>
              </a:rPr>
              <a:t>(introducido por primera vez por Morgan Evans)</a:t>
            </a:r>
            <a:endParaRPr sz="2400" b="0" i="1" u="none" strike="noStrike" cap="none">
              <a:solidFill>
                <a:srgbClr val="000000"/>
              </a:solidFill>
              <a:latin typeface="Source Sans Pro"/>
              <a:ea typeface="Source Sans Pro"/>
              <a:cs typeface="Source Sans Pro"/>
              <a:sym typeface="Source Sans Pro"/>
            </a:endParaRPr>
          </a:p>
        </p:txBody>
      </p:sp>
      <p:sp>
        <p:nvSpPr>
          <p:cNvPr id="523" name="Google Shape;523;p66"/>
          <p:cNvSpPr txBox="1"/>
          <p:nvPr/>
        </p:nvSpPr>
        <p:spPr>
          <a:xfrm>
            <a:off x="627677" y="77089"/>
            <a:ext cx="10936646" cy="646329"/>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3600"/>
              <a:buFont typeface="Source Sans Pro"/>
              <a:buNone/>
            </a:pPr>
            <a:r>
              <a:rPr lang="es" sz="3600" b="1" i="0" u="none" strike="noStrike" cap="none">
                <a:solidFill>
                  <a:srgbClr val="18579B"/>
                </a:solidFill>
                <a:latin typeface="Source Sans Pro"/>
                <a:ea typeface="Source Sans Pro"/>
                <a:cs typeface="Source Sans Pro"/>
                <a:sym typeface="Source Sans Pro"/>
              </a:rPr>
              <a:t>Servicio de volea no legal con giro antes del contacto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1"/>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7"/>
          <p:cNvSpPr txBox="1"/>
          <p:nvPr/>
        </p:nvSpPr>
        <p:spPr>
          <a:xfrm>
            <a:off x="97654" y="0"/>
            <a:ext cx="11984855" cy="627864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Moción de servicio legal: " </a:t>
            </a:r>
            <a:r>
              <a:rPr lang="es" sz="4400" b="1" i="1" u="none" strike="noStrike" cap="none">
                <a:solidFill>
                  <a:srgbClr val="18579B"/>
                </a:solidFill>
                <a:latin typeface="Calibri"/>
                <a:ea typeface="Calibri"/>
                <a:cs typeface="Calibri"/>
                <a:sym typeface="Calibri"/>
              </a:rPr>
              <a:t>Abandonar el servicio"</a:t>
            </a:r>
            <a:endParaRPr sz="1800" b="0"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800"/>
              <a:buFont typeface="Source Sans Pro"/>
              <a:buNone/>
            </a:pPr>
            <a:endParaRPr sz="800" b="0" i="0" u="none" strike="noStrike" cap="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18579B"/>
              </a:buClr>
              <a:buSzPts val="3200"/>
              <a:buFont typeface="Calibri"/>
              <a:buNone/>
            </a:pPr>
            <a:r>
              <a:rPr lang="es" sz="3200" b="1" i="0" u="none" strike="noStrike" cap="none">
                <a:solidFill>
                  <a:srgbClr val="18579B"/>
                </a:solidFill>
                <a:latin typeface="Calibri"/>
                <a:ea typeface="Calibri"/>
                <a:cs typeface="Calibri"/>
                <a:sym typeface="Calibri"/>
              </a:rPr>
              <a:t>El lanzamiento de la pelota por parte del servidor debe:</a:t>
            </a:r>
            <a:endParaRPr/>
          </a:p>
          <a:p>
            <a:pPr marL="804863" marR="0" lvl="0" indent="-720725"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Caerse </a:t>
            </a:r>
            <a:r>
              <a:rPr lang="es" sz="3200" b="0" i="0" u="none" strike="noStrike" cap="none">
                <a:solidFill>
                  <a:srgbClr val="FF0000"/>
                </a:solidFill>
                <a:latin typeface="Calibri"/>
                <a:ea typeface="Calibri"/>
                <a:cs typeface="Calibri"/>
                <a:sym typeface="Calibri"/>
              </a:rPr>
              <a:t>de </a:t>
            </a:r>
            <a:r>
              <a:rPr lang="es" sz="3200" b="0" i="0" u="none" strike="noStrike" cap="none">
                <a:solidFill>
                  <a:srgbClr val="18579B"/>
                </a:solidFill>
                <a:latin typeface="Calibri"/>
                <a:ea typeface="Calibri"/>
                <a:cs typeface="Calibri"/>
                <a:sym typeface="Calibri"/>
              </a:rPr>
              <a:t>una de sus </a:t>
            </a:r>
            <a:r>
              <a:rPr lang="es" sz="3200" b="0" i="0" u="none" strike="noStrike" cap="none">
                <a:solidFill>
                  <a:srgbClr val="FF0000"/>
                </a:solidFill>
                <a:latin typeface="Calibri"/>
                <a:ea typeface="Calibri"/>
                <a:cs typeface="Calibri"/>
                <a:sym typeface="Calibri"/>
              </a:rPr>
              <a:t>manos </a:t>
            </a:r>
            <a:r>
              <a:rPr lang="es" sz="3200" b="0" i="0" u="none" strike="noStrike" cap="none">
                <a:solidFill>
                  <a:srgbClr val="18579B"/>
                </a:solidFill>
                <a:latin typeface="Calibri"/>
                <a:ea typeface="Calibri"/>
                <a:cs typeface="Calibri"/>
                <a:sym typeface="Calibri"/>
              </a:rPr>
              <a:t>o de la </a:t>
            </a:r>
            <a:r>
              <a:rPr lang="es" sz="3200" b="0" i="0" u="none" strike="noStrike" cap="none">
                <a:solidFill>
                  <a:srgbClr val="FF0000"/>
                </a:solidFill>
                <a:latin typeface="Calibri"/>
                <a:ea typeface="Calibri"/>
                <a:cs typeface="Calibri"/>
                <a:sym typeface="Calibri"/>
              </a:rPr>
              <a:t>cara de la paleta del servidor</a:t>
            </a:r>
            <a:endParaRPr/>
          </a:p>
          <a:p>
            <a:pPr marL="804863" marR="0" lvl="1" indent="-720725"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Ser bajado de cualquier </a:t>
            </a:r>
            <a:r>
              <a:rPr lang="es" sz="3200" b="1" i="1" u="none" strike="noStrike" cap="none">
                <a:solidFill>
                  <a:srgbClr val="18579B"/>
                </a:solidFill>
                <a:latin typeface="Calibri"/>
                <a:ea typeface="Calibri"/>
                <a:cs typeface="Calibri"/>
                <a:sym typeface="Calibri"/>
              </a:rPr>
              <a:t>NATURAL</a:t>
            </a:r>
            <a:r>
              <a:rPr lang="es" sz="3200" b="0" i="0" u="none" strike="noStrike" cap="none">
                <a:solidFill>
                  <a:srgbClr val="18579B"/>
                </a:solidFill>
                <a:latin typeface="Calibri"/>
                <a:ea typeface="Calibri"/>
                <a:cs typeface="Calibri"/>
                <a:sym typeface="Calibri"/>
              </a:rPr>
              <a:t> altura </a:t>
            </a:r>
            <a:endParaRPr sz="3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200"/>
              <a:buFont typeface="Calibri"/>
              <a:buNone/>
            </a:pPr>
            <a:r>
              <a:rPr lang="es" sz="3200" b="1" i="0" u="none" strike="noStrike" cap="none">
                <a:solidFill>
                  <a:srgbClr val="18579B"/>
                </a:solidFill>
                <a:latin typeface="Calibri"/>
                <a:ea typeface="Calibri"/>
                <a:cs typeface="Calibri"/>
                <a:sym typeface="Calibri"/>
              </a:rPr>
              <a:t>Cuando se dropea, la pelota </a:t>
            </a:r>
            <a:r>
              <a:rPr lang="es" sz="3200" b="1" i="1" u="none" strike="noStrike" cap="none">
                <a:solidFill>
                  <a:srgbClr val="18579B"/>
                </a:solidFill>
                <a:latin typeface="Calibri"/>
                <a:ea typeface="Calibri"/>
                <a:cs typeface="Calibri"/>
                <a:sym typeface="Calibri"/>
              </a:rPr>
              <a:t>NO debe </a:t>
            </a:r>
            <a:r>
              <a:rPr lang="es" sz="3200" b="1" i="0" u="none" strike="noStrike" cap="none">
                <a:solidFill>
                  <a:srgbClr val="18579B"/>
                </a:solidFill>
                <a:latin typeface="Calibri"/>
                <a:ea typeface="Calibri"/>
                <a:cs typeface="Calibri"/>
                <a:sym typeface="Calibri"/>
              </a:rPr>
              <a:t>:</a:t>
            </a:r>
            <a:endParaRPr sz="32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18579B"/>
              </a:buClr>
              <a:buSzPts val="1000"/>
              <a:buFont typeface="Source Sans Pro"/>
              <a:buNone/>
            </a:pPr>
            <a:endParaRPr sz="1000" b="0" i="0" u="none" strike="noStrike" cap="none">
              <a:solidFill>
                <a:srgbClr val="000000"/>
              </a:solidFill>
              <a:latin typeface="Calibri"/>
              <a:ea typeface="Calibri"/>
              <a:cs typeface="Calibri"/>
              <a:sym typeface="Calibri"/>
            </a:endParaRPr>
          </a:p>
          <a:p>
            <a:pPr marL="804863" marR="0" lvl="0" indent="-720725"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Tiene alguna </a:t>
            </a:r>
            <a:r>
              <a:rPr lang="es" sz="3200" b="0" i="0" u="none" strike="noStrike" cap="none">
                <a:solidFill>
                  <a:srgbClr val="FF0000"/>
                </a:solidFill>
                <a:latin typeface="Calibri"/>
                <a:ea typeface="Calibri"/>
                <a:cs typeface="Calibri"/>
                <a:sym typeface="Calibri"/>
              </a:rPr>
              <a:t>fuerza aplicada </a:t>
            </a:r>
            <a:r>
              <a:rPr lang="es" sz="3200" b="0" i="0" u="none" strike="noStrike" cap="none">
                <a:solidFill>
                  <a:srgbClr val="18579B"/>
                </a:solidFill>
                <a:latin typeface="Calibri"/>
                <a:ea typeface="Calibri"/>
                <a:cs typeface="Calibri"/>
                <a:sym typeface="Calibri"/>
              </a:rPr>
              <a:t>a él</a:t>
            </a:r>
            <a:endParaRPr/>
          </a:p>
          <a:p>
            <a:pPr marL="804863" marR="0" lvl="1" indent="-720725" algn="l" rtl="0">
              <a:lnSpc>
                <a:spcPct val="100000"/>
              </a:lnSpc>
              <a:spcBef>
                <a:spcPts val="0"/>
              </a:spcBef>
              <a:spcAft>
                <a:spcPts val="0"/>
              </a:spcAft>
              <a:buClr>
                <a:srgbClr val="FF0000"/>
              </a:buClr>
              <a:buSzPts val="3200"/>
              <a:buFont typeface="Arial"/>
              <a:buChar char="•"/>
            </a:pPr>
            <a:r>
              <a:rPr lang="es" sz="3200" b="0" i="0" u="none" strike="noStrike" cap="none">
                <a:solidFill>
                  <a:srgbClr val="18579B"/>
                </a:solidFill>
                <a:latin typeface="Calibri"/>
                <a:ea typeface="Calibri"/>
                <a:cs typeface="Calibri"/>
                <a:sym typeface="Calibri"/>
              </a:rPr>
              <a:t>movimiento </a:t>
            </a:r>
            <a:endParaRPr/>
          </a:p>
          <a:p>
            <a:pPr marL="804863" marR="0" lvl="0" indent="-720725" algn="l" rtl="0">
              <a:lnSpc>
                <a:spcPct val="100000"/>
              </a:lnSpc>
              <a:spcBef>
                <a:spcPts val="0"/>
              </a:spcBef>
              <a:spcAft>
                <a:spcPts val="0"/>
              </a:spcAft>
              <a:buClr>
                <a:srgbClr val="FF0000"/>
              </a:buClr>
              <a:buSzPts val="3200"/>
              <a:buFont typeface="Arial"/>
              <a:buChar char="•"/>
            </a:pPr>
            <a:r>
              <a:rPr lang="es" sz="3200" b="0" i="0" u="none" strike="noStrike" cap="none">
                <a:solidFill>
                  <a:srgbClr val="FF0000"/>
                </a:solidFill>
                <a:latin typeface="Calibri"/>
                <a:ea typeface="Calibri"/>
                <a:cs typeface="Calibri"/>
                <a:sym typeface="Calibri"/>
              </a:rPr>
              <a:t>Sin giro </a:t>
            </a:r>
            <a:r>
              <a:rPr lang="es" sz="3200" b="0" i="0" u="none" strike="noStrike" cap="none">
                <a:solidFill>
                  <a:srgbClr val="18579B"/>
                </a:solidFill>
                <a:latin typeface="Calibri"/>
                <a:ea typeface="Calibri"/>
                <a:cs typeface="Calibri"/>
                <a:sym typeface="Calibri"/>
              </a:rPr>
              <a:t>aplicado a la bola</a:t>
            </a:r>
            <a:endParaRPr/>
          </a:p>
          <a:p>
            <a:pPr marL="804863" marR="0" lvl="0" indent="-657225" algn="l" rtl="0">
              <a:lnSpc>
                <a:spcPct val="100000"/>
              </a:lnSpc>
              <a:spcBef>
                <a:spcPts val="0"/>
              </a:spcBef>
              <a:spcAft>
                <a:spcPts val="0"/>
              </a:spcAft>
              <a:buClr>
                <a:srgbClr val="18579B"/>
              </a:buClr>
              <a:buSzPts val="1000"/>
              <a:buFont typeface="Arial"/>
              <a:buNone/>
            </a:pP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3200"/>
              <a:buFont typeface="Calibri"/>
              <a:buNone/>
            </a:pPr>
            <a:r>
              <a:rPr lang="es" sz="3200" b="1" i="0" u="none" strike="noStrike" cap="none">
                <a:solidFill>
                  <a:srgbClr val="18579B"/>
                </a:solidFill>
                <a:latin typeface="Calibri"/>
                <a:ea typeface="Calibri"/>
                <a:cs typeface="Calibri"/>
                <a:sym typeface="Calibri"/>
              </a:rPr>
              <a:t>Después de Dropar la Pelota:</a:t>
            </a:r>
            <a:endParaRPr/>
          </a:p>
          <a:p>
            <a:pPr marL="457200" marR="0" lvl="0" indent="-457200" algn="l" rtl="0">
              <a:lnSpc>
                <a:spcPct val="100000"/>
              </a:lnSpc>
              <a:spcBef>
                <a:spcPts val="0"/>
              </a:spcBef>
              <a:spcAft>
                <a:spcPts val="0"/>
              </a:spcAft>
              <a:buClr>
                <a:srgbClr val="18579B"/>
              </a:buClr>
              <a:buSzPts val="3200"/>
              <a:buFont typeface="Arial"/>
              <a:buChar char="•"/>
            </a:pPr>
            <a:r>
              <a:rPr lang="es" sz="3200" b="0" i="0" u="none" strike="noStrike" cap="none">
                <a:solidFill>
                  <a:srgbClr val="18579B"/>
                </a:solidFill>
                <a:latin typeface="Calibri"/>
                <a:ea typeface="Calibri"/>
                <a:cs typeface="Calibri"/>
                <a:sym typeface="Calibri"/>
              </a:rPr>
              <a:t>La pelota puede </a:t>
            </a:r>
            <a:r>
              <a:rPr lang="es" sz="3200" b="0" i="0" u="none" strike="noStrike" cap="none">
                <a:solidFill>
                  <a:srgbClr val="FF0000"/>
                </a:solidFill>
                <a:latin typeface="Calibri"/>
                <a:ea typeface="Calibri"/>
                <a:cs typeface="Calibri"/>
                <a:sym typeface="Calibri"/>
              </a:rPr>
              <a:t>rebotar más de una vez </a:t>
            </a:r>
            <a:r>
              <a:rPr lang="es" sz="3200" b="0" i="0" u="none" strike="noStrike" cap="none">
                <a:solidFill>
                  <a:srgbClr val="18579B"/>
                </a:solidFill>
                <a:latin typeface="Calibri"/>
                <a:ea typeface="Calibri"/>
                <a:cs typeface="Calibri"/>
                <a:sym typeface="Calibri"/>
              </a:rPr>
              <a:t>y el servidor puede </a:t>
            </a:r>
            <a:r>
              <a:rPr lang="es" sz="3200" b="0" i="0" u="none" strike="noStrike" cap="none">
                <a:solidFill>
                  <a:srgbClr val="FF0000"/>
                </a:solidFill>
                <a:latin typeface="Calibri"/>
                <a:ea typeface="Calibri"/>
                <a:cs typeface="Calibri"/>
                <a:sym typeface="Calibri"/>
              </a:rPr>
              <a:t>atrapar y volver a dejar caer la pelota.</a:t>
            </a:r>
            <a:endParaRPr sz="3200" b="0" i="0" u="none" strike="noStrike" cap="none">
              <a:solidFill>
                <a:srgbClr val="FF0000"/>
              </a:solidFill>
              <a:latin typeface="Calibri"/>
              <a:ea typeface="Calibri"/>
              <a:cs typeface="Calibri"/>
              <a:sym typeface="Calibri"/>
            </a:endParaRPr>
          </a:p>
        </p:txBody>
      </p:sp>
      <p:sp>
        <p:nvSpPr>
          <p:cNvPr id="529" name="Google Shape;529;p6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8"/>
          <p:cNvSpPr txBox="1"/>
          <p:nvPr/>
        </p:nvSpPr>
        <p:spPr>
          <a:xfrm>
            <a:off x="76912" y="0"/>
            <a:ext cx="12115088" cy="920251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Movimiento de servicio: ¿repetición o falla?</a:t>
            </a:r>
            <a:endParaRPr/>
          </a:p>
          <a:p>
            <a:pPr marL="0" marR="0" lvl="0" indent="0" algn="l" rtl="0">
              <a:lnSpc>
                <a:spcPct val="100000"/>
              </a:lnSpc>
              <a:spcBef>
                <a:spcPts val="0"/>
              </a:spcBef>
              <a:spcAft>
                <a:spcPts val="0"/>
              </a:spcAft>
              <a:buClr>
                <a:srgbClr val="18579B"/>
              </a:buClr>
              <a:buSzPts val="800"/>
              <a:buFont typeface="Source Sans Pro"/>
              <a:buNone/>
            </a:pPr>
            <a:endParaRPr sz="800" b="0" i="1"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800"/>
              <a:buFont typeface="Arial"/>
              <a:buChar char="•"/>
            </a:pPr>
            <a:r>
              <a:rPr lang="es" sz="2800" b="1" i="1" u="none" strike="noStrike" cap="none">
                <a:solidFill>
                  <a:srgbClr val="18579B"/>
                </a:solidFill>
                <a:latin typeface="Calibri"/>
                <a:ea typeface="Calibri"/>
                <a:cs typeface="Calibri"/>
                <a:sym typeface="Calibri"/>
              </a:rPr>
              <a:t>Como árbitro, </a:t>
            </a:r>
            <a:r>
              <a:rPr lang="es" sz="2800" b="1" i="1" u="none" strike="noStrike" cap="none">
                <a:solidFill>
                  <a:srgbClr val="FF0000"/>
                </a:solidFill>
                <a:latin typeface="Calibri"/>
                <a:ea typeface="Calibri"/>
                <a:cs typeface="Calibri"/>
                <a:sym typeface="Calibri"/>
              </a:rPr>
              <a:t>hacer cumplir las reglas del movimiento de servicio no es fácil </a:t>
            </a:r>
            <a:r>
              <a:rPr lang="es" sz="2800" b="1" i="1" u="none" strike="noStrike" cap="none">
                <a:solidFill>
                  <a:srgbClr val="18579B"/>
                </a:solidFill>
                <a:latin typeface="Calibri"/>
                <a:ea typeface="Calibri"/>
                <a:cs typeface="Calibri"/>
                <a:sym typeface="Calibri"/>
              </a:rPr>
              <a:t>. A la velocidad en tiempo real puede ser difícil de juzgar.</a:t>
            </a:r>
            <a:endParaRPr/>
          </a:p>
          <a:p>
            <a:pPr marL="457200" marR="0" lvl="0" indent="-406400" algn="l" rtl="0">
              <a:lnSpc>
                <a:spcPct val="100000"/>
              </a:lnSpc>
              <a:spcBef>
                <a:spcPts val="0"/>
              </a:spcBef>
              <a:spcAft>
                <a:spcPts val="0"/>
              </a:spcAft>
              <a:buClr>
                <a:srgbClr val="18579B"/>
              </a:buClr>
              <a:buSzPts val="800"/>
              <a:buFont typeface="Arial"/>
              <a:buNone/>
            </a:pPr>
            <a:endParaRPr sz="800" b="0" i="1"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800"/>
              <a:buFont typeface="Arial"/>
              <a:buChar char="•"/>
            </a:pPr>
            <a:r>
              <a:rPr lang="es" sz="2800" b="1" i="1" u="none" strike="noStrike" cap="none">
                <a:solidFill>
                  <a:srgbClr val="18579B"/>
                </a:solidFill>
                <a:latin typeface="Calibri"/>
                <a:ea typeface="Calibri"/>
                <a:cs typeface="Calibri"/>
                <a:sym typeface="Calibri"/>
              </a:rPr>
              <a:t>Si un árbitro </a:t>
            </a:r>
            <a:r>
              <a:rPr lang="es" sz="2800" b="1" i="1" u="none" strike="noStrike" cap="none">
                <a:solidFill>
                  <a:srgbClr val="FF0000"/>
                </a:solidFill>
                <a:latin typeface="Calibri"/>
                <a:ea typeface="Calibri"/>
                <a:cs typeface="Calibri"/>
                <a:sym typeface="Calibri"/>
              </a:rPr>
              <a:t>no está seguro </a:t>
            </a:r>
            <a:r>
              <a:rPr lang="es" sz="2800" b="1" i="1" u="none" strike="noStrike" cap="none">
                <a:solidFill>
                  <a:srgbClr val="18579B"/>
                </a:solidFill>
                <a:latin typeface="Calibri"/>
                <a:ea typeface="Calibri"/>
                <a:cs typeface="Calibri"/>
                <a:sym typeface="Calibri"/>
              </a:rPr>
              <a:t>de si se ha producido una violación del servicio pero cree que el movimiento del servicio o el giro es </a:t>
            </a:r>
            <a:r>
              <a:rPr lang="es" sz="2800" b="1" i="1" u="none" strike="noStrike" cap="none">
                <a:solidFill>
                  <a:srgbClr val="FF0000"/>
                </a:solidFill>
                <a:latin typeface="Calibri"/>
                <a:ea typeface="Calibri"/>
                <a:cs typeface="Calibri"/>
                <a:sym typeface="Calibri"/>
              </a:rPr>
              <a:t>"marginal", el árbitro puede pedir una repetición.</a:t>
            </a:r>
            <a:endParaRPr/>
          </a:p>
          <a:p>
            <a:pPr marL="0" marR="0" lvl="0" indent="0" algn="l" rtl="0">
              <a:lnSpc>
                <a:spcPct val="100000"/>
              </a:lnSpc>
              <a:spcBef>
                <a:spcPts val="0"/>
              </a:spcBef>
              <a:spcAft>
                <a:spcPts val="0"/>
              </a:spcAft>
              <a:buClr>
                <a:srgbClr val="FF0000"/>
              </a:buClr>
              <a:buSzPts val="2800"/>
              <a:buFont typeface="Calibri"/>
              <a:buNone/>
            </a:pPr>
            <a:r>
              <a:rPr lang="es" sz="2800" b="1" i="1" u="none" strike="noStrike" cap="none">
                <a:solidFill>
                  <a:srgbClr val="FF0000"/>
                </a:solidFill>
                <a:latin typeface="Calibri"/>
                <a:ea typeface="Calibri"/>
                <a:cs typeface="Calibri"/>
                <a:sym typeface="Calibri"/>
              </a:rPr>
              <a:t>- “Deja de jugar. Cuestionable si (indicar el problema). Reservar. Voy a recordar la partitura”</a:t>
            </a:r>
            <a:endParaRPr/>
          </a:p>
          <a:p>
            <a:pPr marL="0" marR="0" lvl="0" indent="0" algn="l" rtl="0">
              <a:lnSpc>
                <a:spcPct val="100000"/>
              </a:lnSpc>
              <a:spcBef>
                <a:spcPts val="0"/>
              </a:spcBef>
              <a:spcAft>
                <a:spcPts val="0"/>
              </a:spcAft>
              <a:buClr>
                <a:srgbClr val="FF0000"/>
              </a:buClr>
              <a:buSzPts val="2800"/>
              <a:buFont typeface="Calibri"/>
              <a:buNone/>
            </a:pPr>
            <a:r>
              <a:rPr lang="es" sz="2800" b="1" i="1" u="none" strike="noStrike" cap="none">
                <a:solidFill>
                  <a:srgbClr val="FF0000"/>
                </a:solidFill>
                <a:latin typeface="Calibri"/>
                <a:ea typeface="Calibri"/>
                <a:cs typeface="Calibri"/>
                <a:sym typeface="Calibri"/>
              </a:rPr>
              <a:t>- </a:t>
            </a:r>
            <a:r>
              <a:rPr lang="es" sz="2800" b="1" i="0" u="none" strike="noStrike" cap="none">
                <a:solidFill>
                  <a:srgbClr val="FF0000"/>
                </a:solidFill>
                <a:latin typeface="Calibri"/>
                <a:ea typeface="Calibri"/>
                <a:cs typeface="Calibri"/>
                <a:sym typeface="Calibri"/>
              </a:rPr>
              <a:t>NOTA: </a:t>
            </a:r>
            <a:r>
              <a:rPr lang="es" sz="2800" b="1" i="0" u="none" strike="noStrike" cap="none">
                <a:solidFill>
                  <a:srgbClr val="18579B"/>
                </a:solidFill>
                <a:latin typeface="Calibri"/>
                <a:ea typeface="Calibri"/>
                <a:cs typeface="Calibri"/>
                <a:sym typeface="Calibri"/>
              </a:rPr>
              <a:t>lo mismo vale para que el lanzamiento de la pelota no sea visible.</a:t>
            </a:r>
            <a:endParaRPr/>
          </a:p>
          <a:p>
            <a:pPr marL="457200" marR="0" lvl="0" indent="-406400" algn="l" rtl="0">
              <a:lnSpc>
                <a:spcPct val="100000"/>
              </a:lnSpc>
              <a:spcBef>
                <a:spcPts val="0"/>
              </a:spcBef>
              <a:spcAft>
                <a:spcPts val="0"/>
              </a:spcAft>
              <a:buClr>
                <a:srgbClr val="18579B"/>
              </a:buClr>
              <a:buSzPts val="800"/>
              <a:buFont typeface="Arial"/>
              <a:buNone/>
            </a:pPr>
            <a:endParaRPr sz="800" b="0" i="1"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800"/>
              <a:buFont typeface="Arial"/>
              <a:buChar char="•"/>
            </a:pPr>
            <a:r>
              <a:rPr lang="es" sz="2800" b="1" i="1" u="none" strike="noStrike" cap="none">
                <a:solidFill>
                  <a:srgbClr val="18579B"/>
                </a:solidFill>
                <a:latin typeface="Calibri"/>
                <a:ea typeface="Calibri"/>
                <a:cs typeface="Calibri"/>
                <a:sym typeface="Calibri"/>
              </a:rPr>
              <a:t>La repetición debe ser cantada </a:t>
            </a:r>
            <a:r>
              <a:rPr lang="es" sz="2800" b="1" i="1" u="none" strike="noStrike" cap="none">
                <a:solidFill>
                  <a:srgbClr val="FF0000"/>
                </a:solidFill>
                <a:latin typeface="Calibri"/>
                <a:ea typeface="Calibri"/>
                <a:cs typeface="Calibri"/>
                <a:sym typeface="Calibri"/>
              </a:rPr>
              <a:t>antes de la devolución del servicio.</a:t>
            </a:r>
            <a:endParaRPr/>
          </a:p>
          <a:p>
            <a:pPr marL="457200" marR="0" lvl="0" indent="-368300" algn="l" rtl="0">
              <a:lnSpc>
                <a:spcPct val="100000"/>
              </a:lnSpc>
              <a:spcBef>
                <a:spcPts val="0"/>
              </a:spcBef>
              <a:spcAft>
                <a:spcPts val="0"/>
              </a:spcAft>
              <a:buClr>
                <a:srgbClr val="18579B"/>
              </a:buClr>
              <a:buSzPts val="1400"/>
              <a:buFont typeface="Arial"/>
              <a:buNone/>
            </a:pPr>
            <a:endParaRPr sz="1400" b="0" i="1"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800"/>
              <a:buFont typeface="Arial"/>
              <a:buChar char="•"/>
            </a:pPr>
            <a:r>
              <a:rPr lang="es" sz="2800" b="1" i="1" u="none" strike="noStrike" cap="none">
                <a:solidFill>
                  <a:srgbClr val="18579B"/>
                </a:solidFill>
                <a:latin typeface="Calibri"/>
                <a:ea typeface="Calibri"/>
                <a:cs typeface="Calibri"/>
                <a:sym typeface="Calibri"/>
              </a:rPr>
              <a:t>El árbitro sancionará </a:t>
            </a:r>
            <a:r>
              <a:rPr lang="es" sz="2800" b="1" i="1" u="none" strike="noStrike" cap="none">
                <a:solidFill>
                  <a:srgbClr val="FF0000"/>
                </a:solidFill>
                <a:latin typeface="Calibri"/>
                <a:ea typeface="Calibri"/>
                <a:cs typeface="Calibri"/>
                <a:sym typeface="Calibri"/>
              </a:rPr>
              <a:t>una falta si está seguro </a:t>
            </a:r>
            <a:r>
              <a:rPr lang="es" sz="2800" b="1" i="1" u="none" strike="noStrike" cap="none">
                <a:solidFill>
                  <a:srgbClr val="18579B"/>
                </a:solidFill>
                <a:latin typeface="Calibri"/>
                <a:ea typeface="Calibri"/>
                <a:cs typeface="Calibri"/>
                <a:sym typeface="Calibri"/>
              </a:rPr>
              <a:t>de que uno o más de los requisitos de un servicio legal (4.A.5.a a 4.A.5.f y 4.A.7.a a 4.A. 7.c) no se cumplen.</a:t>
            </a:r>
            <a:endParaRPr/>
          </a:p>
          <a:p>
            <a:pPr marL="457200" marR="0" lvl="0" indent="-368300" algn="l" rtl="0">
              <a:lnSpc>
                <a:spcPct val="100000"/>
              </a:lnSpc>
              <a:spcBef>
                <a:spcPts val="0"/>
              </a:spcBef>
              <a:spcAft>
                <a:spcPts val="0"/>
              </a:spcAft>
              <a:buClr>
                <a:srgbClr val="18579B"/>
              </a:buClr>
              <a:buSzPts val="1400"/>
              <a:buFont typeface="Arial"/>
              <a:buNone/>
            </a:pPr>
            <a:endParaRPr sz="1400" b="0" i="1"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800"/>
              <a:buFont typeface="Arial"/>
              <a:buChar char="•"/>
            </a:pPr>
            <a:r>
              <a:rPr lang="es" sz="2800" b="1" i="1" u="none" strike="noStrike" cap="none">
                <a:solidFill>
                  <a:srgbClr val="18579B"/>
                </a:solidFill>
                <a:latin typeface="Calibri"/>
                <a:ea typeface="Calibri"/>
                <a:cs typeface="Calibri"/>
                <a:sym typeface="Calibri"/>
              </a:rPr>
              <a:t>Esta opción de repetición </a:t>
            </a:r>
            <a:r>
              <a:rPr lang="es" sz="2800" b="1" i="1" u="none" strike="noStrike" cap="none">
                <a:solidFill>
                  <a:srgbClr val="FF0000"/>
                </a:solidFill>
                <a:latin typeface="Calibri"/>
                <a:ea typeface="Calibri"/>
                <a:cs typeface="Calibri"/>
                <a:sym typeface="Calibri"/>
              </a:rPr>
              <a:t>NO </a:t>
            </a:r>
            <a:r>
              <a:rPr lang="es" sz="2800" b="1" i="1" u="none" strike="noStrike" cap="none">
                <a:solidFill>
                  <a:srgbClr val="18579B"/>
                </a:solidFill>
                <a:latin typeface="Calibri"/>
                <a:ea typeface="Calibri"/>
                <a:cs typeface="Calibri"/>
                <a:sym typeface="Calibri"/>
              </a:rPr>
              <a:t>se aplica a </a:t>
            </a:r>
            <a:r>
              <a:rPr lang="es" sz="2800" b="1" i="1" u="none" strike="noStrike" cap="none">
                <a:solidFill>
                  <a:srgbClr val="FF0000"/>
                </a:solidFill>
                <a:latin typeface="Calibri"/>
                <a:ea typeface="Calibri"/>
                <a:cs typeface="Calibri"/>
                <a:sym typeface="Calibri"/>
              </a:rPr>
              <a:t>las faltas de pie </a:t>
            </a:r>
            <a:r>
              <a:rPr lang="es" sz="2800" b="1" i="1" u="none" strike="noStrike" cap="none">
                <a:solidFill>
                  <a:srgbClr val="18579B"/>
                </a:solidFill>
                <a:latin typeface="Calibri"/>
                <a:ea typeface="Calibri"/>
                <a:cs typeface="Calibri"/>
                <a:sym typeface="Calibri"/>
              </a:rPr>
              <a:t>en el saque.</a:t>
            </a:r>
            <a:endParaRPr/>
          </a:p>
          <a:p>
            <a:pPr marL="457200" marR="0" lvl="0" indent="-279400" algn="l" rtl="0">
              <a:lnSpc>
                <a:spcPct val="100000"/>
              </a:lnSpc>
              <a:spcBef>
                <a:spcPts val="0"/>
              </a:spcBef>
              <a:spcAft>
                <a:spcPts val="0"/>
              </a:spcAft>
              <a:buClr>
                <a:srgbClr val="18579B"/>
              </a:buClr>
              <a:buSzPts val="2800"/>
              <a:buFont typeface="Arial"/>
              <a:buNone/>
            </a:pPr>
            <a:endParaRPr sz="2800" b="0"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1800"/>
              <a:buFont typeface="Source Sans Pro"/>
              <a:buNone/>
            </a:pPr>
            <a:endParaRPr sz="1800" b="0" i="1"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1"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1" u="none" strike="noStrike" cap="none">
              <a:solidFill>
                <a:srgbClr val="000000"/>
              </a:solidFill>
              <a:latin typeface="Calibri"/>
              <a:ea typeface="Calibri"/>
              <a:cs typeface="Calibri"/>
              <a:sym typeface="Calibri"/>
            </a:endParaRPr>
          </a:p>
        </p:txBody>
      </p:sp>
      <p:sp>
        <p:nvSpPr>
          <p:cNvPr id="535" name="Google Shape;535;p6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9"/>
          <p:cNvSpPr txBox="1"/>
          <p:nvPr/>
        </p:nvSpPr>
        <p:spPr>
          <a:xfrm>
            <a:off x="1016000" y="558800"/>
            <a:ext cx="9197100" cy="584776"/>
          </a:xfrm>
          <a:prstGeom prst="rect">
            <a:avLst/>
          </a:prstGeom>
          <a:noFill/>
          <a:ln>
            <a:noFill/>
          </a:ln>
        </p:spPr>
        <p:txBody>
          <a:bodyPr spcFirstLastPara="1" wrap="square" lIns="45700" tIns="45700" rIns="45700" bIns="45700" anchor="t" anchorCtr="0">
            <a:spAutoFit/>
          </a:bodyPr>
          <a:lstStyle/>
          <a:p>
            <a:pPr marL="342900" marR="0" lvl="0" indent="-339725" algn="l" rtl="0">
              <a:lnSpc>
                <a:spcPct val="100000"/>
              </a:lnSpc>
              <a:spcBef>
                <a:spcPts val="0"/>
              </a:spcBef>
              <a:spcAft>
                <a:spcPts val="0"/>
              </a:spcAft>
              <a:buClr>
                <a:srgbClr val="000000"/>
              </a:buClr>
              <a:buSzPts val="3200"/>
              <a:buFont typeface="Source Sans Pro"/>
              <a:buNone/>
            </a:pPr>
            <a:endParaRPr sz="3200" b="0" i="0" u="none" strike="noStrike" cap="none">
              <a:solidFill>
                <a:srgbClr val="00B0F0"/>
              </a:solidFill>
              <a:latin typeface="Cambria"/>
              <a:ea typeface="Cambria"/>
              <a:cs typeface="Cambria"/>
              <a:sym typeface="Cambria"/>
            </a:endParaRPr>
          </a:p>
        </p:txBody>
      </p:sp>
      <p:sp>
        <p:nvSpPr>
          <p:cNvPr id="541" name="Google Shape;541;p6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69</a:t>
            </a:fld>
            <a:endParaRPr/>
          </a:p>
        </p:txBody>
      </p:sp>
      <p:pic>
        <p:nvPicPr>
          <p:cNvPr id="542" name="Google Shape;542;p69" title="Pickleball Drop Serve — How To —2021 Pickleball Rules Changes"/>
          <p:cNvPicPr preferRelativeResize="0"/>
          <p:nvPr/>
        </p:nvPicPr>
        <p:blipFill rotWithShape="1">
          <a:blip r:embed="rId3">
            <a:alphaModFix/>
          </a:blip>
          <a:srcRect/>
          <a:stretch/>
        </p:blipFill>
        <p:spPr>
          <a:xfrm>
            <a:off x="1596352" y="670968"/>
            <a:ext cx="9762943" cy="5516063"/>
          </a:xfrm>
          <a:prstGeom prst="rect">
            <a:avLst/>
          </a:prstGeom>
          <a:noFill/>
          <a:ln>
            <a:noFill/>
          </a:ln>
        </p:spPr>
      </p:pic>
      <p:sp>
        <p:nvSpPr>
          <p:cNvPr id="543" name="Google Shape;543;p69"/>
          <p:cNvSpPr txBox="1"/>
          <p:nvPr/>
        </p:nvSpPr>
        <p:spPr>
          <a:xfrm>
            <a:off x="1596352" y="-31171"/>
            <a:ext cx="933043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Moción de servicio legal: " </a:t>
            </a:r>
            <a:r>
              <a:rPr lang="es" sz="4400" b="1" i="1" u="none" strike="noStrike" cap="none">
                <a:solidFill>
                  <a:srgbClr val="18579B"/>
                </a:solidFill>
                <a:latin typeface="Calibri"/>
                <a:ea typeface="Calibri"/>
                <a:cs typeface="Calibri"/>
                <a:sym typeface="Calibri"/>
              </a:rPr>
              <a:t>Abandonar el servicio"</a:t>
            </a:r>
            <a:endParaRPr/>
          </a:p>
        </p:txBody>
      </p:sp>
      <p:sp>
        <p:nvSpPr>
          <p:cNvPr id="544" name="Google Shape;544;p69"/>
          <p:cNvSpPr/>
          <p:nvPr/>
        </p:nvSpPr>
        <p:spPr>
          <a:xfrm>
            <a:off x="1107900" y="6299200"/>
            <a:ext cx="9652000" cy="461665"/>
          </a:xfrm>
          <a:prstGeom prst="rect">
            <a:avLst/>
          </a:prstGeom>
          <a:noFill/>
          <a:ln>
            <a:noFill/>
          </a:ln>
        </p:spPr>
        <p:txBody>
          <a:bodyPr spcFirstLastPara="1" wrap="square" lIns="91425" tIns="45700" rIns="91425" bIns="45700" anchor="t" anchorCtr="0">
            <a:spAutoFit/>
          </a:bodyPr>
          <a:lstStyle/>
          <a:p>
            <a:pPr marL="342900" marR="0" lvl="0" indent="-339725" algn="ctr" rtl="0">
              <a:lnSpc>
                <a:spcPct val="100000"/>
              </a:lnSpc>
              <a:spcBef>
                <a:spcPts val="0"/>
              </a:spcBef>
              <a:spcAft>
                <a:spcPts val="0"/>
              </a:spcAft>
              <a:buClr>
                <a:srgbClr val="18579B"/>
              </a:buClr>
              <a:buSzPts val="2400"/>
              <a:buFont typeface="Calibri"/>
              <a:buNone/>
            </a:pPr>
            <a:r>
              <a:rPr lang="es" sz="2400" b="1" i="0" u="none" strike="noStrike" cap="none">
                <a:solidFill>
                  <a:srgbClr val="18579B"/>
                </a:solidFill>
                <a:latin typeface="Calibri"/>
                <a:ea typeface="Calibri"/>
                <a:cs typeface="Calibri"/>
                <a:sym typeface="Calibri"/>
              </a:rPr>
              <a:t>(Marca de tiempo: 1:55 – 4:38)</a:t>
            </a:r>
            <a:endParaRPr sz="2400" b="0" i="0" u="none" strike="noStrike" cap="none">
              <a:solidFill>
                <a:srgbClr val="18579B"/>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1"/>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body" idx="1"/>
          </p:nvPr>
        </p:nvSpPr>
        <p:spPr>
          <a:xfrm>
            <a:off x="962297" y="607338"/>
            <a:ext cx="10267406" cy="6162247"/>
          </a:xfrm>
          <a:prstGeom prst="rect">
            <a:avLst/>
          </a:prstGeom>
          <a:noFill/>
          <a:ln>
            <a:noFill/>
          </a:ln>
        </p:spPr>
        <p:txBody>
          <a:bodyPr spcFirstLastPara="1" wrap="square" lIns="45700" tIns="45700" rIns="45700" bIns="45700" anchor="t" anchorCtr="0">
            <a:normAutofit/>
          </a:bodyPr>
          <a:lstStyle/>
          <a:p>
            <a:pPr marL="0" lvl="1" indent="349250" algn="ctr" rtl="0">
              <a:lnSpc>
                <a:spcPct val="90000"/>
              </a:lnSpc>
              <a:spcBef>
                <a:spcPts val="0"/>
              </a:spcBef>
              <a:spcAft>
                <a:spcPts val="0"/>
              </a:spcAft>
              <a:buSzPts val="4900"/>
              <a:buFont typeface="Noto Sans Symbols"/>
              <a:buNone/>
            </a:pPr>
            <a:r>
              <a:rPr lang="es" i="1"/>
              <a:t>Propósito principal del Programa de Certificación/Entrenamiento de Árbitros de Pickleball de EE. UU.</a:t>
            </a:r>
            <a:endParaRPr sz="2000" i="1"/>
          </a:p>
          <a:p>
            <a:pPr marL="0" lvl="1" indent="349250" algn="l" rtl="0">
              <a:lnSpc>
                <a:spcPct val="90000"/>
              </a:lnSpc>
              <a:spcBef>
                <a:spcPts val="600"/>
              </a:spcBef>
              <a:spcAft>
                <a:spcPts val="0"/>
              </a:spcAft>
              <a:buSzPts val="2000"/>
              <a:buFont typeface="Noto Sans Symbols"/>
              <a:buNone/>
            </a:pPr>
            <a:endParaRPr sz="2000"/>
          </a:p>
          <a:p>
            <a:pPr marL="0" lvl="1" indent="349250" algn="l" rtl="0">
              <a:lnSpc>
                <a:spcPct val="90000"/>
              </a:lnSpc>
              <a:spcBef>
                <a:spcPts val="600"/>
              </a:spcBef>
              <a:spcAft>
                <a:spcPts val="0"/>
              </a:spcAft>
              <a:buSzPts val="2000"/>
              <a:buFont typeface="Noto Sans Symbols"/>
              <a:buNone/>
            </a:pPr>
            <a:endParaRPr sz="2000"/>
          </a:p>
          <a:p>
            <a:pPr marL="0" lvl="1" indent="349250" algn="l" rtl="0">
              <a:lnSpc>
                <a:spcPct val="90000"/>
              </a:lnSpc>
              <a:spcBef>
                <a:spcPts val="600"/>
              </a:spcBef>
              <a:spcAft>
                <a:spcPts val="0"/>
              </a:spcAft>
              <a:buSzPts val="2000"/>
              <a:buFont typeface="Noto Sans Symbols"/>
              <a:buNone/>
            </a:pPr>
            <a:endParaRPr sz="2000"/>
          </a:p>
          <a:p>
            <a:pPr marL="571500" lvl="1" indent="-571500" algn="l" rtl="0">
              <a:lnSpc>
                <a:spcPct val="90000"/>
              </a:lnSpc>
              <a:spcBef>
                <a:spcPts val="600"/>
              </a:spcBef>
              <a:spcAft>
                <a:spcPts val="0"/>
              </a:spcAft>
              <a:buSzPts val="3600"/>
              <a:buFont typeface="Arial"/>
              <a:buChar char="•"/>
            </a:pPr>
            <a:r>
              <a:rPr lang="es" sz="3600">
                <a:latin typeface="Calibri"/>
                <a:ea typeface="Calibri"/>
                <a:cs typeface="Calibri"/>
                <a:sym typeface="Calibri"/>
              </a:rPr>
              <a:t>Mejorar </a:t>
            </a:r>
            <a:r>
              <a:rPr lang="es" sz="3600" b="1" i="1">
                <a:latin typeface="Calibri"/>
                <a:ea typeface="Calibri"/>
                <a:cs typeface="Calibri"/>
                <a:sym typeface="Calibri"/>
              </a:rPr>
              <a:t>la competencia de arbitraje</a:t>
            </a:r>
            <a:r>
              <a:rPr lang="es" sz="3600" b="1">
                <a:latin typeface="Calibri"/>
                <a:ea typeface="Calibri"/>
                <a:cs typeface="Calibri"/>
                <a:sym typeface="Calibri"/>
              </a:rPr>
              <a:t> </a:t>
            </a:r>
            <a:r>
              <a:rPr lang="es" sz="3600">
                <a:latin typeface="Calibri"/>
                <a:ea typeface="Calibri"/>
                <a:cs typeface="Calibri"/>
                <a:sym typeface="Calibri"/>
              </a:rPr>
              <a:t>en los EE. UU. a través de:</a:t>
            </a:r>
            <a:endParaRPr/>
          </a:p>
          <a:p>
            <a:pPr marL="1217180" lvl="3" indent="-571500" algn="l" rtl="0">
              <a:lnSpc>
                <a:spcPct val="90000"/>
              </a:lnSpc>
              <a:spcBef>
                <a:spcPts val="600"/>
              </a:spcBef>
              <a:spcAft>
                <a:spcPts val="0"/>
              </a:spcAft>
              <a:buSzPts val="2800"/>
              <a:buFont typeface="Arial"/>
              <a:buChar char="•"/>
            </a:pPr>
            <a:r>
              <a:rPr lang="es" sz="2800"/>
              <a:t>Estandarización</a:t>
            </a:r>
            <a:endParaRPr/>
          </a:p>
          <a:p>
            <a:pPr marL="1217180" lvl="3" indent="-571500" algn="l" rtl="0">
              <a:lnSpc>
                <a:spcPct val="90000"/>
              </a:lnSpc>
              <a:spcBef>
                <a:spcPts val="600"/>
              </a:spcBef>
              <a:spcAft>
                <a:spcPts val="0"/>
              </a:spcAft>
              <a:buSzPts val="2800"/>
              <a:buFont typeface="Arial"/>
              <a:buChar char="•"/>
            </a:pPr>
            <a:r>
              <a:rPr lang="es" sz="2800">
                <a:latin typeface="Calibri"/>
                <a:ea typeface="Calibri"/>
                <a:cs typeface="Calibri"/>
                <a:sym typeface="Calibri"/>
              </a:rPr>
              <a:t>Consistencia</a:t>
            </a:r>
            <a:endParaRPr/>
          </a:p>
          <a:p>
            <a:pPr marL="1217180" lvl="3" indent="-571500" algn="l" rtl="0">
              <a:lnSpc>
                <a:spcPct val="90000"/>
              </a:lnSpc>
              <a:spcBef>
                <a:spcPts val="600"/>
              </a:spcBef>
              <a:spcAft>
                <a:spcPts val="0"/>
              </a:spcAft>
              <a:buSzPts val="2800"/>
              <a:buFont typeface="Arial"/>
              <a:buChar char="•"/>
            </a:pPr>
            <a:r>
              <a:rPr lang="es" sz="2800"/>
              <a:t>Profesionalismo</a:t>
            </a:r>
            <a:endParaRPr sz="2800">
              <a:latin typeface="Calibri"/>
              <a:ea typeface="Calibri"/>
              <a:cs typeface="Calibri"/>
              <a:sym typeface="Calibri"/>
            </a:endParaRPr>
          </a:p>
          <a:p>
            <a:pPr marL="0" lvl="1" indent="0" algn="l" rtl="0">
              <a:lnSpc>
                <a:spcPct val="90000"/>
              </a:lnSpc>
              <a:spcBef>
                <a:spcPts val="600"/>
              </a:spcBef>
              <a:spcAft>
                <a:spcPts val="0"/>
              </a:spcAft>
              <a:buSzPts val="3600"/>
              <a:buNone/>
            </a:pPr>
            <a:endParaRPr sz="3600">
              <a:latin typeface="Calibri"/>
              <a:ea typeface="Calibri"/>
              <a:cs typeface="Calibri"/>
              <a:sym typeface="Calibri"/>
            </a:endParaRPr>
          </a:p>
          <a:p>
            <a:pPr marL="571500" lvl="1" indent="-342900" algn="l" rtl="0">
              <a:lnSpc>
                <a:spcPct val="90000"/>
              </a:lnSpc>
              <a:spcBef>
                <a:spcPts val="600"/>
              </a:spcBef>
              <a:spcAft>
                <a:spcPts val="0"/>
              </a:spcAft>
              <a:buSzPts val="3600"/>
              <a:buFont typeface="Arial"/>
              <a:buNone/>
            </a:pPr>
            <a:endParaRPr sz="3600">
              <a:latin typeface="Calibri"/>
              <a:ea typeface="Calibri"/>
              <a:cs typeface="Calibri"/>
              <a:sym typeface="Calibri"/>
            </a:endParaRPr>
          </a:p>
          <a:p>
            <a:pPr marL="571500" lvl="1" indent="-342900" algn="l" rtl="0">
              <a:lnSpc>
                <a:spcPct val="90000"/>
              </a:lnSpc>
              <a:spcBef>
                <a:spcPts val="600"/>
              </a:spcBef>
              <a:spcAft>
                <a:spcPts val="0"/>
              </a:spcAft>
              <a:buSzPts val="3600"/>
              <a:buFont typeface="Arial"/>
              <a:buNone/>
            </a:pPr>
            <a:endParaRPr sz="3600">
              <a:latin typeface="Calibri"/>
              <a:ea typeface="Calibri"/>
              <a:cs typeface="Calibri"/>
              <a:sym typeface="Calibri"/>
            </a:endParaRPr>
          </a:p>
        </p:txBody>
      </p:sp>
      <p:sp>
        <p:nvSpPr>
          <p:cNvPr id="105" name="Google Shape;105;p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0"/>
          <p:cNvSpPr txBox="1">
            <a:spLocks noGrp="1"/>
          </p:cNvSpPr>
          <p:nvPr>
            <p:ph type="body" idx="1"/>
          </p:nvPr>
        </p:nvSpPr>
        <p:spPr>
          <a:xfrm>
            <a:off x="1241778" y="258806"/>
            <a:ext cx="9708444" cy="6705542"/>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4000"/>
              <a:buFont typeface="Calibri"/>
              <a:buNone/>
            </a:pPr>
            <a:r>
              <a:rPr lang="es"/>
              <a:t>Impartir efecto en el saque</a:t>
            </a:r>
            <a:r>
              <a:rPr lang="es" sz="4800">
                <a:latin typeface="Calibri"/>
                <a:ea typeface="Calibri"/>
                <a:cs typeface="Calibri"/>
                <a:sym typeface="Calibri"/>
              </a:rPr>
              <a:t> </a:t>
            </a:r>
            <a:endParaRPr sz="4800">
              <a:latin typeface="Calibri"/>
              <a:ea typeface="Calibri"/>
              <a:cs typeface="Calibri"/>
              <a:sym typeface="Calibri"/>
            </a:endParaRPr>
          </a:p>
          <a:p>
            <a:pPr marL="0" lvl="0" indent="0" algn="ctr" rtl="0">
              <a:lnSpc>
                <a:spcPct val="80000"/>
              </a:lnSpc>
              <a:spcBef>
                <a:spcPts val="2000"/>
              </a:spcBef>
              <a:spcAft>
                <a:spcPts val="0"/>
              </a:spcAft>
              <a:buClr>
                <a:srgbClr val="18579B"/>
              </a:buClr>
              <a:buSzPts val="800"/>
              <a:buFont typeface="Calibri"/>
              <a:buNone/>
            </a:pPr>
            <a:endParaRPr sz="800">
              <a:latin typeface="Calibri"/>
              <a:ea typeface="Calibri"/>
              <a:cs typeface="Calibri"/>
              <a:sym typeface="Calibri"/>
            </a:endParaRPr>
          </a:p>
        </p:txBody>
      </p:sp>
      <p:sp>
        <p:nvSpPr>
          <p:cNvPr id="550" name="Google Shape;550;p7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70</a:t>
            </a:fld>
            <a:endParaRPr/>
          </a:p>
        </p:txBody>
      </p:sp>
      <p:pic>
        <p:nvPicPr>
          <p:cNvPr id="551" name="Google Shape;551;p70" title="Drop Bounce Serve? Not yet!  Zane's Chainsaw Serve"/>
          <p:cNvPicPr preferRelativeResize="0"/>
          <p:nvPr/>
        </p:nvPicPr>
        <p:blipFill rotWithShape="1">
          <a:blip r:embed="rId3">
            <a:alphaModFix/>
          </a:blip>
          <a:srcRect/>
          <a:stretch/>
        </p:blipFill>
        <p:spPr>
          <a:xfrm>
            <a:off x="688425" y="991312"/>
            <a:ext cx="10088575" cy="57000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1"/>
                                        </p:tgtEl>
                                        <p:attrNameLst>
                                          <p:attrName>style.visibility</p:attrName>
                                        </p:attrNameLst>
                                      </p:cBhvr>
                                      <p:to>
                                        <p:strVal val="visible"/>
                                      </p:to>
                                    </p:set>
                                    <p:animEffect transition="in" filter="fade">
                                      <p:cBhvr>
                                        <p:cTn id="7" dur="1"/>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1"/>
          <p:cNvSpPr txBox="1">
            <a:spLocks noGrp="1"/>
          </p:cNvSpPr>
          <p:nvPr>
            <p:ph type="body" idx="1"/>
          </p:nvPr>
        </p:nvSpPr>
        <p:spPr>
          <a:xfrm>
            <a:off x="1241778" y="258806"/>
            <a:ext cx="9708444" cy="6705542"/>
          </a:xfrm>
          <a:prstGeom prst="rect">
            <a:avLst/>
          </a:prstGeom>
          <a:noFill/>
          <a:ln>
            <a:noFill/>
          </a:ln>
        </p:spPr>
        <p:txBody>
          <a:bodyPr spcFirstLastPara="1" wrap="square" lIns="45700" tIns="45700" rIns="45700" bIns="45700" anchor="t" anchorCtr="0">
            <a:noAutofit/>
          </a:bodyPr>
          <a:lstStyle/>
          <a:p>
            <a:pPr marL="0" lvl="0" indent="0" algn="ctr" rtl="0">
              <a:lnSpc>
                <a:spcPct val="80000"/>
              </a:lnSpc>
              <a:spcBef>
                <a:spcPts val="0"/>
              </a:spcBef>
              <a:spcAft>
                <a:spcPts val="0"/>
              </a:spcAft>
              <a:buClr>
                <a:srgbClr val="18579B"/>
              </a:buClr>
              <a:buSzPts val="4000"/>
              <a:buFont typeface="Calibri"/>
              <a:buNone/>
            </a:pPr>
            <a:r>
              <a:rPr lang="es"/>
              <a:t>Impartir efecto en el servicio: ¿sí o no?</a:t>
            </a:r>
            <a:r>
              <a:rPr lang="es" sz="4800">
                <a:latin typeface="Calibri"/>
                <a:ea typeface="Calibri"/>
                <a:cs typeface="Calibri"/>
                <a:sym typeface="Calibri"/>
              </a:rPr>
              <a:t> </a:t>
            </a:r>
            <a:endParaRPr sz="4800">
              <a:latin typeface="Calibri"/>
              <a:ea typeface="Calibri"/>
              <a:cs typeface="Calibri"/>
              <a:sym typeface="Calibri"/>
            </a:endParaRPr>
          </a:p>
          <a:p>
            <a:pPr marL="0" lvl="0" indent="0" algn="ctr" rtl="0">
              <a:lnSpc>
                <a:spcPct val="80000"/>
              </a:lnSpc>
              <a:spcBef>
                <a:spcPts val="2000"/>
              </a:spcBef>
              <a:spcAft>
                <a:spcPts val="0"/>
              </a:spcAft>
              <a:buClr>
                <a:srgbClr val="18579B"/>
              </a:buClr>
              <a:buSzPts val="800"/>
              <a:buFont typeface="Calibri"/>
              <a:buNone/>
            </a:pPr>
            <a:endParaRPr sz="800">
              <a:latin typeface="Calibri"/>
              <a:ea typeface="Calibri"/>
              <a:cs typeface="Calibri"/>
              <a:sym typeface="Calibri"/>
            </a:endParaRPr>
          </a:p>
        </p:txBody>
      </p:sp>
      <p:sp>
        <p:nvSpPr>
          <p:cNvPr id="557" name="Google Shape;557;p7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71</a:t>
            </a:fld>
            <a:endParaRPr/>
          </a:p>
        </p:txBody>
      </p:sp>
      <p:pic>
        <p:nvPicPr>
          <p:cNvPr id="558" name="Google Shape;558;p71"/>
          <p:cNvPicPr preferRelativeResize="0"/>
          <p:nvPr/>
        </p:nvPicPr>
        <p:blipFill rotWithShape="1">
          <a:blip r:embed="rId3">
            <a:alphaModFix/>
          </a:blip>
          <a:srcRect/>
          <a:stretch/>
        </p:blipFill>
        <p:spPr>
          <a:xfrm>
            <a:off x="4363672" y="1048031"/>
            <a:ext cx="3048000" cy="5410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Effect transition="in" filter="fade">
                                      <p:cBhvr>
                                        <p:cTn id="7" dur="50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2"/>
          <p:cNvSpPr txBox="1"/>
          <p:nvPr/>
        </p:nvSpPr>
        <p:spPr>
          <a:xfrm>
            <a:off x="170155" y="230737"/>
            <a:ext cx="11851689" cy="735586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Preparación del jugador: flujo del juego</a:t>
            </a:r>
            <a:endParaRPr sz="4400" b="1" i="0" u="none" strike="noStrike" cap="none">
              <a:solidFill>
                <a:srgbClr val="18579B"/>
              </a:solidFill>
              <a:latin typeface="Calibri"/>
              <a:ea typeface="Calibri"/>
              <a:cs typeface="Calibri"/>
              <a:sym typeface="Calibri"/>
            </a:endParaRPr>
          </a:p>
          <a:p>
            <a:pPr marL="0" marR="0" lvl="0" indent="0" algn="l" rtl="0">
              <a:lnSpc>
                <a:spcPct val="100000"/>
              </a:lnSpc>
              <a:spcBef>
                <a:spcPts val="0"/>
              </a:spcBef>
              <a:spcAft>
                <a:spcPts val="0"/>
              </a:spcAft>
              <a:buClr>
                <a:srgbClr val="18579B"/>
              </a:buClr>
              <a:buSzPts val="2000"/>
              <a:buFont typeface="Source Sans Pro"/>
              <a:buNone/>
            </a:pPr>
            <a:endParaRPr sz="2000" b="0" i="0" u="none" strike="noStrike" cap="none">
              <a:solidFill>
                <a:srgbClr val="18579B"/>
              </a:solidFill>
              <a:latin typeface="Source Sans Pro"/>
              <a:ea typeface="Source Sans Pro"/>
              <a:cs typeface="Source Sans Pro"/>
              <a:sym typeface="Source Sans Pro"/>
            </a:endParaRPr>
          </a:p>
          <a:p>
            <a:pPr marL="1073150" marR="0" lvl="0" indent="-8890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Después de Dead Ball, se espera que los jugadores se muevan a las posiciones respectivas </a:t>
            </a:r>
            <a:r>
              <a:rPr lang="es" sz="3600" b="0" i="0" u="none" strike="noStrike" cap="none">
                <a:solidFill>
                  <a:srgbClr val="FF0000"/>
                </a:solidFill>
                <a:latin typeface="Calibri"/>
                <a:ea typeface="Calibri"/>
                <a:cs typeface="Calibri"/>
                <a:sym typeface="Calibri"/>
              </a:rPr>
              <a:t>sin demora</a:t>
            </a:r>
            <a:endParaRPr sz="3600" b="0" i="0" u="none" strike="noStrike" cap="none">
              <a:solidFill>
                <a:srgbClr val="FF0000"/>
              </a:solidFill>
              <a:latin typeface="Calibri"/>
              <a:ea typeface="Calibri"/>
              <a:cs typeface="Calibri"/>
              <a:sym typeface="Calibri"/>
            </a:endParaRPr>
          </a:p>
          <a:p>
            <a:pPr marL="1073150" marR="0" lvl="0" indent="-762000" algn="l" rtl="0">
              <a:lnSpc>
                <a:spcPct val="100000"/>
              </a:lnSpc>
              <a:spcBef>
                <a:spcPts val="0"/>
              </a:spcBef>
              <a:spcAft>
                <a:spcPts val="0"/>
              </a:spcAft>
              <a:buClr>
                <a:srgbClr val="18579B"/>
              </a:buClr>
              <a:buSzPts val="2000"/>
              <a:buFont typeface="Arial"/>
              <a:buNone/>
            </a:pPr>
            <a:endParaRPr sz="2000" b="0" i="0" u="none" strike="noStrike" cap="none">
              <a:solidFill>
                <a:srgbClr val="FF0000"/>
              </a:solidFill>
              <a:latin typeface="Calibri"/>
              <a:ea typeface="Calibri"/>
              <a:cs typeface="Calibri"/>
              <a:sym typeface="Calibri"/>
            </a:endParaRPr>
          </a:p>
          <a:p>
            <a:pPr marL="1073150" marR="0" lvl="0" indent="-889000"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Permita que el receptor </a:t>
            </a:r>
            <a:r>
              <a:rPr lang="es" sz="3600" b="0" i="0" u="none" strike="noStrike" cap="none">
                <a:solidFill>
                  <a:srgbClr val="FF0000"/>
                </a:solidFill>
                <a:latin typeface="Calibri"/>
                <a:ea typeface="Calibri"/>
                <a:cs typeface="Calibri"/>
                <a:sym typeface="Calibri"/>
              </a:rPr>
              <a:t>tenga un tiempo razonable </a:t>
            </a:r>
            <a:r>
              <a:rPr lang="es" sz="3600" b="0" i="0" u="none" strike="noStrike" cap="none">
                <a:solidFill>
                  <a:srgbClr val="18579B"/>
                </a:solidFill>
                <a:latin typeface="Calibri"/>
                <a:ea typeface="Calibri"/>
                <a:cs typeface="Calibri"/>
                <a:sym typeface="Calibri"/>
              </a:rPr>
              <a:t>para estar listo</a:t>
            </a:r>
            <a:endParaRPr sz="3600" b="0" i="0" u="none" strike="noStrike" cap="none">
              <a:solidFill>
                <a:srgbClr val="18579B"/>
              </a:solidFill>
              <a:latin typeface="Calibri"/>
              <a:ea typeface="Calibri"/>
              <a:cs typeface="Calibri"/>
              <a:sym typeface="Calibri"/>
            </a:endParaRPr>
          </a:p>
          <a:p>
            <a:pPr marL="1073150" marR="0" lvl="0" indent="-762000" algn="l" rtl="0">
              <a:lnSpc>
                <a:spcPct val="100000"/>
              </a:lnSpc>
              <a:spcBef>
                <a:spcPts val="0"/>
              </a:spcBef>
              <a:spcAft>
                <a:spcPts val="0"/>
              </a:spcAft>
              <a:buClr>
                <a:srgbClr val="18579B"/>
              </a:buClr>
              <a:buSzPts val="2000"/>
              <a:buFont typeface="Arial"/>
              <a:buNone/>
            </a:pPr>
            <a:endParaRPr sz="2000" b="0" i="0" u="none" strike="noStrike" cap="none">
              <a:solidFill>
                <a:srgbClr val="18579B"/>
              </a:solidFill>
              <a:latin typeface="Calibri"/>
              <a:ea typeface="Calibri"/>
              <a:cs typeface="Calibri"/>
              <a:sym typeface="Calibri"/>
            </a:endParaRPr>
          </a:p>
          <a:p>
            <a:pPr marL="1073150" marR="0" lvl="0" indent="-8890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Marcar puntuación </a:t>
            </a:r>
            <a:r>
              <a:rPr lang="es" sz="3600" b="0" i="0" u="none" strike="noStrike" cap="none">
                <a:solidFill>
                  <a:srgbClr val="18579B"/>
                </a:solidFill>
                <a:latin typeface="Calibri"/>
                <a:ea typeface="Calibri"/>
                <a:cs typeface="Calibri"/>
                <a:sym typeface="Calibri"/>
              </a:rPr>
              <a:t>cuando </a:t>
            </a:r>
            <a:r>
              <a:rPr lang="es" sz="3600" b="0" i="0" u="none" strike="noStrike" cap="none">
                <a:solidFill>
                  <a:srgbClr val="FF0000"/>
                </a:solidFill>
                <a:latin typeface="Calibri"/>
                <a:ea typeface="Calibri"/>
                <a:cs typeface="Calibri"/>
                <a:sym typeface="Calibri"/>
              </a:rPr>
              <a:t>el receptor está listo </a:t>
            </a:r>
            <a:r>
              <a:rPr lang="es" sz="3600" b="0" i="0" u="none" strike="noStrike" cap="none">
                <a:solidFill>
                  <a:srgbClr val="18579B"/>
                </a:solidFill>
                <a:latin typeface="Calibri"/>
                <a:ea typeface="Calibri"/>
                <a:cs typeface="Calibri"/>
                <a:sym typeface="Calibri"/>
              </a:rPr>
              <a:t>(o debería estar listo) y </a:t>
            </a:r>
            <a:r>
              <a:rPr lang="es" sz="3600" b="0" i="0" u="none" strike="noStrike" cap="none">
                <a:solidFill>
                  <a:srgbClr val="FF0000"/>
                </a:solidFill>
                <a:latin typeface="Calibri"/>
                <a:ea typeface="Calibri"/>
                <a:cs typeface="Calibri"/>
                <a:sym typeface="Calibri"/>
              </a:rPr>
              <a:t>el servidor está en posición con la pelota en la mano</a:t>
            </a:r>
            <a:endParaRPr sz="3600" b="0" i="0" u="none" strike="noStrike" cap="none">
              <a:solidFill>
                <a:srgbClr val="FF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2000"/>
              <a:buFont typeface="Source Sans Pro"/>
              <a:buNone/>
            </a:pPr>
            <a:endParaRPr sz="2000" b="0" i="0" u="none" strike="noStrike" cap="none">
              <a:solidFill>
                <a:srgbClr val="000000"/>
              </a:solidFill>
              <a:latin typeface="Calibri"/>
              <a:ea typeface="Calibri"/>
              <a:cs typeface="Calibri"/>
              <a:sym typeface="Calibri"/>
            </a:endParaRPr>
          </a:p>
          <a:p>
            <a:pPr marL="903288" marR="0" lvl="0" indent="-719138" algn="l" rtl="0">
              <a:lnSpc>
                <a:spcPct val="100000"/>
              </a:lnSpc>
              <a:spcBef>
                <a:spcPts val="0"/>
              </a:spcBef>
              <a:spcAft>
                <a:spcPts val="0"/>
              </a:spcAft>
              <a:buClr>
                <a:srgbClr val="18579B"/>
              </a:buClr>
              <a:buSzPts val="3600"/>
              <a:buFont typeface="Arial"/>
              <a:buChar char="•"/>
            </a:pPr>
            <a:r>
              <a:rPr lang="es" sz="3600" b="0" i="0" u="none" strike="noStrike" cap="none">
                <a:solidFill>
                  <a:srgbClr val="18579B"/>
                </a:solidFill>
                <a:latin typeface="Calibri"/>
                <a:ea typeface="Calibri"/>
                <a:cs typeface="Calibri"/>
                <a:sym typeface="Calibri"/>
              </a:rPr>
              <a:t>Si se retrasa </a:t>
            </a:r>
            <a:r>
              <a:rPr lang="es" sz="3600" b="0" i="0" u="none" strike="noStrike" cap="none">
                <a:solidFill>
                  <a:srgbClr val="FF0000"/>
                </a:solidFill>
                <a:latin typeface="Calibri"/>
                <a:ea typeface="Calibri"/>
                <a:cs typeface="Calibri"/>
                <a:sym typeface="Calibri"/>
              </a:rPr>
              <a:t>sin motivo aparente</a:t>
            </a:r>
            <a:endParaRPr/>
          </a:p>
          <a:p>
            <a:pPr marL="712788" marR="0" lvl="1" indent="-577850" algn="l" rtl="0">
              <a:lnSpc>
                <a:spcPct val="100000"/>
              </a:lnSpc>
              <a:spcBef>
                <a:spcPts val="0"/>
              </a:spcBef>
              <a:spcAft>
                <a:spcPts val="0"/>
              </a:spcAft>
              <a:buClr>
                <a:srgbClr val="18579B"/>
              </a:buClr>
              <a:buSzPts val="800"/>
              <a:buFont typeface="Courier New"/>
              <a:buNone/>
            </a:pPr>
            <a:endParaRPr sz="800" b="0" i="0" u="none" strike="noStrike" cap="none">
              <a:solidFill>
                <a:srgbClr val="000000"/>
              </a:solidFill>
              <a:latin typeface="Calibri"/>
              <a:ea typeface="Calibri"/>
              <a:cs typeface="Calibri"/>
              <a:sym typeface="Calibri"/>
            </a:endParaRPr>
          </a:p>
          <a:p>
            <a:pPr marL="1474788" marR="0" lvl="5" indent="-571500" algn="l" rtl="0">
              <a:lnSpc>
                <a:spcPct val="100000"/>
              </a:lnSpc>
              <a:spcBef>
                <a:spcPts val="0"/>
              </a:spcBef>
              <a:spcAft>
                <a:spcPts val="0"/>
              </a:spcAft>
              <a:buClr>
                <a:srgbClr val="FF0000"/>
              </a:buClr>
              <a:buSzPts val="3600"/>
              <a:buFont typeface="Arial"/>
              <a:buChar char="•"/>
            </a:pPr>
            <a:r>
              <a:rPr lang="es" sz="3600" b="0" i="0" u="none" strike="noStrike" cap="none">
                <a:solidFill>
                  <a:srgbClr val="FF0000"/>
                </a:solidFill>
                <a:latin typeface="Calibri"/>
                <a:ea typeface="Calibri"/>
                <a:cs typeface="Calibri"/>
                <a:sym typeface="Calibri"/>
              </a:rPr>
              <a:t>Puntuación de la llamada </a:t>
            </a:r>
            <a:r>
              <a:rPr lang="es" sz="3600" b="0" i="0" u="none" strike="noStrike" cap="none">
                <a:solidFill>
                  <a:srgbClr val="18579B"/>
                </a:solidFill>
                <a:latin typeface="Calibri"/>
                <a:ea typeface="Calibri"/>
                <a:cs typeface="Calibri"/>
                <a:sym typeface="Calibri"/>
              </a:rPr>
              <a:t>cuando el receptor </a:t>
            </a:r>
            <a:r>
              <a:rPr lang="es" sz="3600" b="1" i="0" u="none" strike="noStrike" cap="none">
                <a:solidFill>
                  <a:srgbClr val="FF0000"/>
                </a:solidFill>
                <a:latin typeface="Calibri"/>
                <a:ea typeface="Calibri"/>
                <a:cs typeface="Calibri"/>
                <a:sym typeface="Calibri"/>
              </a:rPr>
              <a:t>debe estar listo </a:t>
            </a:r>
            <a:r>
              <a:rPr lang="es" sz="3600" b="0" i="0" u="none" strike="noStrike" cap="none">
                <a:solidFill>
                  <a:srgbClr val="18579B"/>
                </a:solidFill>
                <a:latin typeface="Calibri"/>
                <a:ea typeface="Calibri"/>
                <a:cs typeface="Calibri"/>
                <a:sym typeface="Calibri"/>
              </a:rPr>
              <a:t>y comenzar la cuenta de 10 segundos</a:t>
            </a:r>
            <a:endParaRPr/>
          </a:p>
          <a:p>
            <a:pPr marL="1073150" marR="0" lvl="0" indent="-660400" algn="l" rtl="0">
              <a:lnSpc>
                <a:spcPct val="100000"/>
              </a:lnSpc>
              <a:spcBef>
                <a:spcPts val="0"/>
              </a:spcBef>
              <a:spcAft>
                <a:spcPts val="0"/>
              </a:spcAft>
              <a:buClr>
                <a:srgbClr val="18579B"/>
              </a:buClr>
              <a:buSzPts val="3600"/>
              <a:buFont typeface="Arial"/>
              <a:buNone/>
            </a:pPr>
            <a:endParaRPr sz="3600" b="0" i="0" u="none" strike="noStrike" cap="none">
              <a:solidFill>
                <a:srgbClr val="18579B"/>
              </a:solidFill>
              <a:latin typeface="Calibri"/>
              <a:ea typeface="Calibri"/>
              <a:cs typeface="Calibri"/>
              <a:sym typeface="Calibri"/>
            </a:endParaRPr>
          </a:p>
        </p:txBody>
      </p:sp>
      <p:sp>
        <p:nvSpPr>
          <p:cNvPr id="564" name="Google Shape;564;p7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3"/>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b="1" i="1">
                <a:solidFill>
                  <a:srgbClr val="18579B"/>
                </a:solidFill>
              </a:rPr>
              <a:t>Preguntas correctas del servidor/receptor/posición</a:t>
            </a:r>
            <a:endParaRPr/>
          </a:p>
        </p:txBody>
      </p:sp>
      <p:sp>
        <p:nvSpPr>
          <p:cNvPr id="570" name="Google Shape;570;p73"/>
          <p:cNvSpPr txBox="1"/>
          <p:nvPr/>
        </p:nvSpPr>
        <p:spPr>
          <a:xfrm>
            <a:off x="313345" y="1330945"/>
            <a:ext cx="11878655" cy="4524313"/>
          </a:xfrm>
          <a:prstGeom prst="rect">
            <a:avLst/>
          </a:prstGeom>
          <a:noFill/>
          <a:ln>
            <a:noFill/>
          </a:ln>
        </p:spPr>
        <p:txBody>
          <a:bodyPr spcFirstLastPara="1" wrap="square" lIns="45700" tIns="45700" rIns="45700" bIns="45700" anchor="t" anchorCtr="0">
            <a:spAutoFit/>
          </a:bodyPr>
          <a:lstStyle/>
          <a:p>
            <a:pPr marL="285750" marR="0" lvl="0" indent="-285750" algn="l" rtl="0">
              <a:lnSpc>
                <a:spcPct val="100000"/>
              </a:lnSpc>
              <a:spcBef>
                <a:spcPts val="60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Cualquier jugador </a:t>
            </a:r>
            <a:r>
              <a:rPr lang="es" sz="2800" b="0" i="0" u="none" strike="noStrike" cap="none">
                <a:solidFill>
                  <a:srgbClr val="FF0000"/>
                </a:solidFill>
                <a:latin typeface="Calibri"/>
                <a:ea typeface="Calibri"/>
                <a:cs typeface="Calibri"/>
                <a:sym typeface="Calibri"/>
              </a:rPr>
              <a:t>puede hacer preguntas </a:t>
            </a:r>
            <a:r>
              <a:rPr lang="es" sz="2800" b="0" i="0" u="none" strike="noStrike" cap="none">
                <a:solidFill>
                  <a:srgbClr val="18579B"/>
                </a:solidFill>
                <a:latin typeface="Calibri"/>
                <a:ea typeface="Calibri"/>
                <a:cs typeface="Calibri"/>
                <a:sym typeface="Calibri"/>
              </a:rPr>
              <a:t>sobre si es el </a:t>
            </a:r>
            <a:r>
              <a:rPr lang="es" sz="2800" b="0" i="0" u="none" strike="noStrike" cap="none">
                <a:solidFill>
                  <a:srgbClr val="FF0000"/>
                </a:solidFill>
                <a:latin typeface="Calibri"/>
                <a:ea typeface="Calibri"/>
                <a:cs typeface="Calibri"/>
                <a:sym typeface="Calibri"/>
              </a:rPr>
              <a:t>servidor/receptor correcto.</a:t>
            </a:r>
            <a:endParaRPr/>
          </a:p>
          <a:p>
            <a:pPr marL="0" marR="0" lvl="7" indent="0" algn="l" rtl="0">
              <a:lnSpc>
                <a:spcPct val="100000"/>
              </a:lnSpc>
              <a:spcBef>
                <a:spcPts val="60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a:t>
            </a:r>
            <a:r>
              <a:rPr lang="es" sz="2800" b="0" i="1" u="none" strike="noStrike" cap="none">
                <a:solidFill>
                  <a:srgbClr val="18579B"/>
                </a:solidFill>
                <a:latin typeface="Calibri"/>
                <a:ea typeface="Calibri"/>
                <a:cs typeface="Calibri"/>
                <a:sym typeface="Calibri"/>
              </a:rPr>
              <a:t>“¿Soy el servidor/receptor correcto? Dar respuesta </a:t>
            </a:r>
            <a:endParaRPr/>
          </a:p>
          <a:p>
            <a:pPr marL="0" marR="0" lvl="7" indent="0" algn="l" rtl="0">
              <a:lnSpc>
                <a:spcPct val="100000"/>
              </a:lnSpc>
              <a:spcBef>
                <a:spcPts val="600"/>
              </a:spcBef>
              <a:spcAft>
                <a:spcPts val="0"/>
              </a:spcAft>
              <a:buClr>
                <a:srgbClr val="000000"/>
              </a:buClr>
              <a:buSzPts val="2800"/>
              <a:buFont typeface="Source Sans Pro"/>
              <a:buNone/>
            </a:pPr>
            <a:endParaRPr sz="2800" b="0" i="1" u="none" strike="noStrike" cap="none">
              <a:solidFill>
                <a:srgbClr val="18579B"/>
              </a:solidFill>
              <a:latin typeface="Calibri"/>
              <a:ea typeface="Calibri"/>
              <a:cs typeface="Calibri"/>
              <a:sym typeface="Calibri"/>
            </a:endParaRPr>
          </a:p>
          <a:p>
            <a:pPr marL="285750" marR="0" lvl="0" indent="-285750" algn="l" rtl="0">
              <a:lnSpc>
                <a:spcPct val="100000"/>
              </a:lnSpc>
              <a:spcBef>
                <a:spcPts val="60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Cualquier jugador </a:t>
            </a:r>
            <a:r>
              <a:rPr lang="es" sz="2800" b="0" i="0" u="none" strike="noStrike" cap="none">
                <a:solidFill>
                  <a:srgbClr val="FF0000"/>
                </a:solidFill>
                <a:latin typeface="Calibri"/>
                <a:ea typeface="Calibri"/>
                <a:cs typeface="Calibri"/>
                <a:sym typeface="Calibri"/>
              </a:rPr>
              <a:t>puede hacer preguntas </a:t>
            </a:r>
            <a:r>
              <a:rPr lang="es" sz="2800" b="0" i="0" u="none" strike="noStrike" cap="none">
                <a:solidFill>
                  <a:srgbClr val="18579B"/>
                </a:solidFill>
                <a:latin typeface="Calibri"/>
                <a:ea typeface="Calibri"/>
                <a:cs typeface="Calibri"/>
                <a:sym typeface="Calibri"/>
              </a:rPr>
              <a:t>sobre su posición o la de su equipo.</a:t>
            </a:r>
            <a:endParaRPr/>
          </a:p>
          <a:p>
            <a:pPr marL="0" marR="0" lvl="0" indent="0" algn="l" rtl="0">
              <a:lnSpc>
                <a:spcPct val="100000"/>
              </a:lnSpc>
              <a:spcBef>
                <a:spcPts val="600"/>
              </a:spcBef>
              <a:spcAft>
                <a:spcPts val="0"/>
              </a:spcAft>
              <a:buClr>
                <a:srgbClr val="18579B"/>
              </a:buClr>
              <a:buSzPts val="2800"/>
              <a:buFont typeface="Calibri"/>
              <a:buNone/>
            </a:pPr>
            <a:r>
              <a:rPr lang="es" sz="2800" b="0" i="0" u="none" strike="noStrike" cap="none">
                <a:solidFill>
                  <a:srgbClr val="18579B"/>
                </a:solidFill>
                <a:latin typeface="Calibri"/>
                <a:ea typeface="Calibri"/>
                <a:cs typeface="Calibri"/>
                <a:sym typeface="Calibri"/>
              </a:rPr>
              <a:t>- </a:t>
            </a:r>
            <a:r>
              <a:rPr lang="es" sz="2800" b="0" i="1" u="none" strike="noStrike" cap="none">
                <a:solidFill>
                  <a:srgbClr val="18579B"/>
                </a:solidFill>
                <a:latin typeface="Calibri"/>
                <a:ea typeface="Calibri"/>
                <a:cs typeface="Calibri"/>
                <a:sym typeface="Calibri"/>
              </a:rPr>
              <a:t>“¿Estoy en la posición correcta?” Dar respuesta </a:t>
            </a:r>
            <a:endParaRPr/>
          </a:p>
          <a:p>
            <a:pPr marL="0" marR="0" lvl="0" indent="0" algn="l" rtl="0">
              <a:lnSpc>
                <a:spcPct val="100000"/>
              </a:lnSpc>
              <a:spcBef>
                <a:spcPts val="600"/>
              </a:spcBef>
              <a:spcAft>
                <a:spcPts val="0"/>
              </a:spcAft>
              <a:buClr>
                <a:srgbClr val="000000"/>
              </a:buClr>
              <a:buSzPts val="2800"/>
              <a:buFont typeface="Source Sans Pro"/>
              <a:buNone/>
            </a:pPr>
            <a:endParaRPr sz="2800" b="0" i="0" u="none" strike="noStrike" cap="none">
              <a:solidFill>
                <a:srgbClr val="18579B"/>
              </a:solidFill>
              <a:latin typeface="Calibri"/>
              <a:ea typeface="Calibri"/>
              <a:cs typeface="Calibri"/>
              <a:sym typeface="Calibri"/>
            </a:endParaRPr>
          </a:p>
          <a:p>
            <a:pPr marL="457200" marR="0" lvl="0" indent="-457200" algn="l" rtl="0">
              <a:lnSpc>
                <a:spcPct val="100000"/>
              </a:lnSpc>
              <a:spcBef>
                <a:spcPts val="600"/>
              </a:spcBef>
              <a:spcAft>
                <a:spcPts val="0"/>
              </a:spcAft>
              <a:buClr>
                <a:srgbClr val="18579B"/>
              </a:buClr>
              <a:buSzPts val="2800"/>
              <a:buFont typeface="Arial"/>
              <a:buChar char="•"/>
            </a:pPr>
            <a:r>
              <a:rPr lang="es" sz="2800" b="0" i="0" u="none" strike="noStrike" cap="none">
                <a:solidFill>
                  <a:srgbClr val="18579B"/>
                </a:solidFill>
                <a:latin typeface="Calibri"/>
                <a:ea typeface="Calibri"/>
                <a:cs typeface="Calibri"/>
                <a:sym typeface="Calibri"/>
              </a:rPr>
              <a:t>Cualquier jugador puede preguntar </a:t>
            </a:r>
            <a:r>
              <a:rPr lang="es" sz="2800" b="0" i="0" u="none" strike="noStrike" cap="none">
                <a:solidFill>
                  <a:srgbClr val="FF0000"/>
                </a:solidFill>
                <a:latin typeface="Calibri"/>
                <a:ea typeface="Calibri"/>
                <a:cs typeface="Calibri"/>
                <a:sym typeface="Calibri"/>
              </a:rPr>
              <a:t>"¿soy bueno?" </a:t>
            </a:r>
            <a:r>
              <a:rPr lang="es" sz="2400" b="0" i="0" u="none" strike="noStrike" cap="none">
                <a:solidFill>
                  <a:srgbClr val="18579B"/>
                </a:solidFill>
                <a:latin typeface="Calibri"/>
                <a:ea typeface="Calibri"/>
                <a:cs typeface="Calibri"/>
                <a:sym typeface="Calibri"/>
              </a:rPr>
              <a:t>(que combina las dos preguntas anteriores).</a:t>
            </a:r>
            <a:endParaRPr/>
          </a:p>
          <a:p>
            <a:pPr marL="0" marR="0" lvl="0" indent="0" algn="l" rtl="0">
              <a:lnSpc>
                <a:spcPct val="100000"/>
              </a:lnSpc>
              <a:spcBef>
                <a:spcPts val="600"/>
              </a:spcBef>
              <a:spcAft>
                <a:spcPts val="0"/>
              </a:spcAft>
              <a:buClr>
                <a:srgbClr val="18579B"/>
              </a:buClr>
              <a:buSzPts val="2400"/>
              <a:buFont typeface="Calibri"/>
              <a:buNone/>
            </a:pPr>
            <a:r>
              <a:rPr lang="es" sz="2400" b="0" i="0" u="none" strike="noStrike" cap="none">
                <a:solidFill>
                  <a:srgbClr val="18579B"/>
                </a:solidFill>
                <a:latin typeface="Calibri"/>
                <a:ea typeface="Calibri"/>
                <a:cs typeface="Calibri"/>
                <a:sym typeface="Calibri"/>
              </a:rPr>
              <a:t>- </a:t>
            </a:r>
            <a:r>
              <a:rPr lang="es" sz="2400" b="0" i="1" u="none" strike="noStrike" cap="none">
                <a:solidFill>
                  <a:srgbClr val="18579B"/>
                </a:solidFill>
                <a:latin typeface="Calibri"/>
                <a:ea typeface="Calibri"/>
                <a:cs typeface="Calibri"/>
                <a:sym typeface="Calibri"/>
              </a:rPr>
              <a:t>Dé la respuesta </a:t>
            </a:r>
            <a:r>
              <a:rPr lang="es" sz="2400" b="0" i="1" u="none" strike="noStrike" cap="none">
                <a:solidFill>
                  <a:srgbClr val="FF0000"/>
                </a:solidFill>
                <a:latin typeface="Calibri"/>
                <a:ea typeface="Calibri"/>
                <a:cs typeface="Calibri"/>
                <a:sym typeface="Calibri"/>
              </a:rPr>
              <a:t>“Sí/No” </a:t>
            </a:r>
            <a:r>
              <a:rPr lang="es" sz="2400" b="0" i="1" u="none" strike="noStrike" cap="none">
                <a:solidFill>
                  <a:srgbClr val="18579B"/>
                </a:solidFill>
                <a:latin typeface="Calibri"/>
                <a:ea typeface="Calibri"/>
                <a:cs typeface="Calibri"/>
                <a:sym typeface="Calibri"/>
              </a:rPr>
              <a:t>. </a:t>
            </a:r>
            <a:r>
              <a:rPr lang="es" sz="2400" b="0" i="1" u="none" strike="noStrike" cap="none">
                <a:solidFill>
                  <a:srgbClr val="FF0000"/>
                </a:solidFill>
                <a:latin typeface="Calibri"/>
                <a:ea typeface="Calibri"/>
                <a:cs typeface="Calibri"/>
                <a:sym typeface="Calibri"/>
              </a:rPr>
              <a:t>Si la respuesta es "no", </a:t>
            </a:r>
            <a:r>
              <a:rPr lang="es" sz="2400" b="0" i="1" u="none" strike="noStrike" cap="none">
                <a:solidFill>
                  <a:srgbClr val="18579B"/>
                </a:solidFill>
                <a:latin typeface="Calibri"/>
                <a:ea typeface="Calibri"/>
                <a:cs typeface="Calibri"/>
                <a:sym typeface="Calibri"/>
              </a:rPr>
              <a:t>identifique </a:t>
            </a:r>
            <a:r>
              <a:rPr lang="es" sz="2400" b="0" i="1" u="none" strike="noStrike" cap="none">
                <a:solidFill>
                  <a:srgbClr val="FF0000"/>
                </a:solidFill>
                <a:latin typeface="Calibri"/>
                <a:ea typeface="Calibri"/>
                <a:cs typeface="Calibri"/>
                <a:sym typeface="Calibri"/>
              </a:rPr>
              <a:t>todas y cada una de las fallas potenciales </a:t>
            </a:r>
            <a:r>
              <a:rPr lang="es" sz="2400" b="0" i="1" u="none" strike="noStrike" cap="none">
                <a:solidFill>
                  <a:srgbClr val="18579B"/>
                </a:solidFill>
                <a:latin typeface="Calibri"/>
                <a:ea typeface="Calibri"/>
                <a:cs typeface="Calibri"/>
                <a:sym typeface="Calibri"/>
              </a:rPr>
              <a:t>para estas preguntas.</a:t>
            </a:r>
            <a:endParaRPr sz="2400" b="0" i="1" u="none" strike="noStrike" cap="none">
              <a:solidFill>
                <a:srgbClr val="18579B"/>
              </a:solidFill>
              <a:latin typeface="Calibri"/>
              <a:ea typeface="Calibri"/>
              <a:cs typeface="Calibri"/>
              <a:sym typeface="Calibri"/>
            </a:endParaRPr>
          </a:p>
        </p:txBody>
      </p:sp>
      <p:sp>
        <p:nvSpPr>
          <p:cNvPr id="571" name="Google Shape;571;p7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4"/>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a:solidFill>
                  <a:srgbClr val="18579B"/>
                </a:solidFill>
              </a:rPr>
              <a:t>Preguntas correctas del servidor/receptor/posición</a:t>
            </a:r>
            <a:endParaRPr/>
          </a:p>
        </p:txBody>
      </p:sp>
      <p:sp>
        <p:nvSpPr>
          <p:cNvPr id="577" name="Google Shape;577;p7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74</a:t>
            </a:fld>
            <a:endParaRPr/>
          </a:p>
        </p:txBody>
      </p:sp>
      <p:pic>
        <p:nvPicPr>
          <p:cNvPr id="578" name="Google Shape;578;p74"/>
          <p:cNvPicPr preferRelativeResize="0"/>
          <p:nvPr/>
        </p:nvPicPr>
        <p:blipFill rotWithShape="1">
          <a:blip r:embed="rId3">
            <a:alphaModFix/>
          </a:blip>
          <a:srcRect/>
          <a:stretch/>
        </p:blipFill>
        <p:spPr>
          <a:xfrm>
            <a:off x="1085677" y="1247685"/>
            <a:ext cx="10152977" cy="4420241"/>
          </a:xfrm>
          <a:prstGeom prst="rect">
            <a:avLst/>
          </a:prstGeom>
          <a:noFill/>
          <a:ln>
            <a:noFill/>
          </a:ln>
        </p:spPr>
      </p:pic>
      <p:sp>
        <p:nvSpPr>
          <p:cNvPr id="579" name="Google Shape;579;p74"/>
          <p:cNvSpPr/>
          <p:nvPr/>
        </p:nvSpPr>
        <p:spPr>
          <a:xfrm>
            <a:off x="732367" y="5971967"/>
            <a:ext cx="9981391" cy="646329"/>
          </a:xfrm>
          <a:prstGeom prst="wedgeRectCallout">
            <a:avLst>
              <a:gd name="adj1" fmla="val 40164"/>
              <a:gd name="adj2" fmla="val -155579"/>
            </a:avLst>
          </a:prstGeom>
          <a:solidFill>
            <a:srgbClr val="FFFFFF"/>
          </a:solidFill>
          <a:ln w="25400" cap="flat" cmpd="sng">
            <a:solidFill>
              <a:schemeClr val="accent1"/>
            </a:solidFill>
            <a:prstDash val="solid"/>
            <a:round/>
            <a:headEnd type="none" w="sm" len="sm"/>
            <a:tailEnd type="none" w="sm" len="sm"/>
          </a:ln>
          <a:effectLst>
            <a:outerShdw blurRad="63500" dist="25400" dir="5400000" rotWithShape="0">
              <a:srgbClr val="000000">
                <a:alpha val="40000"/>
              </a:srgbClr>
            </a:outerShdw>
          </a:effectLst>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FF0000"/>
              </a:buClr>
              <a:buSzPts val="1800"/>
              <a:buFont typeface="Source Sans Pro"/>
              <a:buNone/>
            </a:pPr>
            <a:r>
              <a:rPr lang="es" sz="1800" b="0" i="0" u="none" strike="noStrike" cap="none">
                <a:solidFill>
                  <a:srgbClr val="FF0000"/>
                </a:solidFill>
                <a:latin typeface="Source Sans Pro"/>
                <a:ea typeface="Source Sans Pro"/>
                <a:cs typeface="Source Sans Pro"/>
                <a:sym typeface="Source Sans Pro"/>
              </a:rPr>
              <a:t>Ser específico en su respuesta NO se considera entrenamiento porque se proporcionó en respuesta a la pregunta de un jugador.</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5"/>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a:solidFill>
                  <a:srgbClr val="18579B"/>
                </a:solidFill>
              </a:rPr>
              <a:t>Preguntas correctas del servidor/receptor/posición</a:t>
            </a:r>
            <a:endParaRPr/>
          </a:p>
        </p:txBody>
      </p:sp>
      <p:sp>
        <p:nvSpPr>
          <p:cNvPr id="585" name="Google Shape;585;p7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75</a:t>
            </a:fld>
            <a:endParaRPr/>
          </a:p>
        </p:txBody>
      </p:sp>
      <p:sp>
        <p:nvSpPr>
          <p:cNvPr id="586" name="Google Shape;586;p75"/>
          <p:cNvSpPr txBox="1"/>
          <p:nvPr/>
        </p:nvSpPr>
        <p:spPr>
          <a:xfrm>
            <a:off x="340659" y="1478422"/>
            <a:ext cx="11019565" cy="507831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600"/>
              <a:buFont typeface="Calibri"/>
              <a:buNone/>
            </a:pPr>
            <a:r>
              <a:rPr lang="es" sz="3600" b="1" i="1" u="none" strike="noStrike" cap="none">
                <a:solidFill>
                  <a:srgbClr val="000000"/>
                </a:solidFill>
                <a:latin typeface="Calibri"/>
                <a:ea typeface="Calibri"/>
                <a:cs typeface="Calibri"/>
                <a:sym typeface="Calibri"/>
              </a:rPr>
              <a:t>Manual de Arbitraje – Sección 5.A.4.b.(1)</a:t>
            </a:r>
            <a:endParaRPr/>
          </a:p>
          <a:p>
            <a:pPr marL="0" marR="0" lvl="0" indent="0" algn="l" rtl="0">
              <a:lnSpc>
                <a:spcPct val="100000"/>
              </a:lnSpc>
              <a:spcBef>
                <a:spcPts val="0"/>
              </a:spcBef>
              <a:spcAft>
                <a:spcPts val="0"/>
              </a:spcAft>
              <a:buClr>
                <a:srgbClr val="000000"/>
              </a:buClr>
              <a:buSzPts val="1200"/>
              <a:buFont typeface="Source Sans Pro"/>
              <a:buNone/>
            </a:pPr>
            <a:endParaRPr sz="12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Calibri"/>
              <a:buNone/>
            </a:pPr>
            <a:r>
              <a:rPr lang="es" sz="2800" b="0" i="0" u="none" strike="noStrike" cap="none">
                <a:solidFill>
                  <a:srgbClr val="000000"/>
                </a:solidFill>
                <a:latin typeface="Calibri"/>
                <a:ea typeface="Calibri"/>
                <a:cs typeface="Calibri"/>
                <a:sym typeface="Calibri"/>
              </a:rPr>
              <a:t>"b. Después de que se golpea la pelota </a:t>
            </a:r>
            <a:r>
              <a:rPr lang="es" sz="2800" b="0" i="0" u="none" strike="noStrike" cap="none">
                <a:solidFill>
                  <a:srgbClr val="FF0000"/>
                </a:solidFill>
                <a:latin typeface="Calibri"/>
                <a:ea typeface="Calibri"/>
                <a:cs typeface="Calibri"/>
                <a:sym typeface="Calibri"/>
              </a:rPr>
              <a:t>para hacer el servicio </a:t>
            </a:r>
            <a:r>
              <a:rPr lang="es" sz="2800" b="0" i="0" u="none" strike="noStrike" cap="none">
                <a:solidFill>
                  <a:srgbClr val="000000"/>
                </a:solidFill>
                <a:latin typeface="Calibri"/>
                <a:ea typeface="Calibri"/>
                <a:cs typeface="Calibri"/>
                <a:sym typeface="Calibri"/>
              </a:rPr>
              <a:t>, si un jugador detiene el juego para </a:t>
            </a:r>
            <a:r>
              <a:rPr lang="es" sz="2800" b="0" i="0" u="none" strike="noStrike" cap="none">
                <a:solidFill>
                  <a:srgbClr val="FF0000"/>
                </a:solidFill>
                <a:latin typeface="Calibri"/>
                <a:ea typeface="Calibri"/>
                <a:cs typeface="Calibri"/>
                <a:sym typeface="Calibri"/>
              </a:rPr>
              <a:t>desafiar</a:t>
            </a:r>
            <a:endParaRPr/>
          </a:p>
          <a:p>
            <a:pPr marL="0" marR="0" lvl="0" indent="0" algn="just" rtl="0">
              <a:lnSpc>
                <a:spcPct val="100000"/>
              </a:lnSpc>
              <a:spcBef>
                <a:spcPts val="0"/>
              </a:spcBef>
              <a:spcAft>
                <a:spcPts val="0"/>
              </a:spcAft>
              <a:buClr>
                <a:srgbClr val="FF0000"/>
              </a:buClr>
              <a:buSzPts val="2800"/>
              <a:buFont typeface="Calibri"/>
              <a:buNone/>
            </a:pPr>
            <a:r>
              <a:rPr lang="es" sz="2800" b="0" i="0" u="none" strike="noStrike" cap="none">
                <a:solidFill>
                  <a:srgbClr val="FF0000"/>
                </a:solidFill>
                <a:latin typeface="Calibri"/>
                <a:ea typeface="Calibri"/>
                <a:cs typeface="Calibri"/>
                <a:sym typeface="Calibri"/>
              </a:rPr>
              <a:t>un servidor, receptor o posición incorrectos:</a:t>
            </a:r>
            <a:endParaRPr/>
          </a:p>
          <a:p>
            <a:pPr marL="0" marR="0" lvl="0" indent="0" algn="just" rtl="0">
              <a:lnSpc>
                <a:spcPct val="100000"/>
              </a:lnSpc>
              <a:spcBef>
                <a:spcPts val="0"/>
              </a:spcBef>
              <a:spcAft>
                <a:spcPts val="0"/>
              </a:spcAft>
              <a:buClr>
                <a:srgbClr val="000000"/>
              </a:buClr>
              <a:buSzPts val="1200"/>
              <a:buFont typeface="Source Sans Pro"/>
              <a:buNone/>
            </a:pPr>
            <a:endParaRPr sz="12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Calibri"/>
              <a:buNone/>
            </a:pPr>
            <a:r>
              <a:rPr lang="es" sz="2800" b="0" i="0" u="none" strike="noStrike" cap="none">
                <a:solidFill>
                  <a:srgbClr val="000000"/>
                </a:solidFill>
                <a:latin typeface="Calibri"/>
                <a:ea typeface="Calibri"/>
                <a:cs typeface="Calibri"/>
                <a:sym typeface="Calibri"/>
              </a:rPr>
              <a:t>1) </a:t>
            </a:r>
            <a:r>
              <a:rPr lang="es" sz="2800" b="0" i="1" u="none" strike="noStrike" cap="none">
                <a:solidFill>
                  <a:srgbClr val="FF0000"/>
                </a:solidFill>
                <a:latin typeface="Calibri"/>
                <a:ea typeface="Calibri"/>
                <a:cs typeface="Calibri"/>
                <a:sym typeface="Calibri"/>
              </a:rPr>
              <a:t>Desafío Correcto: </a:t>
            </a:r>
            <a:r>
              <a:rPr lang="es" sz="2800" b="0" i="0" u="none" strike="noStrike" cap="none">
                <a:solidFill>
                  <a:srgbClr val="000000"/>
                </a:solidFill>
                <a:latin typeface="Calibri"/>
                <a:ea typeface="Calibri"/>
                <a:cs typeface="Calibri"/>
                <a:sym typeface="Calibri"/>
              </a:rPr>
              <a:t>señalar una </a:t>
            </a:r>
            <a:r>
              <a:rPr lang="es" sz="2800" b="0" i="0" u="none" strike="noStrike" cap="none">
                <a:solidFill>
                  <a:srgbClr val="FF0000"/>
                </a:solidFill>
                <a:latin typeface="Calibri"/>
                <a:ea typeface="Calibri"/>
                <a:cs typeface="Calibri"/>
                <a:sym typeface="Calibri"/>
              </a:rPr>
              <a:t>falta al jugador incorrecto </a:t>
            </a:r>
            <a:r>
              <a:rPr lang="es" sz="2800" b="0" i="0" u="none" strike="noStrike" cap="none">
                <a:solidFill>
                  <a:srgbClr val="000000"/>
                </a:solidFill>
                <a:latin typeface="Calibri"/>
                <a:ea typeface="Calibri"/>
                <a:cs typeface="Calibri"/>
                <a:sym typeface="Calibri"/>
              </a:rPr>
              <a:t>(Regla 4.8.9).</a:t>
            </a:r>
            <a:endParaRPr/>
          </a:p>
          <a:p>
            <a:pPr marL="0" marR="0" lvl="0" indent="0" algn="just" rtl="0">
              <a:lnSpc>
                <a:spcPct val="100000"/>
              </a:lnSpc>
              <a:spcBef>
                <a:spcPts val="0"/>
              </a:spcBef>
              <a:spcAft>
                <a:spcPts val="0"/>
              </a:spcAft>
              <a:buClr>
                <a:srgbClr val="000000"/>
              </a:buClr>
              <a:buSzPts val="2800"/>
              <a:buFont typeface="Calibri"/>
              <a:buNone/>
            </a:pPr>
            <a:r>
              <a:rPr lang="es" sz="2800" b="0" i="0" u="none" strike="noStrike" cap="none">
                <a:solidFill>
                  <a:srgbClr val="000000"/>
                </a:solidFill>
                <a:latin typeface="Calibri"/>
                <a:ea typeface="Calibri"/>
                <a:cs typeface="Calibri"/>
                <a:sym typeface="Calibri"/>
              </a:rPr>
              <a:t>            </a:t>
            </a:r>
            <a:r>
              <a:rPr lang="es" sz="2800" b="0" i="0" u="none" strike="noStrike" cap="none">
                <a:solidFill>
                  <a:srgbClr val="FF0000"/>
                </a:solidFill>
                <a:latin typeface="Calibri"/>
                <a:ea typeface="Calibri"/>
                <a:cs typeface="Calibri"/>
                <a:sym typeface="Calibri"/>
              </a:rPr>
              <a:t>Sin embargo </a:t>
            </a:r>
            <a:r>
              <a:rPr lang="es" sz="2800" b="0" i="0" u="none" strike="noStrike" cap="none">
                <a:solidFill>
                  <a:srgbClr val="000000"/>
                </a:solidFill>
                <a:latin typeface="Calibri"/>
                <a:ea typeface="Calibri"/>
                <a:cs typeface="Calibri"/>
                <a:sym typeface="Calibri"/>
              </a:rPr>
              <a:t>, si los jugadores están fuera de secuencia o posición debido a su</a:t>
            </a:r>
            <a:endParaRPr/>
          </a:p>
          <a:p>
            <a:pPr marL="0" marR="0" lvl="0" indent="0" algn="just" rtl="0">
              <a:lnSpc>
                <a:spcPct val="100000"/>
              </a:lnSpc>
              <a:spcBef>
                <a:spcPts val="0"/>
              </a:spcBef>
              <a:spcAft>
                <a:spcPts val="0"/>
              </a:spcAft>
              <a:buClr>
                <a:srgbClr val="000000"/>
              </a:buClr>
              <a:buSzPts val="2800"/>
              <a:buFont typeface="Calibri"/>
              <a:buNone/>
            </a:pPr>
            <a:r>
              <a:rPr lang="es" sz="2800" b="0" i="0" u="none" strike="noStrike" cap="none">
                <a:solidFill>
                  <a:srgbClr val="000000"/>
                </a:solidFill>
                <a:latin typeface="Calibri"/>
                <a:ea typeface="Calibri"/>
                <a:cs typeface="Calibri"/>
                <a:sym typeface="Calibri"/>
              </a:rPr>
              <a:t>            </a:t>
            </a:r>
            <a:r>
              <a:rPr lang="es" sz="2800" b="0" i="0" u="none" strike="noStrike" cap="none">
                <a:solidFill>
                  <a:srgbClr val="FF0000"/>
                </a:solidFill>
                <a:latin typeface="Calibri"/>
                <a:ea typeface="Calibri"/>
                <a:cs typeface="Calibri"/>
                <a:sym typeface="Calibri"/>
              </a:rPr>
              <a:t>llamada de puntuación incorrecta, </a:t>
            </a:r>
            <a:r>
              <a:rPr lang="es" sz="2800" b="1" i="1" u="none" strike="noStrike" cap="none">
                <a:solidFill>
                  <a:srgbClr val="FF0000"/>
                </a:solidFill>
                <a:latin typeface="Calibri"/>
                <a:ea typeface="Calibri"/>
                <a:cs typeface="Calibri"/>
                <a:sym typeface="Calibri"/>
              </a:rPr>
              <a:t>repetir la jugada”.</a:t>
            </a:r>
            <a:endParaRPr/>
          </a:p>
          <a:p>
            <a:pPr marL="0" marR="0" lvl="0" indent="0" algn="just" rtl="0">
              <a:lnSpc>
                <a:spcPct val="100000"/>
              </a:lnSpc>
              <a:spcBef>
                <a:spcPts val="0"/>
              </a:spcBef>
              <a:spcAft>
                <a:spcPts val="0"/>
              </a:spcAft>
              <a:buClr>
                <a:srgbClr val="000000"/>
              </a:buClr>
              <a:buSzPts val="1200"/>
              <a:buFont typeface="Source Sans Pro"/>
              <a:buNone/>
            </a:pPr>
            <a:endParaRPr sz="12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Calibri"/>
              <a:buNone/>
            </a:pPr>
            <a:r>
              <a:rPr lang="es" sz="2800" b="0" i="0" u="none" strike="noStrike" cap="none">
                <a:solidFill>
                  <a:srgbClr val="000000"/>
                </a:solidFill>
                <a:latin typeface="Calibri"/>
                <a:ea typeface="Calibri"/>
                <a:cs typeface="Calibri"/>
                <a:sym typeface="Calibri"/>
              </a:rPr>
              <a:t>2) </a:t>
            </a:r>
            <a:r>
              <a:rPr lang="es" sz="2800" b="0" i="1" u="none" strike="noStrike" cap="none">
                <a:solidFill>
                  <a:srgbClr val="FF0000"/>
                </a:solidFill>
                <a:latin typeface="Calibri"/>
                <a:ea typeface="Calibri"/>
                <a:cs typeface="Calibri"/>
                <a:sym typeface="Calibri"/>
              </a:rPr>
              <a:t>Desafío Incorrecto: </a:t>
            </a:r>
            <a:r>
              <a:rPr lang="es" sz="2800" b="0" i="0" u="none" strike="noStrike" cap="none">
                <a:solidFill>
                  <a:srgbClr val="000000"/>
                </a:solidFill>
                <a:latin typeface="Calibri"/>
                <a:ea typeface="Calibri"/>
                <a:cs typeface="Calibri"/>
                <a:sym typeface="Calibri"/>
              </a:rPr>
              <a:t>Si ningún jugador es incorrecto o está fuera de posición</a:t>
            </a:r>
            <a:endParaRPr/>
          </a:p>
          <a:p>
            <a:pPr marL="0" marR="0" lvl="0" indent="0" algn="just" rtl="0">
              <a:lnSpc>
                <a:spcPct val="100000"/>
              </a:lnSpc>
              <a:spcBef>
                <a:spcPts val="0"/>
              </a:spcBef>
              <a:spcAft>
                <a:spcPts val="0"/>
              </a:spcAft>
              <a:buClr>
                <a:srgbClr val="000000"/>
              </a:buClr>
              <a:buSzPts val="2800"/>
              <a:buFont typeface="Calibri"/>
              <a:buNone/>
            </a:pPr>
            <a:r>
              <a:rPr lang="es" sz="2800" b="0" i="0" u="none" strike="noStrike" cap="none">
                <a:solidFill>
                  <a:srgbClr val="000000"/>
                </a:solidFill>
                <a:latin typeface="Calibri"/>
                <a:ea typeface="Calibri"/>
                <a:cs typeface="Calibri"/>
                <a:sym typeface="Calibri"/>
              </a:rPr>
              <a:t>de acuerdo con la </a:t>
            </a:r>
            <a:r>
              <a:rPr lang="es" sz="2800" b="0" i="0" u="none" strike="noStrike" cap="none">
                <a:solidFill>
                  <a:srgbClr val="FF0000"/>
                </a:solidFill>
                <a:latin typeface="Calibri"/>
                <a:ea typeface="Calibri"/>
                <a:cs typeface="Calibri"/>
                <a:sym typeface="Calibri"/>
              </a:rPr>
              <a:t>puntuación cantada correctamente </a:t>
            </a:r>
            <a:r>
              <a:rPr lang="es" sz="2800" b="0" i="0" u="none" strike="noStrike" cap="none">
                <a:solidFill>
                  <a:srgbClr val="000000"/>
                </a:solidFill>
                <a:latin typeface="Calibri"/>
                <a:ea typeface="Calibri"/>
                <a:cs typeface="Calibri"/>
                <a:sym typeface="Calibri"/>
              </a:rPr>
              <a:t>, señale una </a:t>
            </a:r>
            <a:r>
              <a:rPr lang="es" sz="2800" b="0" i="0" u="none" strike="noStrike" cap="none">
                <a:solidFill>
                  <a:srgbClr val="FF0000"/>
                </a:solidFill>
                <a:latin typeface="Calibri"/>
                <a:ea typeface="Calibri"/>
                <a:cs typeface="Calibri"/>
                <a:sym typeface="Calibri"/>
              </a:rPr>
              <a:t>falta contra el jugador</a:t>
            </a:r>
            <a:endParaRPr/>
          </a:p>
          <a:p>
            <a:pPr marL="0" marR="0" lvl="0" indent="0" algn="just" rtl="0">
              <a:lnSpc>
                <a:spcPct val="100000"/>
              </a:lnSpc>
              <a:spcBef>
                <a:spcPts val="0"/>
              </a:spcBef>
              <a:spcAft>
                <a:spcPts val="0"/>
              </a:spcAft>
              <a:buClr>
                <a:srgbClr val="FF0000"/>
              </a:buClr>
              <a:buSzPts val="2800"/>
              <a:buFont typeface="Calibri"/>
              <a:buNone/>
            </a:pPr>
            <a:r>
              <a:rPr lang="es" sz="2800" b="0" i="0" u="none" strike="noStrike" cap="none">
                <a:solidFill>
                  <a:srgbClr val="FF0000"/>
                </a:solidFill>
                <a:latin typeface="Calibri"/>
                <a:ea typeface="Calibri"/>
                <a:cs typeface="Calibri"/>
                <a:sym typeface="Calibri"/>
              </a:rPr>
              <a:t>quién detuvo el juego </a:t>
            </a:r>
            <a:r>
              <a:rPr lang="es" sz="2800" b="0" i="0" u="none" strike="noStrike" cap="none">
                <a:solidFill>
                  <a:srgbClr val="000000"/>
                </a:solidFill>
                <a:latin typeface="Calibri"/>
                <a:ea typeface="Calibri"/>
                <a:cs typeface="Calibri"/>
                <a:sym typeface="Calibri"/>
              </a:rPr>
              <a:t>(Regla 7.1)</a:t>
            </a:r>
            <a:endParaRPr/>
          </a:p>
          <a:p>
            <a:pPr marL="0" marR="0" lvl="0" indent="0" algn="just" rtl="0">
              <a:lnSpc>
                <a:spcPct val="100000"/>
              </a:lnSpc>
              <a:spcBef>
                <a:spcPts val="0"/>
              </a:spcBef>
              <a:spcAft>
                <a:spcPts val="0"/>
              </a:spcAft>
              <a:buClr>
                <a:srgbClr val="000000"/>
              </a:buClr>
              <a:buSzPts val="2800"/>
              <a:buFont typeface="Source Sans Pro"/>
              <a:buNone/>
            </a:pPr>
            <a:endParaRPr sz="2800" b="0" i="0" u="none" strike="noStrike" cap="none">
              <a:solidFill>
                <a:srgbClr val="0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6"/>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a:solidFill>
                  <a:srgbClr val="18579B"/>
                </a:solidFill>
              </a:rPr>
              <a:t>Preguntas de puntuación</a:t>
            </a:r>
            <a:endParaRPr/>
          </a:p>
        </p:txBody>
      </p:sp>
      <p:sp>
        <p:nvSpPr>
          <p:cNvPr id="592" name="Google Shape;592;p76"/>
          <p:cNvSpPr txBox="1"/>
          <p:nvPr/>
        </p:nvSpPr>
        <p:spPr>
          <a:xfrm>
            <a:off x="610447" y="844731"/>
            <a:ext cx="11329851" cy="550919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1200"/>
              </a:spcBef>
              <a:spcAft>
                <a:spcPts val="0"/>
              </a:spcAft>
              <a:buClr>
                <a:srgbClr val="18579B"/>
              </a:buClr>
              <a:buSzPts val="3600"/>
              <a:buFont typeface="Calibri"/>
              <a:buNone/>
            </a:pPr>
            <a:r>
              <a:rPr lang="es" sz="3600" b="1" i="1" u="none" strike="noStrike" cap="none">
                <a:solidFill>
                  <a:srgbClr val="18579B"/>
                </a:solidFill>
                <a:latin typeface="Calibri"/>
                <a:ea typeface="Calibri"/>
                <a:cs typeface="Calibri"/>
                <a:sym typeface="Calibri"/>
              </a:rPr>
              <a:t>Si se le pregunta antes de </a:t>
            </a:r>
            <a:r>
              <a:rPr lang="es" sz="3600" b="1" i="1" u="none" strike="noStrike" cap="none">
                <a:solidFill>
                  <a:srgbClr val="FF0000"/>
                </a:solidFill>
                <a:latin typeface="Calibri"/>
                <a:ea typeface="Calibri"/>
                <a:cs typeface="Calibri"/>
                <a:sym typeface="Calibri"/>
              </a:rPr>
              <a:t>llamar a la puntuación </a:t>
            </a:r>
            <a:r>
              <a:rPr lang="es" sz="3600" b="1" i="1" u="none" strike="noStrike" cap="none">
                <a:solidFill>
                  <a:srgbClr val="18579B"/>
                </a:solidFill>
                <a:latin typeface="Calibri"/>
                <a:ea typeface="Calibri"/>
                <a:cs typeface="Calibri"/>
                <a:sym typeface="Calibri"/>
              </a:rPr>
              <a:t>:</a:t>
            </a:r>
            <a:endParaRPr/>
          </a:p>
          <a:p>
            <a:pPr marL="0" marR="0" lvl="0" indent="0" algn="l" rtl="0">
              <a:lnSpc>
                <a:spcPct val="100000"/>
              </a:lnSpc>
              <a:spcBef>
                <a:spcPts val="1200"/>
              </a:spcBef>
              <a:spcAft>
                <a:spcPts val="0"/>
              </a:spcAft>
              <a:buClr>
                <a:srgbClr val="000000"/>
              </a:buClr>
              <a:buSzPts val="1000"/>
              <a:buFont typeface="Source Sans Pro"/>
              <a:buNone/>
            </a:pPr>
            <a:endParaRPr sz="1000" b="1" i="1" u="none" strike="noStrike" cap="none">
              <a:solidFill>
                <a:srgbClr val="18579B"/>
              </a:solidFill>
              <a:latin typeface="Calibri"/>
              <a:ea typeface="Calibri"/>
              <a:cs typeface="Calibri"/>
              <a:sym typeface="Calibri"/>
            </a:endParaRPr>
          </a:p>
          <a:p>
            <a:pPr marL="0" marR="0" lvl="0" indent="0" algn="l" rtl="0">
              <a:lnSpc>
                <a:spcPct val="100000"/>
              </a:lnSpc>
              <a:spcBef>
                <a:spcPts val="120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 Responder con: (p. ej.) </a:t>
            </a:r>
            <a:r>
              <a:rPr lang="es" sz="3600" b="0" i="0" u="none" strike="noStrike" cap="none">
                <a:solidFill>
                  <a:srgbClr val="FF0000"/>
                </a:solidFill>
                <a:latin typeface="Calibri"/>
                <a:ea typeface="Calibri"/>
                <a:cs typeface="Calibri"/>
                <a:sym typeface="Calibri"/>
              </a:rPr>
              <a:t>“Tienes 4 puntos”</a:t>
            </a:r>
            <a:endParaRPr/>
          </a:p>
          <a:p>
            <a:pPr marL="0" marR="0" lvl="0" indent="0" algn="l" rtl="0">
              <a:lnSpc>
                <a:spcPct val="100000"/>
              </a:lnSpc>
              <a:spcBef>
                <a:spcPts val="1200"/>
              </a:spcBef>
              <a:spcAft>
                <a:spcPts val="0"/>
              </a:spcAft>
              <a:buClr>
                <a:srgbClr val="000000"/>
              </a:buClr>
              <a:buSzPts val="800"/>
              <a:buFont typeface="Source Sans Pro"/>
              <a:buNone/>
            </a:pPr>
            <a:endParaRPr sz="800" b="0" i="0" u="none" strike="noStrike" cap="none">
              <a:solidFill>
                <a:srgbClr val="18579B"/>
              </a:solidFill>
              <a:latin typeface="Calibri"/>
              <a:ea typeface="Calibri"/>
              <a:cs typeface="Calibri"/>
              <a:sym typeface="Calibri"/>
            </a:endParaRPr>
          </a:p>
          <a:p>
            <a:pPr marL="0" marR="0" lvl="0" indent="0" algn="l" rtl="0">
              <a:lnSpc>
                <a:spcPct val="100000"/>
              </a:lnSpc>
              <a:spcBef>
                <a:spcPts val="120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 Si se le solicita la </a:t>
            </a:r>
            <a:r>
              <a:rPr lang="es" sz="3600" b="0" i="0" u="none" strike="noStrike" cap="none">
                <a:solidFill>
                  <a:srgbClr val="FF0000"/>
                </a:solidFill>
                <a:latin typeface="Calibri"/>
                <a:ea typeface="Calibri"/>
                <a:cs typeface="Calibri"/>
                <a:sym typeface="Calibri"/>
              </a:rPr>
              <a:t>"Puntuación completa" </a:t>
            </a:r>
            <a:r>
              <a:rPr lang="es" sz="3600" b="0" i="0" u="none" strike="noStrike" cap="none">
                <a:solidFill>
                  <a:srgbClr val="18579B"/>
                </a:solidFill>
                <a:latin typeface="Calibri"/>
                <a:ea typeface="Calibri"/>
                <a:cs typeface="Calibri"/>
                <a:sym typeface="Calibri"/>
              </a:rPr>
              <a:t>, dé un paso adelante, levante el brazo y responda </a:t>
            </a:r>
            <a:r>
              <a:rPr lang="es" sz="3600" b="0" i="0" u="none" strike="noStrike" cap="none">
                <a:solidFill>
                  <a:srgbClr val="FF0000"/>
                </a:solidFill>
                <a:latin typeface="Calibri"/>
                <a:ea typeface="Calibri"/>
                <a:cs typeface="Calibri"/>
                <a:sym typeface="Calibri"/>
              </a:rPr>
              <a:t>"Usted tiene 4, ellos tienen 2 y es el segundo </a:t>
            </a:r>
            <a:r>
              <a:rPr lang="es" sz="3600" b="0" i="0" u="none" strike="noStrike" cap="none" baseline="30000">
                <a:solidFill>
                  <a:srgbClr val="FF0000"/>
                </a:solidFill>
                <a:latin typeface="Calibri"/>
                <a:ea typeface="Calibri"/>
                <a:cs typeface="Calibri"/>
                <a:sym typeface="Calibri"/>
              </a:rPr>
              <a:t>servidor </a:t>
            </a:r>
            <a:r>
              <a:rPr lang="es" sz="3600" b="0" i="0" u="none" strike="noStrike" cap="none">
                <a:solidFill>
                  <a:srgbClr val="FF0000"/>
                </a:solidFill>
                <a:latin typeface="Calibri"/>
                <a:ea typeface="Calibri"/>
                <a:cs typeface="Calibri"/>
                <a:sym typeface="Calibri"/>
              </a:rPr>
              <a:t>".</a:t>
            </a:r>
            <a:endParaRPr/>
          </a:p>
          <a:p>
            <a:pPr marL="0" marR="0" lvl="0" indent="0" algn="l" rtl="0">
              <a:lnSpc>
                <a:spcPct val="100000"/>
              </a:lnSpc>
              <a:spcBef>
                <a:spcPts val="1200"/>
              </a:spcBef>
              <a:spcAft>
                <a:spcPts val="0"/>
              </a:spcAft>
              <a:buClr>
                <a:srgbClr val="000000"/>
              </a:buClr>
              <a:buSzPts val="800"/>
              <a:buFont typeface="Source Sans Pro"/>
              <a:buNone/>
            </a:pPr>
            <a:endParaRPr sz="800" b="0" i="0" u="none" strike="noStrike" cap="none">
              <a:solidFill>
                <a:srgbClr val="FF0000"/>
              </a:solidFill>
              <a:latin typeface="Calibri"/>
              <a:ea typeface="Calibri"/>
              <a:cs typeface="Calibri"/>
              <a:sym typeface="Calibri"/>
            </a:endParaRPr>
          </a:p>
          <a:p>
            <a:pPr marL="0" marR="0" lvl="0" indent="0" algn="l" rtl="0">
              <a:lnSpc>
                <a:spcPct val="100000"/>
              </a:lnSpc>
              <a:spcBef>
                <a:spcPts val="120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 </a:t>
            </a:r>
            <a:r>
              <a:rPr lang="es" sz="3600" b="0" i="0" u="none" strike="noStrike" cap="none">
                <a:solidFill>
                  <a:srgbClr val="FF0000"/>
                </a:solidFill>
                <a:latin typeface="Calibri"/>
                <a:ea typeface="Calibri"/>
                <a:cs typeface="Calibri"/>
                <a:sym typeface="Calibri"/>
              </a:rPr>
              <a:t>Vuelva </a:t>
            </a:r>
            <a:r>
              <a:rPr lang="es" sz="3600" b="0" i="0" u="none" strike="noStrike" cap="none">
                <a:solidFill>
                  <a:srgbClr val="18579B"/>
                </a:solidFill>
                <a:latin typeface="Calibri"/>
                <a:ea typeface="Calibri"/>
                <a:cs typeface="Calibri"/>
                <a:sym typeface="Calibri"/>
              </a:rPr>
              <a:t>a su posición y </a:t>
            </a:r>
            <a:r>
              <a:rPr lang="es" sz="3600" b="0" i="0" u="none" strike="noStrike" cap="none">
                <a:solidFill>
                  <a:srgbClr val="FF0000"/>
                </a:solidFill>
                <a:latin typeface="Calibri"/>
                <a:ea typeface="Calibri"/>
                <a:cs typeface="Calibri"/>
                <a:sym typeface="Calibri"/>
              </a:rPr>
              <a:t>recuerde la puntuación </a:t>
            </a:r>
            <a:r>
              <a:rPr lang="es" sz="3600" b="0" i="0" u="none" strike="noStrike" cap="none">
                <a:solidFill>
                  <a:srgbClr val="18579B"/>
                </a:solidFill>
                <a:latin typeface="Calibri"/>
                <a:ea typeface="Calibri"/>
                <a:cs typeface="Calibri"/>
                <a:sym typeface="Calibri"/>
              </a:rPr>
              <a:t>para comenzar la jugada</a:t>
            </a:r>
            <a:endParaRPr/>
          </a:p>
        </p:txBody>
      </p:sp>
      <p:sp>
        <p:nvSpPr>
          <p:cNvPr id="593" name="Google Shape;593;p7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7"/>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a:solidFill>
                  <a:srgbClr val="18579B"/>
                </a:solidFill>
              </a:rPr>
              <a:t>Preguntas de puntuación (continuación)</a:t>
            </a:r>
            <a:endParaRPr/>
          </a:p>
        </p:txBody>
      </p:sp>
      <p:sp>
        <p:nvSpPr>
          <p:cNvPr id="599" name="Google Shape;599;p77"/>
          <p:cNvSpPr txBox="1"/>
          <p:nvPr/>
        </p:nvSpPr>
        <p:spPr>
          <a:xfrm>
            <a:off x="630269" y="844731"/>
            <a:ext cx="11726220" cy="630941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600"/>
              </a:spcBef>
              <a:spcAft>
                <a:spcPts val="0"/>
              </a:spcAft>
              <a:buClr>
                <a:srgbClr val="18579B"/>
              </a:buClr>
              <a:buSzPts val="2800"/>
              <a:buFont typeface="Calibri"/>
              <a:buNone/>
            </a:pPr>
            <a:r>
              <a:rPr lang="es" sz="2800" b="1" i="1" u="none" strike="noStrike" cap="none">
                <a:solidFill>
                  <a:srgbClr val="18579B"/>
                </a:solidFill>
                <a:latin typeface="Calibri"/>
                <a:ea typeface="Calibri"/>
                <a:cs typeface="Calibri"/>
                <a:sym typeface="Calibri"/>
              </a:rPr>
              <a:t>Si se le pregunta </a:t>
            </a:r>
            <a:r>
              <a:rPr lang="es" sz="2800" b="1" i="1" u="none" strike="noStrike" cap="none">
                <a:solidFill>
                  <a:srgbClr val="FF0000"/>
                </a:solidFill>
                <a:latin typeface="Calibri"/>
                <a:ea typeface="Calibri"/>
                <a:cs typeface="Calibri"/>
                <a:sym typeface="Calibri"/>
              </a:rPr>
              <a:t>después de que se llama el marcador </a:t>
            </a:r>
            <a:r>
              <a:rPr lang="es" sz="2800" b="1" i="1" u="none" strike="noStrike" cap="none">
                <a:solidFill>
                  <a:srgbClr val="18579B"/>
                </a:solidFill>
                <a:latin typeface="Calibri"/>
                <a:ea typeface="Calibri"/>
                <a:cs typeface="Calibri"/>
                <a:sym typeface="Calibri"/>
              </a:rPr>
              <a:t>pero </a:t>
            </a:r>
            <a:r>
              <a:rPr lang="es" sz="2800" b="1" i="1" u="none" strike="noStrike" cap="none">
                <a:solidFill>
                  <a:srgbClr val="FF0000"/>
                </a:solidFill>
                <a:latin typeface="Calibri"/>
                <a:ea typeface="Calibri"/>
                <a:cs typeface="Calibri"/>
                <a:sym typeface="Calibri"/>
              </a:rPr>
              <a:t>ANTES de que se golpee la pelota </a:t>
            </a:r>
            <a:r>
              <a:rPr lang="es" sz="2800" b="1" i="1" u="none" strike="noStrike" cap="none">
                <a:solidFill>
                  <a:srgbClr val="18579B"/>
                </a:solidFill>
                <a:latin typeface="Calibri"/>
                <a:ea typeface="Calibri"/>
                <a:cs typeface="Calibri"/>
                <a:sym typeface="Calibri"/>
              </a:rPr>
              <a:t>para hacer el servicio:</a:t>
            </a:r>
            <a:endParaRPr/>
          </a:p>
          <a:p>
            <a:pPr marL="457200" marR="0" lvl="0" indent="-457200" algn="l" rtl="0">
              <a:lnSpc>
                <a:spcPct val="100000"/>
              </a:lnSpc>
              <a:spcBef>
                <a:spcPts val="60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Si el puntaje se cantó correctamente: reconozca el puntaje correcto, anuncie que recordará el puntaje, recupere el puntaje cuando todos los jugadores estén listos</a:t>
            </a:r>
            <a:endParaRPr/>
          </a:p>
          <a:p>
            <a:pPr marL="457200" marR="0" lvl="0" indent="-457200" algn="l" rtl="0">
              <a:lnSpc>
                <a:spcPct val="100000"/>
              </a:lnSpc>
              <a:spcBef>
                <a:spcPts val="60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Si la partitura se cantó incorrectamente, anuncie "Corrección"</a:t>
            </a:r>
            <a:endParaRPr/>
          </a:p>
          <a:p>
            <a:pPr marL="457200" marR="0" lvl="0" indent="-457200" algn="l" rtl="0">
              <a:lnSpc>
                <a:spcPct val="100000"/>
              </a:lnSpc>
              <a:spcBef>
                <a:spcPts val="60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Reconozca la puntuación correcta y anuncie que recordará la puntuación. Permita que los jugadores ajusten posiciones, si es necesario, y recuerde la puntuación cuando todos los jugadores estén listos</a:t>
            </a:r>
            <a:r>
              <a:rPr lang="es" sz="2800" b="0" i="0" u="none" strike="noStrike" cap="none">
                <a:solidFill>
                  <a:srgbClr val="18579B"/>
                </a:solidFill>
                <a:latin typeface="Calibri"/>
                <a:ea typeface="Calibri"/>
                <a:cs typeface="Calibri"/>
                <a:sym typeface="Calibri"/>
              </a:rPr>
              <a:t> </a:t>
            </a:r>
            <a:endParaRPr/>
          </a:p>
          <a:p>
            <a:pPr marL="0" marR="0" lvl="0" indent="0" algn="l" rtl="0">
              <a:lnSpc>
                <a:spcPct val="100000"/>
              </a:lnSpc>
              <a:spcBef>
                <a:spcPts val="600"/>
              </a:spcBef>
              <a:spcAft>
                <a:spcPts val="0"/>
              </a:spcAft>
              <a:buClr>
                <a:srgbClr val="000000"/>
              </a:buClr>
              <a:buSzPts val="1000"/>
              <a:buFont typeface="Source Sans Pro"/>
              <a:buNone/>
            </a:pPr>
            <a:endParaRPr sz="1000" b="0" i="0" u="none" strike="noStrike" cap="none">
              <a:solidFill>
                <a:srgbClr val="18579B"/>
              </a:solidFill>
              <a:latin typeface="Calibri"/>
              <a:ea typeface="Calibri"/>
              <a:cs typeface="Calibri"/>
              <a:sym typeface="Calibri"/>
            </a:endParaRPr>
          </a:p>
          <a:p>
            <a:pPr marL="0" marR="0" lvl="0" indent="0" algn="l" rtl="0">
              <a:lnSpc>
                <a:spcPct val="100000"/>
              </a:lnSpc>
              <a:spcBef>
                <a:spcPts val="600"/>
              </a:spcBef>
              <a:spcAft>
                <a:spcPts val="0"/>
              </a:spcAft>
              <a:buClr>
                <a:srgbClr val="18579B"/>
              </a:buClr>
              <a:buSzPts val="2800"/>
              <a:buFont typeface="Calibri"/>
              <a:buNone/>
            </a:pPr>
            <a:r>
              <a:rPr lang="es" sz="2800" b="1" i="1" u="none" strike="noStrike" cap="none">
                <a:solidFill>
                  <a:srgbClr val="18579B"/>
                </a:solidFill>
                <a:latin typeface="Calibri"/>
                <a:ea typeface="Calibri"/>
                <a:cs typeface="Calibri"/>
                <a:sym typeface="Calibri"/>
              </a:rPr>
              <a:t>Si se pregunta </a:t>
            </a:r>
            <a:r>
              <a:rPr lang="es" sz="2800" b="1" i="1" u="none" strike="noStrike" cap="none">
                <a:solidFill>
                  <a:srgbClr val="FF0000"/>
                </a:solidFill>
                <a:latin typeface="Calibri"/>
                <a:ea typeface="Calibri"/>
                <a:cs typeface="Calibri"/>
                <a:sym typeface="Calibri"/>
              </a:rPr>
              <a:t>DESPUÉS del servicio </a:t>
            </a:r>
            <a:r>
              <a:rPr lang="es" sz="2800" b="1" i="1" u="none" strike="noStrike" cap="none">
                <a:solidFill>
                  <a:srgbClr val="18579B"/>
                </a:solidFill>
                <a:latin typeface="Calibri"/>
                <a:ea typeface="Calibri"/>
                <a:cs typeface="Calibri"/>
                <a:sym typeface="Calibri"/>
              </a:rPr>
              <a:t>pero </a:t>
            </a:r>
            <a:r>
              <a:rPr lang="es" sz="2800" b="1" i="1" u="none" strike="noStrike" cap="none">
                <a:solidFill>
                  <a:srgbClr val="FF0000"/>
                </a:solidFill>
                <a:latin typeface="Calibri"/>
                <a:ea typeface="Calibri"/>
                <a:cs typeface="Calibri"/>
                <a:sym typeface="Calibri"/>
              </a:rPr>
              <a:t>antes de la devolución del servicio </a:t>
            </a:r>
            <a:r>
              <a:rPr lang="es" sz="2800" b="1" i="1" u="none" strike="noStrike" cap="none">
                <a:solidFill>
                  <a:srgbClr val="18579B"/>
                </a:solidFill>
                <a:latin typeface="Calibri"/>
                <a:ea typeface="Calibri"/>
                <a:cs typeface="Calibri"/>
                <a:sym typeface="Calibri"/>
              </a:rPr>
              <a:t>:</a:t>
            </a:r>
            <a:endParaRPr/>
          </a:p>
          <a:p>
            <a:pPr marL="0" marR="0" lvl="0" indent="0" algn="l" rtl="0">
              <a:lnSpc>
                <a:spcPct val="100000"/>
              </a:lnSpc>
              <a:spcBef>
                <a:spcPts val="600"/>
              </a:spcBef>
              <a:spcAft>
                <a:spcPts val="0"/>
              </a:spcAft>
              <a:buClr>
                <a:srgbClr val="18579B"/>
              </a:buClr>
              <a:buSzPts val="2800"/>
              <a:buFont typeface="Calibri"/>
              <a:buNone/>
            </a:pPr>
            <a:r>
              <a:rPr lang="es" sz="2800" b="0" i="1" u="none" strike="noStrike" cap="none">
                <a:solidFill>
                  <a:srgbClr val="18579B"/>
                </a:solidFill>
                <a:latin typeface="Calibri"/>
                <a:ea typeface="Calibri"/>
                <a:cs typeface="Calibri"/>
                <a:sym typeface="Calibri"/>
              </a:rPr>
              <a:t>- Un jugador puede detener el juego para </a:t>
            </a:r>
            <a:r>
              <a:rPr lang="es" sz="2800" b="0" i="1" u="none" strike="noStrike" cap="none">
                <a:solidFill>
                  <a:srgbClr val="FF0000"/>
                </a:solidFill>
                <a:latin typeface="Calibri"/>
                <a:ea typeface="Calibri"/>
                <a:cs typeface="Calibri"/>
                <a:sym typeface="Calibri"/>
              </a:rPr>
              <a:t>corregir una puntuación incorrecta </a:t>
            </a:r>
            <a:r>
              <a:rPr lang="es" sz="2800" b="0" i="1" u="none" strike="noStrike" cap="none">
                <a:solidFill>
                  <a:srgbClr val="18579B"/>
                </a:solidFill>
                <a:latin typeface="Calibri"/>
                <a:ea typeface="Calibri"/>
                <a:cs typeface="Calibri"/>
                <a:sym typeface="Calibri"/>
              </a:rPr>
              <a:t>. La verdad se </a:t>
            </a:r>
            <a:r>
              <a:rPr lang="es" sz="2800" b="0" i="1" u="none" strike="noStrike" cap="none">
                <a:solidFill>
                  <a:srgbClr val="FF0000"/>
                </a:solidFill>
                <a:latin typeface="Calibri"/>
                <a:ea typeface="Calibri"/>
                <a:cs typeface="Calibri"/>
                <a:sym typeface="Calibri"/>
              </a:rPr>
              <a:t>reproduce </a:t>
            </a:r>
            <a:r>
              <a:rPr lang="es" sz="2800" b="0" i="1" u="none" strike="noStrike" cap="none">
                <a:solidFill>
                  <a:srgbClr val="18579B"/>
                </a:solidFill>
                <a:latin typeface="Calibri"/>
                <a:ea typeface="Calibri"/>
                <a:cs typeface="Calibri"/>
                <a:sym typeface="Calibri"/>
              </a:rPr>
              <a:t>con la puntuación correcta y no hay culpa del jugador.</a:t>
            </a:r>
            <a:endParaRPr/>
          </a:p>
          <a:p>
            <a:pPr marL="0" marR="0" lvl="0" indent="0" algn="l" rtl="0">
              <a:lnSpc>
                <a:spcPct val="100000"/>
              </a:lnSpc>
              <a:spcBef>
                <a:spcPts val="600"/>
              </a:spcBef>
              <a:spcAft>
                <a:spcPts val="0"/>
              </a:spcAft>
              <a:buClr>
                <a:srgbClr val="18579B"/>
              </a:buClr>
              <a:buSzPts val="2800"/>
              <a:buFont typeface="Calibri"/>
              <a:buNone/>
            </a:pPr>
            <a:r>
              <a:rPr lang="es" sz="2800" b="0" i="1" u="none" strike="noStrike" cap="none">
                <a:solidFill>
                  <a:srgbClr val="18579B"/>
                </a:solidFill>
                <a:latin typeface="Calibri"/>
                <a:ea typeface="Calibri"/>
                <a:cs typeface="Calibri"/>
                <a:sym typeface="Calibri"/>
              </a:rPr>
              <a:t>- Si la puntuación se </a:t>
            </a:r>
            <a:r>
              <a:rPr lang="es" sz="2800" b="0" i="1" u="none" strike="noStrike" cap="none">
                <a:solidFill>
                  <a:srgbClr val="FF0000"/>
                </a:solidFill>
                <a:latin typeface="Calibri"/>
                <a:ea typeface="Calibri"/>
                <a:cs typeface="Calibri"/>
                <a:sym typeface="Calibri"/>
              </a:rPr>
              <a:t>cantó originalmente correctamente </a:t>
            </a:r>
            <a:r>
              <a:rPr lang="es" sz="2800" b="0" i="1" u="none" strike="noStrike" cap="none">
                <a:solidFill>
                  <a:srgbClr val="18579B"/>
                </a:solidFill>
                <a:latin typeface="Calibri"/>
                <a:ea typeface="Calibri"/>
                <a:cs typeface="Calibri"/>
                <a:sym typeface="Calibri"/>
              </a:rPr>
              <a:t>, es </a:t>
            </a:r>
            <a:r>
              <a:rPr lang="es" sz="2800" b="0" i="1" u="none" strike="noStrike" cap="none">
                <a:solidFill>
                  <a:srgbClr val="FF0000"/>
                </a:solidFill>
                <a:latin typeface="Calibri"/>
                <a:ea typeface="Calibri"/>
                <a:cs typeface="Calibri"/>
                <a:sym typeface="Calibri"/>
              </a:rPr>
              <a:t>una falta </a:t>
            </a:r>
            <a:r>
              <a:rPr lang="es" sz="2800" b="0" i="1" u="none" strike="noStrike" cap="none">
                <a:solidFill>
                  <a:srgbClr val="18579B"/>
                </a:solidFill>
                <a:latin typeface="Calibri"/>
                <a:ea typeface="Calibri"/>
                <a:cs typeface="Calibri"/>
                <a:sym typeface="Calibri"/>
              </a:rPr>
              <a:t>del jugador.</a:t>
            </a:r>
            <a:endParaRPr sz="2800" b="0" i="0" u="none" strike="noStrike" cap="none">
              <a:solidFill>
                <a:srgbClr val="18579B"/>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000"/>
              <a:buFont typeface="Source Sans Pro"/>
              <a:buNone/>
            </a:pPr>
            <a:endParaRPr sz="1000" b="0" i="0" u="none" strike="noStrike" cap="none">
              <a:solidFill>
                <a:srgbClr val="18579B"/>
              </a:solidFill>
              <a:latin typeface="Calibri"/>
              <a:ea typeface="Calibri"/>
              <a:cs typeface="Calibri"/>
              <a:sym typeface="Calibri"/>
            </a:endParaRPr>
          </a:p>
          <a:p>
            <a:pPr marL="0" marR="0" lvl="0" indent="0" algn="l" rtl="0">
              <a:lnSpc>
                <a:spcPct val="100000"/>
              </a:lnSpc>
              <a:spcBef>
                <a:spcPts val="1200"/>
              </a:spcBef>
              <a:spcAft>
                <a:spcPts val="0"/>
              </a:spcAft>
              <a:buClr>
                <a:srgbClr val="18579B"/>
              </a:buClr>
              <a:buSzPts val="3600"/>
              <a:buFont typeface="Calibri"/>
              <a:buNone/>
            </a:pPr>
            <a:r>
              <a:rPr lang="es" sz="3600" b="0" i="0" u="none" strike="noStrike" cap="none">
                <a:solidFill>
                  <a:srgbClr val="18579B"/>
                </a:solidFill>
                <a:latin typeface="Calibri"/>
                <a:ea typeface="Calibri"/>
                <a:cs typeface="Calibri"/>
                <a:sym typeface="Calibri"/>
              </a:rPr>
              <a:t> </a:t>
            </a:r>
            <a:endParaRPr/>
          </a:p>
        </p:txBody>
      </p:sp>
      <p:sp>
        <p:nvSpPr>
          <p:cNvPr id="600" name="Google Shape;600;p7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8"/>
          <p:cNvSpPr txBox="1">
            <a:spLocks noGrp="1"/>
          </p:cNvSpPr>
          <p:nvPr>
            <p:ph type="title"/>
          </p:nvPr>
        </p:nvSpPr>
        <p:spPr>
          <a:xfrm>
            <a:off x="732367" y="107576"/>
            <a:ext cx="10723035" cy="737155"/>
          </a:xfrm>
          <a:prstGeom prst="rect">
            <a:avLst/>
          </a:prstGeom>
          <a:noFill/>
          <a:ln>
            <a:noFill/>
          </a:ln>
        </p:spPr>
        <p:txBody>
          <a:bodyPr spcFirstLastPara="1" wrap="square" lIns="45700" tIns="45700" rIns="45700" bIns="45700" anchor="b" anchorCtr="0">
            <a:normAutofit fontScale="90000"/>
          </a:bodyPr>
          <a:lstStyle/>
          <a:p>
            <a:pPr marL="0" lvl="0" indent="0" algn="ctr" rtl="0">
              <a:lnSpc>
                <a:spcPct val="100000"/>
              </a:lnSpc>
              <a:spcBef>
                <a:spcPts val="0"/>
              </a:spcBef>
              <a:spcAft>
                <a:spcPts val="0"/>
              </a:spcAft>
              <a:buClr>
                <a:srgbClr val="18579B"/>
              </a:buClr>
              <a:buSzPct val="100000"/>
              <a:buFont typeface="Calibri"/>
              <a:buNone/>
            </a:pPr>
            <a:r>
              <a:rPr lang="es">
                <a:solidFill>
                  <a:srgbClr val="18579B"/>
                </a:solidFill>
              </a:rPr>
              <a:t>Preguntas de puntuación (continuación)</a:t>
            </a:r>
            <a:endParaRPr/>
          </a:p>
        </p:txBody>
      </p:sp>
      <p:sp>
        <p:nvSpPr>
          <p:cNvPr id="606" name="Google Shape;606;p7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78</a:t>
            </a:fld>
            <a:endParaRPr/>
          </a:p>
        </p:txBody>
      </p:sp>
      <p:pic>
        <p:nvPicPr>
          <p:cNvPr id="607" name="Google Shape;607;p78"/>
          <p:cNvPicPr preferRelativeResize="0"/>
          <p:nvPr/>
        </p:nvPicPr>
        <p:blipFill rotWithShape="1">
          <a:blip r:embed="rId3">
            <a:alphaModFix/>
          </a:blip>
          <a:srcRect/>
          <a:stretch/>
        </p:blipFill>
        <p:spPr>
          <a:xfrm>
            <a:off x="893184" y="2429465"/>
            <a:ext cx="10401400" cy="3467133"/>
          </a:xfrm>
          <a:prstGeom prst="rect">
            <a:avLst/>
          </a:prstGeom>
          <a:noFill/>
          <a:ln>
            <a:noFill/>
          </a:ln>
        </p:spPr>
      </p:pic>
      <p:sp>
        <p:nvSpPr>
          <p:cNvPr id="608" name="Google Shape;608;p78"/>
          <p:cNvSpPr txBox="1"/>
          <p:nvPr/>
        </p:nvSpPr>
        <p:spPr>
          <a:xfrm>
            <a:off x="1683521" y="882102"/>
            <a:ext cx="9067088" cy="138499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2800"/>
              <a:buFont typeface="Source Sans Pro"/>
              <a:buNone/>
            </a:pPr>
            <a:r>
              <a:rPr lang="es" sz="2800" b="1" i="1" u="none" strike="noStrike" cap="none">
                <a:solidFill>
                  <a:srgbClr val="000000"/>
                </a:solidFill>
                <a:latin typeface="Source Sans Pro"/>
                <a:ea typeface="Source Sans Pro"/>
                <a:cs typeface="Source Sans Pro"/>
                <a:sym typeface="Source Sans Pro"/>
              </a:rPr>
              <a:t>Manual de Arbitraje - Sección 5.A</a:t>
            </a:r>
            <a:endParaRPr/>
          </a:p>
          <a:p>
            <a:pPr marL="0" marR="0" lvl="0" indent="0" algn="ctr" rtl="0">
              <a:lnSpc>
                <a:spcPct val="100000"/>
              </a:lnSpc>
              <a:spcBef>
                <a:spcPts val="0"/>
              </a:spcBef>
              <a:spcAft>
                <a:spcPts val="0"/>
              </a:spcAft>
              <a:buClr>
                <a:srgbClr val="000000"/>
              </a:buClr>
              <a:buSzPts val="2800"/>
              <a:buFont typeface="Source Sans Pro"/>
              <a:buNone/>
            </a:pPr>
            <a:r>
              <a:rPr lang="es" sz="2800" b="1" i="1" u="none" strike="noStrike" cap="none">
                <a:solidFill>
                  <a:srgbClr val="000000"/>
                </a:solidFill>
                <a:latin typeface="Source Sans Pro"/>
                <a:ea typeface="Source Sans Pro"/>
                <a:cs typeface="Source Sans Pro"/>
                <a:sym typeface="Source Sans Pro"/>
              </a:rPr>
              <a:t>Situaciones Clave y Violaciones: Servir y Recibir</a:t>
            </a:r>
            <a:endParaRPr sz="2800" b="1" i="1"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9"/>
          <p:cNvSpPr txBox="1">
            <a:spLocks noGrp="1"/>
          </p:cNvSpPr>
          <p:nvPr>
            <p:ph type="body" idx="1"/>
          </p:nvPr>
        </p:nvSpPr>
        <p:spPr>
          <a:xfrm>
            <a:off x="674703" y="99468"/>
            <a:ext cx="10848513" cy="6355928"/>
          </a:xfrm>
          <a:prstGeom prst="rect">
            <a:avLst/>
          </a:prstGeom>
          <a:noFill/>
          <a:ln>
            <a:noFill/>
          </a:ln>
        </p:spPr>
        <p:txBody>
          <a:bodyPr spcFirstLastPara="1" wrap="square" lIns="45700" tIns="45700" rIns="45700" bIns="45700" anchor="t" anchorCtr="0">
            <a:normAutofit fontScale="92500" lnSpcReduction="20000"/>
          </a:bodyPr>
          <a:lstStyle/>
          <a:p>
            <a:pPr marL="0" lvl="0" indent="0" algn="ctr" rtl="0">
              <a:lnSpc>
                <a:spcPct val="100000"/>
              </a:lnSpc>
              <a:spcBef>
                <a:spcPts val="0"/>
              </a:spcBef>
              <a:spcAft>
                <a:spcPts val="0"/>
              </a:spcAft>
              <a:buSzPct val="100000"/>
              <a:buFont typeface="Noto Sans Symbols"/>
              <a:buNone/>
            </a:pPr>
            <a:r>
              <a:rPr lang="es" sz="4800">
                <a:latin typeface="Calibri"/>
                <a:ea typeface="Calibri"/>
                <a:cs typeface="Calibri"/>
                <a:sym typeface="Calibri"/>
              </a:rPr>
              <a:t>Tiempo de servicio</a:t>
            </a:r>
            <a:endParaRPr/>
          </a:p>
          <a:p>
            <a:pPr marL="685800" lvl="1" indent="-336550" algn="l" rtl="0">
              <a:lnSpc>
                <a:spcPct val="100000"/>
              </a:lnSpc>
              <a:spcBef>
                <a:spcPts val="600"/>
              </a:spcBef>
              <a:spcAft>
                <a:spcPts val="0"/>
              </a:spcAft>
              <a:buClr>
                <a:srgbClr val="18579B"/>
              </a:buClr>
              <a:buSzPct val="110000"/>
              <a:buNone/>
            </a:pPr>
            <a:endParaRPr sz="1100">
              <a:latin typeface="Calibri"/>
              <a:ea typeface="Calibri"/>
              <a:cs typeface="Calibri"/>
              <a:sym typeface="Calibri"/>
            </a:endParaRPr>
          </a:p>
          <a:p>
            <a:pPr marL="685800" lvl="1" indent="-336550" algn="l" rtl="0">
              <a:lnSpc>
                <a:spcPct val="100000"/>
              </a:lnSpc>
              <a:spcBef>
                <a:spcPts val="600"/>
              </a:spcBef>
              <a:spcAft>
                <a:spcPts val="0"/>
              </a:spcAft>
              <a:buClr>
                <a:srgbClr val="18579B"/>
              </a:buClr>
              <a:buSzPct val="110000"/>
              <a:buNone/>
            </a:pPr>
            <a:endParaRPr sz="1100">
              <a:latin typeface="Calibri"/>
              <a:ea typeface="Calibri"/>
              <a:cs typeface="Calibri"/>
              <a:sym typeface="Calibri"/>
            </a:endParaRPr>
          </a:p>
          <a:p>
            <a:pPr marL="685800" lvl="1" indent="-336584" algn="l" rtl="0">
              <a:lnSpc>
                <a:spcPct val="100000"/>
              </a:lnSpc>
              <a:spcBef>
                <a:spcPts val="600"/>
              </a:spcBef>
              <a:spcAft>
                <a:spcPts val="0"/>
              </a:spcAft>
              <a:buClr>
                <a:srgbClr val="18579B"/>
              </a:buClr>
              <a:buSzPct val="110000"/>
              <a:buFont typeface="Arial"/>
              <a:buChar char="•"/>
            </a:pPr>
            <a:r>
              <a:rPr lang="es" sz="3900"/>
              <a:t>hay </a:t>
            </a:r>
            <a:r>
              <a:rPr lang="es" sz="3900">
                <a:solidFill>
                  <a:srgbClr val="FF0000"/>
                </a:solidFill>
              </a:rPr>
              <a:t>penalización </a:t>
            </a:r>
            <a:r>
              <a:rPr lang="es" sz="3900"/>
              <a:t>si el servidor </a:t>
            </a:r>
            <a:r>
              <a:rPr lang="es" sz="3900">
                <a:solidFill>
                  <a:srgbClr val="FF0000"/>
                </a:solidFill>
              </a:rPr>
              <a:t>sirve la pelota </a:t>
            </a:r>
            <a:r>
              <a:rPr lang="es" sz="3900"/>
              <a:t>antes de </a:t>
            </a:r>
            <a:r>
              <a:rPr lang="es" sz="3900">
                <a:solidFill>
                  <a:srgbClr val="FF0000"/>
                </a:solidFill>
              </a:rPr>
              <a:t>que se cante el comienzo del marcador </a:t>
            </a:r>
            <a:r>
              <a:rPr lang="es" sz="3900"/>
              <a:t>; permita que el jugador vuelva a servir la pelota después de que se cante </a:t>
            </a:r>
            <a:endParaRPr/>
          </a:p>
          <a:p>
            <a:pPr marL="349250" lvl="1" indent="0" algn="l" rtl="0">
              <a:lnSpc>
                <a:spcPct val="100000"/>
              </a:lnSpc>
              <a:spcBef>
                <a:spcPts val="600"/>
              </a:spcBef>
              <a:spcAft>
                <a:spcPts val="0"/>
              </a:spcAft>
              <a:buClr>
                <a:srgbClr val="18579B"/>
              </a:buClr>
              <a:buSzPct val="110000"/>
              <a:buNone/>
            </a:pPr>
            <a:endParaRPr sz="1100"/>
          </a:p>
          <a:p>
            <a:pPr marL="685800" lvl="1" indent="-336584" algn="l" rtl="0">
              <a:lnSpc>
                <a:spcPct val="100000"/>
              </a:lnSpc>
              <a:spcBef>
                <a:spcPts val="600"/>
              </a:spcBef>
              <a:spcAft>
                <a:spcPts val="0"/>
              </a:spcAft>
              <a:buClr>
                <a:srgbClr val="18579B"/>
              </a:buClr>
              <a:buSzPct val="110000"/>
              <a:buFont typeface="Arial"/>
              <a:buChar char="•"/>
            </a:pPr>
            <a:r>
              <a:rPr lang="es" sz="3900">
                <a:solidFill>
                  <a:srgbClr val="FF0000"/>
                </a:solidFill>
              </a:rPr>
              <a:t>No </a:t>
            </a:r>
            <a:r>
              <a:rPr lang="es" sz="3900"/>
              <a:t>hay </a:t>
            </a:r>
            <a:r>
              <a:rPr lang="es" sz="3900">
                <a:solidFill>
                  <a:srgbClr val="FF0000"/>
                </a:solidFill>
                <a:latin typeface="Calibri"/>
                <a:ea typeface="Calibri"/>
                <a:cs typeface="Calibri"/>
                <a:sym typeface="Calibri"/>
              </a:rPr>
              <a:t>penalización </a:t>
            </a:r>
            <a:r>
              <a:rPr lang="es" sz="3900">
                <a:latin typeface="Calibri"/>
                <a:ea typeface="Calibri"/>
                <a:cs typeface="Calibri"/>
                <a:sym typeface="Calibri"/>
              </a:rPr>
              <a:t>si el servidor comienza su </a:t>
            </a:r>
            <a:r>
              <a:rPr lang="es" sz="3900">
                <a:solidFill>
                  <a:srgbClr val="FF0000"/>
                </a:solidFill>
              </a:rPr>
              <a:t>movimiento </a:t>
            </a:r>
            <a:r>
              <a:rPr lang="es" sz="3900">
                <a:solidFill>
                  <a:srgbClr val="FF0000"/>
                </a:solidFill>
                <a:latin typeface="Calibri"/>
                <a:ea typeface="Calibri"/>
                <a:cs typeface="Calibri"/>
                <a:sym typeface="Calibri"/>
              </a:rPr>
              <a:t>de servicio </a:t>
            </a:r>
            <a:r>
              <a:rPr lang="es" sz="3900">
                <a:latin typeface="Calibri"/>
                <a:ea typeface="Calibri"/>
                <a:cs typeface="Calibri"/>
                <a:sym typeface="Calibri"/>
              </a:rPr>
              <a:t>antes de que se cante el </a:t>
            </a:r>
            <a:r>
              <a:rPr lang="es" sz="3900">
                <a:solidFill>
                  <a:srgbClr val="FF0000"/>
                </a:solidFill>
                <a:latin typeface="Calibri"/>
                <a:ea typeface="Calibri"/>
                <a:cs typeface="Calibri"/>
                <a:sym typeface="Calibri"/>
              </a:rPr>
              <a:t>puntaje completo.</a:t>
            </a:r>
            <a:endParaRPr/>
          </a:p>
          <a:p>
            <a:pPr marL="685800" lvl="1" indent="-259016" algn="l" rtl="0">
              <a:lnSpc>
                <a:spcPct val="100000"/>
              </a:lnSpc>
              <a:spcBef>
                <a:spcPts val="600"/>
              </a:spcBef>
              <a:spcAft>
                <a:spcPts val="0"/>
              </a:spcAft>
              <a:buClr>
                <a:srgbClr val="18579B"/>
              </a:buClr>
              <a:buSzPct val="110000"/>
              <a:buFont typeface="Arial"/>
              <a:buNone/>
            </a:pPr>
            <a:endParaRPr sz="1200">
              <a:solidFill>
                <a:srgbClr val="18579B"/>
              </a:solidFill>
              <a:latin typeface="Calibri"/>
              <a:ea typeface="Calibri"/>
              <a:cs typeface="Calibri"/>
              <a:sym typeface="Calibri"/>
            </a:endParaRPr>
          </a:p>
          <a:p>
            <a:pPr marL="685800" lvl="1" indent="-336584" algn="l" rtl="0">
              <a:lnSpc>
                <a:spcPct val="100000"/>
              </a:lnSpc>
              <a:spcBef>
                <a:spcPts val="600"/>
              </a:spcBef>
              <a:spcAft>
                <a:spcPts val="0"/>
              </a:spcAft>
              <a:buClr>
                <a:srgbClr val="18579B"/>
              </a:buClr>
              <a:buSzPct val="110000"/>
              <a:buFont typeface="Arial"/>
              <a:buChar char="•"/>
            </a:pPr>
            <a:r>
              <a:rPr lang="es" sz="3900">
                <a:solidFill>
                  <a:srgbClr val="18579B"/>
                </a:solidFill>
                <a:latin typeface="Calibri"/>
                <a:ea typeface="Calibri"/>
                <a:cs typeface="Calibri"/>
                <a:sym typeface="Calibri"/>
              </a:rPr>
              <a:t>Es falta si el </a:t>
            </a:r>
            <a:r>
              <a:rPr lang="es" sz="3900">
                <a:solidFill>
                  <a:srgbClr val="FF0000"/>
                </a:solidFill>
                <a:latin typeface="Calibri"/>
                <a:ea typeface="Calibri"/>
                <a:cs typeface="Calibri"/>
                <a:sym typeface="Calibri"/>
              </a:rPr>
              <a:t>servidor golpea la pelota </a:t>
            </a:r>
            <a:r>
              <a:rPr lang="es" sz="3900">
                <a:solidFill>
                  <a:srgbClr val="18579B"/>
                </a:solidFill>
                <a:latin typeface="Calibri"/>
                <a:ea typeface="Calibri"/>
                <a:cs typeface="Calibri"/>
                <a:sym typeface="Calibri"/>
              </a:rPr>
              <a:t>antes de que se cante el </a:t>
            </a:r>
            <a:r>
              <a:rPr lang="es" sz="3900">
                <a:solidFill>
                  <a:srgbClr val="FF0000"/>
                </a:solidFill>
                <a:latin typeface="Calibri"/>
                <a:ea typeface="Calibri"/>
                <a:cs typeface="Calibri"/>
                <a:sym typeface="Calibri"/>
              </a:rPr>
              <a:t>último número del marcador </a:t>
            </a:r>
            <a:r>
              <a:rPr lang="es" sz="3900">
                <a:solidFill>
                  <a:srgbClr val="18579B"/>
                </a:solidFill>
                <a:latin typeface="Calibri"/>
                <a:ea typeface="Calibri"/>
                <a:cs typeface="Calibri"/>
                <a:sym typeface="Calibri"/>
              </a:rPr>
              <a:t>.</a:t>
            </a:r>
            <a:endParaRPr/>
          </a:p>
          <a:p>
            <a:pPr marL="349250" lvl="1" indent="0" algn="l" rtl="0">
              <a:lnSpc>
                <a:spcPct val="100000"/>
              </a:lnSpc>
              <a:spcBef>
                <a:spcPts val="600"/>
              </a:spcBef>
              <a:spcAft>
                <a:spcPts val="0"/>
              </a:spcAft>
              <a:buClr>
                <a:srgbClr val="18579B"/>
              </a:buClr>
              <a:buSzPct val="110000"/>
              <a:buNone/>
            </a:pPr>
            <a:endParaRPr sz="1100"/>
          </a:p>
          <a:p>
            <a:pPr marL="685800" lvl="1" indent="-336584" algn="l" rtl="0">
              <a:lnSpc>
                <a:spcPct val="100000"/>
              </a:lnSpc>
              <a:spcBef>
                <a:spcPts val="600"/>
              </a:spcBef>
              <a:spcAft>
                <a:spcPts val="0"/>
              </a:spcAft>
              <a:buClr>
                <a:srgbClr val="18579B"/>
              </a:buClr>
              <a:buSzPct val="110000"/>
              <a:buFont typeface="Arial"/>
              <a:buChar char="•"/>
            </a:pPr>
            <a:r>
              <a:rPr lang="es" sz="3900">
                <a:latin typeface="Calibri"/>
                <a:ea typeface="Calibri"/>
                <a:cs typeface="Calibri"/>
                <a:sym typeface="Calibri"/>
              </a:rPr>
              <a:t>Cualquier </a:t>
            </a:r>
            <a:r>
              <a:rPr lang="es" sz="3900">
                <a:solidFill>
                  <a:srgbClr val="FF0000"/>
                </a:solidFill>
                <a:latin typeface="Calibri"/>
                <a:ea typeface="Calibri"/>
                <a:cs typeface="Calibri"/>
                <a:sym typeface="Calibri"/>
              </a:rPr>
              <a:t>violación de 10 segundos </a:t>
            </a:r>
            <a:r>
              <a:rPr lang="es" sz="3900">
                <a:latin typeface="Calibri"/>
                <a:ea typeface="Calibri"/>
                <a:cs typeface="Calibri"/>
                <a:sym typeface="Calibri"/>
              </a:rPr>
              <a:t>resultará en una </a:t>
            </a:r>
            <a:r>
              <a:rPr lang="es" sz="3900">
                <a:solidFill>
                  <a:srgbClr val="FF0000"/>
                </a:solidFill>
                <a:latin typeface="Calibri"/>
                <a:ea typeface="Calibri"/>
                <a:cs typeface="Calibri"/>
                <a:sym typeface="Calibri"/>
              </a:rPr>
              <a:t>falta contra el servidor/equipo que saca.</a:t>
            </a:r>
            <a:endParaRPr/>
          </a:p>
        </p:txBody>
      </p:sp>
      <p:sp>
        <p:nvSpPr>
          <p:cNvPr id="614" name="Google Shape;614;p7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body" idx="1"/>
          </p:nvPr>
        </p:nvSpPr>
        <p:spPr>
          <a:xfrm>
            <a:off x="340659" y="57430"/>
            <a:ext cx="11392717" cy="6719572"/>
          </a:xfrm>
          <a:prstGeom prst="rect">
            <a:avLst/>
          </a:prstGeom>
          <a:noFill/>
          <a:ln>
            <a:noFill/>
          </a:ln>
        </p:spPr>
        <p:txBody>
          <a:bodyPr spcFirstLastPara="1" wrap="square" lIns="45700" tIns="45700" rIns="45700" bIns="45700" anchor="t" anchorCtr="0">
            <a:normAutofit fontScale="85000" lnSpcReduction="20000"/>
          </a:bodyPr>
          <a:lstStyle/>
          <a:p>
            <a:pPr marL="0" lvl="1" indent="349250" algn="ctr" rtl="0">
              <a:lnSpc>
                <a:spcPct val="100000"/>
              </a:lnSpc>
              <a:spcBef>
                <a:spcPts val="0"/>
              </a:spcBef>
              <a:spcAft>
                <a:spcPts val="0"/>
              </a:spcAft>
              <a:buSzPct val="100000"/>
              <a:buFont typeface="Noto Sans Symbols"/>
              <a:buNone/>
            </a:pPr>
            <a:r>
              <a:rPr lang="es" sz="5838">
                <a:latin typeface="Calibri"/>
                <a:ea typeface="Calibri"/>
                <a:cs typeface="Calibri"/>
                <a:sym typeface="Calibri"/>
              </a:rPr>
              <a:t>Estandarización</a:t>
            </a:r>
            <a:endParaRPr/>
          </a:p>
          <a:p>
            <a:pPr marL="0" lvl="1" indent="349250" algn="l" rtl="0">
              <a:lnSpc>
                <a:spcPct val="100000"/>
              </a:lnSpc>
              <a:spcBef>
                <a:spcPts val="600"/>
              </a:spcBef>
              <a:spcAft>
                <a:spcPts val="0"/>
              </a:spcAft>
              <a:buSzPct val="100000"/>
              <a:buFont typeface="Noto Sans Symbols"/>
              <a:buNone/>
            </a:pPr>
            <a:endParaRPr sz="1800">
              <a:latin typeface="Calibri"/>
              <a:ea typeface="Calibri"/>
              <a:cs typeface="Calibri"/>
              <a:sym typeface="Calibri"/>
            </a:endParaRPr>
          </a:p>
          <a:p>
            <a:pPr marL="0" lvl="1" indent="349250" algn="l" rtl="0">
              <a:lnSpc>
                <a:spcPct val="100000"/>
              </a:lnSpc>
              <a:spcBef>
                <a:spcPts val="600"/>
              </a:spcBef>
              <a:spcAft>
                <a:spcPts val="0"/>
              </a:spcAft>
              <a:buSzPct val="100000"/>
              <a:buFont typeface="Noto Sans Symbols"/>
              <a:buNone/>
            </a:pPr>
            <a:r>
              <a:rPr lang="es" sz="3900">
                <a:latin typeface="Calibri"/>
                <a:ea typeface="Calibri"/>
                <a:cs typeface="Calibri"/>
                <a:sym typeface="Calibri"/>
              </a:rPr>
              <a:t>Serie de recursos </a:t>
            </a:r>
            <a:r>
              <a:rPr lang="es" sz="3900" b="1">
                <a:latin typeface="Calibri"/>
                <a:ea typeface="Calibri"/>
                <a:cs typeface="Calibri"/>
                <a:sym typeface="Calibri"/>
              </a:rPr>
              <a:t>estandarizados </a:t>
            </a:r>
            <a:r>
              <a:rPr lang="es" sz="3900">
                <a:latin typeface="Calibri"/>
                <a:ea typeface="Calibri"/>
                <a:cs typeface="Calibri"/>
                <a:sym typeface="Calibri"/>
              </a:rPr>
              <a:t>que incluyen:</a:t>
            </a:r>
            <a:endParaRPr/>
          </a:p>
          <a:p>
            <a:pPr marL="903288" lvl="3" indent="-700564" algn="l" rtl="0">
              <a:lnSpc>
                <a:spcPct val="100000"/>
              </a:lnSpc>
              <a:spcBef>
                <a:spcPts val="600"/>
              </a:spcBef>
              <a:spcAft>
                <a:spcPts val="0"/>
              </a:spcAft>
              <a:buClr>
                <a:srgbClr val="18579B"/>
              </a:buClr>
              <a:buSzPct val="100000"/>
              <a:buFont typeface="Arial"/>
              <a:buChar char="•"/>
            </a:pPr>
            <a:r>
              <a:rPr lang="es" sz="3900">
                <a:latin typeface="Calibri"/>
                <a:ea typeface="Calibri"/>
                <a:cs typeface="Calibri"/>
                <a:sym typeface="Calibri"/>
              </a:rPr>
              <a:t>202 </a:t>
            </a:r>
            <a:r>
              <a:rPr lang="es" sz="3900"/>
              <a:t>3 </a:t>
            </a:r>
            <a:r>
              <a:rPr lang="es" sz="3900">
                <a:latin typeface="Calibri"/>
                <a:ea typeface="Calibri"/>
                <a:cs typeface="Calibri"/>
                <a:sym typeface="Calibri"/>
              </a:rPr>
              <a:t>USAP/ </a:t>
            </a:r>
            <a:r>
              <a:rPr lang="es" sz="3900" i="1">
                <a:latin typeface="Calibri"/>
                <a:ea typeface="Calibri"/>
                <a:cs typeface="Calibri"/>
                <a:sym typeface="Calibri"/>
              </a:rPr>
              <a:t>Reglamento oficial</a:t>
            </a:r>
            <a:endParaRPr/>
          </a:p>
          <a:p>
            <a:pPr marL="903288" lvl="3" indent="-700564" algn="l" rtl="0">
              <a:lnSpc>
                <a:spcPct val="100000"/>
              </a:lnSpc>
              <a:spcBef>
                <a:spcPts val="600"/>
              </a:spcBef>
              <a:spcAft>
                <a:spcPts val="0"/>
              </a:spcAft>
              <a:buClr>
                <a:srgbClr val="18579B"/>
              </a:buClr>
              <a:buSzPct val="100000"/>
              <a:buFont typeface="Arial"/>
              <a:buChar char="•"/>
            </a:pPr>
            <a:r>
              <a:rPr lang="es" sz="3900">
                <a:latin typeface="Calibri"/>
                <a:ea typeface="Calibri"/>
                <a:cs typeface="Calibri"/>
                <a:sym typeface="Calibri"/>
              </a:rPr>
              <a:t>Documento de cambios de reglas de 2023</a:t>
            </a:r>
            <a:endParaRPr sz="3900">
              <a:latin typeface="Calibri"/>
              <a:ea typeface="Calibri"/>
              <a:cs typeface="Calibri"/>
              <a:sym typeface="Calibri"/>
            </a:endParaRPr>
          </a:p>
          <a:p>
            <a:pPr marL="903288" lvl="3" indent="-700564" algn="l" rtl="0">
              <a:lnSpc>
                <a:spcPct val="100000"/>
              </a:lnSpc>
              <a:spcBef>
                <a:spcPts val="600"/>
              </a:spcBef>
              <a:spcAft>
                <a:spcPts val="0"/>
              </a:spcAft>
              <a:buClr>
                <a:srgbClr val="18579B"/>
              </a:buClr>
              <a:buSzPct val="100000"/>
              <a:buFont typeface="Arial"/>
              <a:buChar char="•"/>
            </a:pPr>
            <a:r>
              <a:rPr lang="es" sz="3900">
                <a:latin typeface="Calibri"/>
                <a:ea typeface="Calibri"/>
                <a:cs typeface="Calibri"/>
                <a:sym typeface="Calibri"/>
              </a:rPr>
              <a:t>de Pickleball de EE. UU. 2023 </a:t>
            </a:r>
            <a:r>
              <a:rPr lang="es" sz="3900" i="1">
                <a:latin typeface="Calibri"/>
                <a:ea typeface="Calibri"/>
                <a:cs typeface="Calibri"/>
                <a:sym typeface="Calibri"/>
              </a:rPr>
              <a:t>*</a:t>
            </a:r>
            <a:endParaRPr/>
          </a:p>
          <a:p>
            <a:pPr marL="903288" lvl="3" indent="-700564" algn="l" rtl="0">
              <a:lnSpc>
                <a:spcPct val="100000"/>
              </a:lnSpc>
              <a:spcBef>
                <a:spcPts val="600"/>
              </a:spcBef>
              <a:spcAft>
                <a:spcPts val="0"/>
              </a:spcAft>
              <a:buClr>
                <a:srgbClr val="18579B"/>
              </a:buClr>
              <a:buSzPct val="100000"/>
              <a:buFont typeface="Arial"/>
              <a:buChar char="•"/>
            </a:pPr>
            <a:r>
              <a:rPr lang="es" sz="3900">
                <a:solidFill>
                  <a:srgbClr val="18579B"/>
                </a:solidFill>
              </a:rPr>
              <a:t>de Pickleball de EE. UU. 2023 </a:t>
            </a:r>
            <a:r>
              <a:rPr lang="es" sz="3900" i="1">
                <a:solidFill>
                  <a:srgbClr val="18579B"/>
                </a:solidFill>
              </a:rPr>
              <a:t>para árbitros*</a:t>
            </a:r>
            <a:endParaRPr sz="3900">
              <a:solidFill>
                <a:srgbClr val="18579B"/>
              </a:solidFill>
            </a:endParaRPr>
          </a:p>
          <a:p>
            <a:pPr marL="903288" lvl="3" indent="-700564" algn="l" rtl="0">
              <a:lnSpc>
                <a:spcPct val="100000"/>
              </a:lnSpc>
              <a:spcBef>
                <a:spcPts val="600"/>
              </a:spcBef>
              <a:spcAft>
                <a:spcPts val="0"/>
              </a:spcAft>
              <a:buClr>
                <a:srgbClr val="18579B"/>
              </a:buClr>
              <a:buSzPct val="100000"/>
              <a:buFont typeface="Arial"/>
              <a:buChar char="•"/>
            </a:pPr>
            <a:r>
              <a:rPr lang="es" sz="3900">
                <a:latin typeface="Calibri"/>
                <a:ea typeface="Calibri"/>
                <a:cs typeface="Calibri"/>
                <a:sym typeface="Calibri"/>
              </a:rPr>
              <a:t>Vídeos de formación de árbitros a petición*</a:t>
            </a:r>
            <a:endParaRPr/>
          </a:p>
          <a:p>
            <a:pPr marL="903288" lvl="3" indent="-698706" algn="l" rtl="0">
              <a:lnSpc>
                <a:spcPct val="90000"/>
              </a:lnSpc>
              <a:spcBef>
                <a:spcPts val="600"/>
              </a:spcBef>
              <a:spcAft>
                <a:spcPts val="0"/>
              </a:spcAft>
              <a:buClr>
                <a:srgbClr val="18579B"/>
              </a:buClr>
              <a:buSzPct val="110000"/>
              <a:buFont typeface="Arial"/>
              <a:buChar char="•"/>
            </a:pPr>
            <a:r>
              <a:rPr lang="es" sz="3900">
                <a:solidFill>
                  <a:srgbClr val="18579B"/>
                </a:solidFill>
                <a:latin typeface="Calibri"/>
                <a:ea typeface="Calibri"/>
                <a:cs typeface="Calibri"/>
                <a:sym typeface="Calibri"/>
              </a:rPr>
              <a:t>Serie de pruebas en línea</a:t>
            </a:r>
            <a:endParaRPr/>
          </a:p>
          <a:p>
            <a:pPr marL="903288" lvl="3" indent="-698706" algn="l" rtl="0">
              <a:lnSpc>
                <a:spcPct val="90000"/>
              </a:lnSpc>
              <a:spcBef>
                <a:spcPts val="600"/>
              </a:spcBef>
              <a:spcAft>
                <a:spcPts val="0"/>
              </a:spcAft>
              <a:buClr>
                <a:srgbClr val="18579B"/>
              </a:buClr>
              <a:buSzPct val="110000"/>
              <a:buFont typeface="Arial"/>
              <a:buChar char="•"/>
            </a:pPr>
            <a:r>
              <a:rPr lang="es" sz="3900" i="1">
                <a:solidFill>
                  <a:srgbClr val="18579B"/>
                </a:solidFill>
                <a:latin typeface="Calibri"/>
                <a:ea typeface="Calibri"/>
                <a:cs typeface="Calibri"/>
                <a:sym typeface="Calibri"/>
              </a:rPr>
              <a:t>Video de inicio rápido </a:t>
            </a:r>
            <a:endParaRPr/>
          </a:p>
          <a:p>
            <a:pPr marL="903288" lvl="3" indent="-698706" algn="l" rtl="0">
              <a:lnSpc>
                <a:spcPct val="90000"/>
              </a:lnSpc>
              <a:spcBef>
                <a:spcPts val="600"/>
              </a:spcBef>
              <a:spcAft>
                <a:spcPts val="0"/>
              </a:spcAft>
              <a:buClr>
                <a:srgbClr val="18579B"/>
              </a:buClr>
              <a:buSzPct val="110000"/>
              <a:buFont typeface="Arial"/>
              <a:buChar char="•"/>
            </a:pPr>
            <a:r>
              <a:rPr lang="es" sz="3900">
                <a:solidFill>
                  <a:srgbClr val="18579B"/>
                </a:solidFill>
                <a:latin typeface="Calibri"/>
                <a:ea typeface="Calibri"/>
                <a:cs typeface="Calibri"/>
                <a:sym typeface="Calibri"/>
              </a:rPr>
              <a:t>PowerPoint de capacitación de árbitros (base para este curso)</a:t>
            </a:r>
            <a:endParaRPr/>
          </a:p>
          <a:p>
            <a:pPr marL="0" lvl="1" indent="349250" algn="ctr" rtl="0">
              <a:lnSpc>
                <a:spcPct val="90000"/>
              </a:lnSpc>
              <a:spcBef>
                <a:spcPts val="600"/>
              </a:spcBef>
              <a:spcAft>
                <a:spcPts val="0"/>
              </a:spcAft>
              <a:buSzPct val="100000"/>
              <a:buNone/>
            </a:pPr>
            <a:r>
              <a:rPr lang="es" sz="3200" b="1">
                <a:solidFill>
                  <a:srgbClr val="18579B"/>
                </a:solidFill>
              </a:rPr>
              <a:t>Disponible en línea en usapickleball.org</a:t>
            </a:r>
            <a:endParaRPr/>
          </a:p>
          <a:p>
            <a:pPr marL="0" lvl="1" indent="349250" algn="ctr" rtl="0">
              <a:lnSpc>
                <a:spcPct val="90000"/>
              </a:lnSpc>
              <a:spcBef>
                <a:spcPts val="600"/>
              </a:spcBef>
              <a:spcAft>
                <a:spcPts val="0"/>
              </a:spcAft>
              <a:buSzPct val="100000"/>
              <a:buNone/>
            </a:pPr>
            <a:endParaRPr sz="3200" b="1">
              <a:solidFill>
                <a:srgbClr val="18579B"/>
              </a:solidFill>
            </a:endParaRPr>
          </a:p>
          <a:p>
            <a:pPr marL="0" lvl="1" indent="349250" algn="ctr" rtl="0">
              <a:lnSpc>
                <a:spcPct val="90000"/>
              </a:lnSpc>
              <a:spcBef>
                <a:spcPts val="600"/>
              </a:spcBef>
              <a:spcAft>
                <a:spcPts val="0"/>
              </a:spcAft>
              <a:buSzPct val="100000"/>
              <a:buFont typeface="Noto Sans Symbols"/>
              <a:buNone/>
            </a:pPr>
            <a:r>
              <a:rPr lang="es" sz="3200" b="1">
                <a:solidFill>
                  <a:srgbClr val="18579B"/>
                </a:solidFill>
              </a:rPr>
              <a:t>*Requiere Membresía USAP</a:t>
            </a:r>
            <a:endParaRPr/>
          </a:p>
          <a:p>
            <a:pPr marL="0" lvl="1" indent="349250" algn="ctr" rtl="0">
              <a:lnSpc>
                <a:spcPct val="90000"/>
              </a:lnSpc>
              <a:spcBef>
                <a:spcPts val="600"/>
              </a:spcBef>
              <a:spcAft>
                <a:spcPts val="0"/>
              </a:spcAft>
              <a:buSzPct val="100000"/>
              <a:buFont typeface="Noto Sans Symbols"/>
              <a:buNone/>
            </a:pPr>
            <a:endParaRPr sz="3200" b="1">
              <a:solidFill>
                <a:srgbClr val="18579B"/>
              </a:solidFill>
            </a:endParaRPr>
          </a:p>
          <a:p>
            <a:pPr marL="1546225" lvl="4" indent="-88264" algn="l" rtl="0">
              <a:lnSpc>
                <a:spcPct val="100000"/>
              </a:lnSpc>
              <a:spcBef>
                <a:spcPts val="600"/>
              </a:spcBef>
              <a:spcAft>
                <a:spcPts val="0"/>
              </a:spcAft>
              <a:buClr>
                <a:srgbClr val="18579B"/>
              </a:buClr>
              <a:buSzPct val="100000"/>
              <a:buFont typeface="Arial"/>
              <a:buNone/>
            </a:pPr>
            <a:endParaRPr sz="3600">
              <a:latin typeface="Calibri"/>
              <a:ea typeface="Calibri"/>
              <a:cs typeface="Calibri"/>
              <a:sym typeface="Calibri"/>
            </a:endParaRPr>
          </a:p>
        </p:txBody>
      </p:sp>
      <p:sp>
        <p:nvSpPr>
          <p:cNvPr id="111" name="Google Shape;111;p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0"/>
          <p:cNvSpPr txBox="1">
            <a:spLocks noGrp="1"/>
          </p:cNvSpPr>
          <p:nvPr>
            <p:ph type="body" idx="1"/>
          </p:nvPr>
        </p:nvSpPr>
        <p:spPr>
          <a:xfrm>
            <a:off x="568171" y="685800"/>
            <a:ext cx="11159231" cy="5763865"/>
          </a:xfrm>
          <a:prstGeom prst="rect">
            <a:avLst/>
          </a:prstGeom>
          <a:noFill/>
          <a:ln>
            <a:noFill/>
          </a:ln>
        </p:spPr>
        <p:txBody>
          <a:bodyPr spcFirstLastPara="1" wrap="square" lIns="45700" tIns="45700" rIns="45700" bIns="45700" anchor="t" anchorCtr="0">
            <a:normAutofit fontScale="92500" lnSpcReduction="20000"/>
          </a:bodyPr>
          <a:lstStyle/>
          <a:p>
            <a:pPr marL="0" lvl="1" indent="349250" algn="ctr" rtl="0">
              <a:lnSpc>
                <a:spcPct val="100000"/>
              </a:lnSpc>
              <a:spcBef>
                <a:spcPts val="0"/>
              </a:spcBef>
              <a:spcAft>
                <a:spcPts val="0"/>
              </a:spcAft>
              <a:buSzPct val="120000"/>
              <a:buFont typeface="Noto Sans Symbols"/>
              <a:buNone/>
            </a:pPr>
            <a:r>
              <a:rPr lang="es" b="1">
                <a:solidFill>
                  <a:srgbClr val="18579B"/>
                </a:solidFill>
              </a:rPr>
              <a:t>Situaciones </a:t>
            </a:r>
            <a:r>
              <a:rPr lang="es" b="1">
                <a:solidFill>
                  <a:srgbClr val="18579B"/>
                </a:solidFill>
                <a:latin typeface="Calibri"/>
                <a:ea typeface="Calibri"/>
                <a:cs typeface="Calibri"/>
                <a:sym typeface="Calibri"/>
              </a:rPr>
              <a:t>de servicio </a:t>
            </a:r>
            <a:endParaRPr b="1">
              <a:solidFill>
                <a:srgbClr val="18579B"/>
              </a:solidFill>
              <a:latin typeface="Calibri"/>
              <a:ea typeface="Calibri"/>
              <a:cs typeface="Calibri"/>
              <a:sym typeface="Calibri"/>
            </a:endParaRPr>
          </a:p>
          <a:p>
            <a:pPr marL="0" lvl="1" indent="349250" algn="ctr" rtl="0">
              <a:lnSpc>
                <a:spcPct val="100000"/>
              </a:lnSpc>
              <a:spcBef>
                <a:spcPts val="600"/>
              </a:spcBef>
              <a:spcAft>
                <a:spcPts val="0"/>
              </a:spcAft>
              <a:buSzPct val="100000"/>
              <a:buFont typeface="Noto Sans Symbols"/>
              <a:buNone/>
            </a:pPr>
            <a:endParaRPr sz="1000">
              <a:solidFill>
                <a:srgbClr val="18579B"/>
              </a:solidFill>
              <a:latin typeface="Calibri"/>
              <a:ea typeface="Calibri"/>
              <a:cs typeface="Calibri"/>
              <a:sym typeface="Calibri"/>
            </a:endParaRPr>
          </a:p>
          <a:p>
            <a:pPr marL="804863" lvl="2" indent="-620713" algn="l" rtl="0">
              <a:lnSpc>
                <a:spcPct val="100000"/>
              </a:lnSpc>
              <a:spcBef>
                <a:spcPts val="600"/>
              </a:spcBef>
              <a:spcAft>
                <a:spcPts val="0"/>
              </a:spcAft>
              <a:buClr>
                <a:srgbClr val="18579B"/>
              </a:buClr>
              <a:buSzPct val="100000"/>
              <a:buFont typeface="Arial"/>
              <a:buChar char="•"/>
            </a:pPr>
            <a:r>
              <a:rPr lang="es" sz="4000">
                <a:latin typeface="Calibri"/>
                <a:ea typeface="Calibri"/>
                <a:cs typeface="Calibri"/>
                <a:sym typeface="Calibri"/>
              </a:rPr>
              <a:t>Bolas que golpean a un </a:t>
            </a:r>
            <a:r>
              <a:rPr lang="es" sz="4000"/>
              <a:t>jugador receptor</a:t>
            </a:r>
            <a:endParaRPr sz="4000">
              <a:latin typeface="Calibri"/>
              <a:ea typeface="Calibri"/>
              <a:cs typeface="Calibri"/>
              <a:sym typeface="Calibri"/>
            </a:endParaRPr>
          </a:p>
          <a:p>
            <a:pPr marL="1142049" lvl="3" indent="-620713" algn="l" rtl="0">
              <a:lnSpc>
                <a:spcPct val="100000"/>
              </a:lnSpc>
              <a:spcBef>
                <a:spcPts val="600"/>
              </a:spcBef>
              <a:spcAft>
                <a:spcPts val="0"/>
              </a:spcAft>
              <a:buClr>
                <a:srgbClr val="18579B"/>
              </a:buClr>
              <a:buSzPct val="100000"/>
              <a:buFont typeface="Arial"/>
              <a:buChar char="•"/>
            </a:pPr>
            <a:r>
              <a:rPr lang="es" sz="2800">
                <a:latin typeface="Calibri"/>
                <a:ea typeface="Calibri"/>
                <a:cs typeface="Calibri"/>
                <a:sym typeface="Calibri"/>
              </a:rPr>
              <a:t>Cualquier servicio </a:t>
            </a:r>
            <a:r>
              <a:rPr lang="es" sz="2800">
                <a:solidFill>
                  <a:srgbClr val="FF0000"/>
                </a:solidFill>
              </a:rPr>
              <a:t>que </a:t>
            </a:r>
            <a:r>
              <a:rPr lang="es" sz="2800">
                <a:solidFill>
                  <a:srgbClr val="FF0000"/>
                </a:solidFill>
                <a:latin typeface="Calibri"/>
                <a:ea typeface="Calibri"/>
                <a:cs typeface="Calibri"/>
                <a:sym typeface="Calibri"/>
              </a:rPr>
              <a:t>golpea </a:t>
            </a:r>
            <a:r>
              <a:rPr lang="es" sz="2800">
                <a:solidFill>
                  <a:srgbClr val="FF0000"/>
                </a:solidFill>
              </a:rPr>
              <a:t>al </a:t>
            </a:r>
            <a:r>
              <a:rPr lang="es" sz="2800">
                <a:solidFill>
                  <a:srgbClr val="FF0000"/>
                </a:solidFill>
                <a:latin typeface="Calibri"/>
                <a:ea typeface="Calibri"/>
                <a:cs typeface="Calibri"/>
                <a:sym typeface="Calibri"/>
              </a:rPr>
              <a:t>receptor o al compañero </a:t>
            </a:r>
            <a:r>
              <a:rPr lang="es" sz="2800">
                <a:solidFill>
                  <a:srgbClr val="FF0000"/>
                </a:solidFill>
              </a:rPr>
              <a:t>del receptor </a:t>
            </a:r>
            <a:r>
              <a:rPr lang="es" sz="2800">
                <a:latin typeface="Calibri"/>
                <a:ea typeface="Calibri"/>
                <a:cs typeface="Calibri"/>
                <a:sym typeface="Calibri"/>
              </a:rPr>
              <a:t>antes de que </a:t>
            </a:r>
            <a:r>
              <a:rPr lang="es" sz="2800"/>
              <a:t>la pelota caiga</a:t>
            </a:r>
            <a:endParaRPr/>
          </a:p>
          <a:p>
            <a:pPr marL="521336" lvl="3" indent="0" algn="l" rtl="0">
              <a:lnSpc>
                <a:spcPct val="100000"/>
              </a:lnSpc>
              <a:spcBef>
                <a:spcPts val="600"/>
              </a:spcBef>
              <a:spcAft>
                <a:spcPts val="0"/>
              </a:spcAft>
              <a:buClr>
                <a:srgbClr val="18579B"/>
              </a:buClr>
              <a:buSzPct val="100000"/>
              <a:buNone/>
            </a:pPr>
            <a:r>
              <a:rPr lang="es" sz="2800"/>
              <a:t>en la cancha de servicio apropiada es un </a:t>
            </a:r>
            <a:r>
              <a:rPr lang="es" sz="2800">
                <a:solidFill>
                  <a:srgbClr val="FF0000"/>
                </a:solidFill>
              </a:rPr>
              <a:t>punto para el equipo que saca.</a:t>
            </a:r>
            <a:endParaRPr/>
          </a:p>
          <a:p>
            <a:pPr marL="521336" lvl="3" indent="0" algn="l" rtl="0">
              <a:lnSpc>
                <a:spcPct val="100000"/>
              </a:lnSpc>
              <a:spcBef>
                <a:spcPts val="600"/>
              </a:spcBef>
              <a:spcAft>
                <a:spcPts val="0"/>
              </a:spcAft>
              <a:buClr>
                <a:srgbClr val="18579B"/>
              </a:buClr>
              <a:buSzPct val="100000"/>
              <a:buNone/>
            </a:pPr>
            <a:r>
              <a:rPr lang="es" sz="2800">
                <a:solidFill>
                  <a:srgbClr val="FF0000"/>
                </a:solidFill>
              </a:rPr>
              <a:t>        </a:t>
            </a:r>
            <a:r>
              <a:rPr lang="es" sz="2800">
                <a:solidFill>
                  <a:srgbClr val="18579B"/>
                </a:solidFill>
              </a:rPr>
              <a:t>(“Nasty Nelson” – de Timothy “The Puppet Master” Nelson)</a:t>
            </a:r>
            <a:r>
              <a:rPr lang="es" sz="2800">
                <a:solidFill>
                  <a:srgbClr val="FF0000"/>
                </a:solidFill>
              </a:rPr>
              <a:t> </a:t>
            </a:r>
            <a:endParaRPr sz="2800">
              <a:solidFill>
                <a:srgbClr val="FF0000"/>
              </a:solidFill>
              <a:latin typeface="Calibri"/>
              <a:ea typeface="Calibri"/>
              <a:cs typeface="Calibri"/>
              <a:sym typeface="Calibri"/>
            </a:endParaRPr>
          </a:p>
          <a:p>
            <a:pPr marL="184150" lvl="2" indent="0" algn="l" rtl="0">
              <a:lnSpc>
                <a:spcPct val="100000"/>
              </a:lnSpc>
              <a:spcBef>
                <a:spcPts val="600"/>
              </a:spcBef>
              <a:spcAft>
                <a:spcPts val="0"/>
              </a:spcAft>
              <a:buClr>
                <a:srgbClr val="18579B"/>
              </a:buClr>
              <a:buSzPct val="100000"/>
              <a:buNone/>
            </a:pPr>
            <a:endParaRPr sz="2000">
              <a:solidFill>
                <a:srgbClr val="18579B"/>
              </a:solidFill>
            </a:endParaRPr>
          </a:p>
          <a:p>
            <a:pPr marL="804863" lvl="2" indent="-620713" algn="l" rtl="0">
              <a:lnSpc>
                <a:spcPct val="100000"/>
              </a:lnSpc>
              <a:spcBef>
                <a:spcPts val="600"/>
              </a:spcBef>
              <a:spcAft>
                <a:spcPts val="0"/>
              </a:spcAft>
              <a:buClr>
                <a:srgbClr val="18579B"/>
              </a:buClr>
              <a:buSzPct val="100000"/>
              <a:buFont typeface="Arial"/>
              <a:buChar char="•"/>
            </a:pPr>
            <a:r>
              <a:rPr lang="es" sz="4000">
                <a:solidFill>
                  <a:srgbClr val="18579B"/>
                </a:solidFill>
                <a:latin typeface="Calibri"/>
                <a:ea typeface="Calibri"/>
                <a:cs typeface="Calibri"/>
                <a:sym typeface="Calibri"/>
              </a:rPr>
              <a:t>Bolas que golpean la red en el saque*</a:t>
            </a:r>
            <a:endParaRPr sz="2000">
              <a:solidFill>
                <a:srgbClr val="18579B"/>
              </a:solidFill>
            </a:endParaRPr>
          </a:p>
          <a:p>
            <a:pPr marL="1142049" lvl="3" indent="-620713" algn="l" rtl="0">
              <a:lnSpc>
                <a:spcPct val="100000"/>
              </a:lnSpc>
              <a:spcBef>
                <a:spcPts val="600"/>
              </a:spcBef>
              <a:spcAft>
                <a:spcPts val="0"/>
              </a:spcAft>
              <a:buClr>
                <a:srgbClr val="18579B"/>
              </a:buClr>
              <a:buSzPct val="100000"/>
              <a:buFont typeface="Arial"/>
              <a:buChar char="•"/>
            </a:pPr>
            <a:r>
              <a:rPr lang="es" sz="2800">
                <a:solidFill>
                  <a:srgbClr val="FF0000"/>
                </a:solidFill>
                <a:latin typeface="Calibri"/>
                <a:ea typeface="Calibri"/>
                <a:cs typeface="Calibri"/>
                <a:sym typeface="Calibri"/>
              </a:rPr>
              <a:t>Ya no es un "Let" </a:t>
            </a:r>
            <a:r>
              <a:rPr lang="es" sz="2800">
                <a:solidFill>
                  <a:srgbClr val="18579B"/>
                </a:solidFill>
                <a:latin typeface="Calibri"/>
                <a:ea typeface="Calibri"/>
                <a:cs typeface="Calibri"/>
                <a:sym typeface="Calibri"/>
              </a:rPr>
              <a:t>siempre que la pelota caiga en la </a:t>
            </a:r>
            <a:r>
              <a:rPr lang="es" sz="2800">
                <a:solidFill>
                  <a:srgbClr val="FF0000"/>
                </a:solidFill>
                <a:latin typeface="Calibri"/>
                <a:ea typeface="Calibri"/>
                <a:cs typeface="Calibri"/>
                <a:sym typeface="Calibri"/>
              </a:rPr>
              <a:t>cancha de servicio adecuada</a:t>
            </a:r>
            <a:endParaRPr/>
          </a:p>
          <a:p>
            <a:pPr marL="521336" lvl="3" indent="0" algn="l" rtl="0">
              <a:lnSpc>
                <a:spcPct val="100000"/>
              </a:lnSpc>
              <a:spcBef>
                <a:spcPts val="600"/>
              </a:spcBef>
              <a:spcAft>
                <a:spcPts val="0"/>
              </a:spcAft>
              <a:buClr>
                <a:srgbClr val="18579B"/>
              </a:buClr>
              <a:buSzPct val="100000"/>
              <a:buNone/>
            </a:pPr>
            <a:r>
              <a:rPr lang="es" sz="2800">
                <a:solidFill>
                  <a:srgbClr val="18579B"/>
                </a:solidFill>
              </a:rPr>
              <a:t>y </a:t>
            </a:r>
            <a:r>
              <a:rPr lang="es" sz="2800">
                <a:solidFill>
                  <a:srgbClr val="FF0000"/>
                </a:solidFill>
              </a:rPr>
              <a:t>borra la línea NVZ</a:t>
            </a:r>
            <a:endParaRPr/>
          </a:p>
          <a:p>
            <a:pPr marL="521336" lvl="3" indent="0" algn="l" rtl="0">
              <a:lnSpc>
                <a:spcPct val="100000"/>
              </a:lnSpc>
              <a:spcBef>
                <a:spcPts val="600"/>
              </a:spcBef>
              <a:spcAft>
                <a:spcPts val="0"/>
              </a:spcAft>
              <a:buClr>
                <a:srgbClr val="18579B"/>
              </a:buClr>
              <a:buSzPct val="100000"/>
              <a:buNone/>
            </a:pPr>
            <a:endParaRPr sz="2800">
              <a:solidFill>
                <a:srgbClr val="FF0000"/>
              </a:solidFill>
              <a:latin typeface="Calibri"/>
              <a:ea typeface="Calibri"/>
              <a:cs typeface="Calibri"/>
              <a:sym typeface="Calibri"/>
            </a:endParaRPr>
          </a:p>
          <a:p>
            <a:pPr marL="521336" lvl="3" indent="0" algn="l" rtl="0">
              <a:lnSpc>
                <a:spcPct val="100000"/>
              </a:lnSpc>
              <a:spcBef>
                <a:spcPts val="600"/>
              </a:spcBef>
              <a:spcAft>
                <a:spcPts val="0"/>
              </a:spcAft>
              <a:buClr>
                <a:srgbClr val="18579B"/>
              </a:buClr>
              <a:buSzPct val="100000"/>
              <a:buNone/>
            </a:pPr>
            <a:r>
              <a:rPr lang="es" sz="2800" i="1">
                <a:solidFill>
                  <a:srgbClr val="FF0000"/>
                </a:solidFill>
                <a:latin typeface="Calibri"/>
                <a:ea typeface="Calibri"/>
                <a:cs typeface="Calibri"/>
                <a:sym typeface="Calibri"/>
              </a:rPr>
              <a:t>(*Nota: PPA todavía </a:t>
            </a:r>
            <a:r>
              <a:rPr lang="es" sz="2800" i="1">
                <a:solidFill>
                  <a:srgbClr val="FF0000"/>
                </a:solidFill>
              </a:rPr>
              <a:t>sigue la antigua regla de "let". APP usa la nueva regla de no let)</a:t>
            </a:r>
            <a:endParaRPr sz="2800" i="1">
              <a:solidFill>
                <a:srgbClr val="FF0000"/>
              </a:solidFill>
              <a:latin typeface="Calibri"/>
              <a:ea typeface="Calibri"/>
              <a:cs typeface="Calibri"/>
              <a:sym typeface="Calibri"/>
            </a:endParaRPr>
          </a:p>
          <a:p>
            <a:pPr marL="521336" lvl="3" indent="0" algn="ctr" rtl="0">
              <a:lnSpc>
                <a:spcPct val="100000"/>
              </a:lnSpc>
              <a:spcBef>
                <a:spcPts val="600"/>
              </a:spcBef>
              <a:spcAft>
                <a:spcPts val="0"/>
              </a:spcAft>
              <a:buClr>
                <a:srgbClr val="18579B"/>
              </a:buClr>
              <a:buSzPct val="100000"/>
              <a:buNone/>
            </a:pPr>
            <a:r>
              <a:rPr lang="es" sz="2800">
                <a:solidFill>
                  <a:srgbClr val="18579B"/>
                </a:solidFill>
              </a:rPr>
              <a:t>      </a:t>
            </a:r>
            <a:endParaRPr/>
          </a:p>
          <a:p>
            <a:pPr marL="521336" lvl="3" indent="0" algn="l" rtl="0">
              <a:lnSpc>
                <a:spcPct val="100000"/>
              </a:lnSpc>
              <a:spcBef>
                <a:spcPts val="600"/>
              </a:spcBef>
              <a:spcAft>
                <a:spcPts val="0"/>
              </a:spcAft>
              <a:buClr>
                <a:srgbClr val="18579B"/>
              </a:buClr>
              <a:buSzPct val="100000"/>
              <a:buNone/>
            </a:pPr>
            <a:endParaRPr sz="2800">
              <a:solidFill>
                <a:srgbClr val="18579B"/>
              </a:solidFill>
              <a:latin typeface="Calibri"/>
              <a:ea typeface="Calibri"/>
              <a:cs typeface="Calibri"/>
              <a:sym typeface="Calibri"/>
            </a:endParaRPr>
          </a:p>
          <a:p>
            <a:pPr marL="1273271" lvl="4" indent="-184785" algn="l" rtl="0">
              <a:lnSpc>
                <a:spcPct val="100000"/>
              </a:lnSpc>
              <a:spcBef>
                <a:spcPts val="600"/>
              </a:spcBef>
              <a:spcAft>
                <a:spcPts val="0"/>
              </a:spcAft>
              <a:buClr>
                <a:srgbClr val="18579B"/>
              </a:buClr>
              <a:buSzPct val="100000"/>
              <a:buFont typeface="Courier New"/>
              <a:buNone/>
            </a:pPr>
            <a:endParaRPr sz="2800">
              <a:solidFill>
                <a:srgbClr val="18579B"/>
              </a:solidFill>
            </a:endParaRPr>
          </a:p>
          <a:p>
            <a:pPr marL="924021" lvl="4" indent="0" algn="l" rtl="0">
              <a:lnSpc>
                <a:spcPct val="100000"/>
              </a:lnSpc>
              <a:spcBef>
                <a:spcPts val="600"/>
              </a:spcBef>
              <a:spcAft>
                <a:spcPts val="0"/>
              </a:spcAft>
              <a:buClr>
                <a:srgbClr val="18579B"/>
              </a:buClr>
              <a:buSzPct val="100000"/>
              <a:buNone/>
            </a:pPr>
            <a:endParaRPr sz="3600">
              <a:solidFill>
                <a:srgbClr val="18579B"/>
              </a:solidFill>
              <a:latin typeface="Calibri"/>
              <a:ea typeface="Calibri"/>
              <a:cs typeface="Calibri"/>
              <a:sym typeface="Calibri"/>
            </a:endParaRPr>
          </a:p>
          <a:p>
            <a:pPr marL="1273271" lvl="4" indent="-137794" algn="l" rtl="0">
              <a:lnSpc>
                <a:spcPct val="100000"/>
              </a:lnSpc>
              <a:spcBef>
                <a:spcPts val="600"/>
              </a:spcBef>
              <a:spcAft>
                <a:spcPts val="0"/>
              </a:spcAft>
              <a:buClr>
                <a:srgbClr val="18579B"/>
              </a:buClr>
              <a:buSzPct val="100000"/>
              <a:buFont typeface="Courier New"/>
              <a:buNone/>
            </a:pPr>
            <a:endParaRPr sz="3600">
              <a:solidFill>
                <a:srgbClr val="18579B"/>
              </a:solidFill>
              <a:latin typeface="Calibri"/>
              <a:ea typeface="Calibri"/>
              <a:cs typeface="Calibri"/>
              <a:sym typeface="Calibri"/>
            </a:endParaRPr>
          </a:p>
          <a:p>
            <a:pPr marL="645680" lvl="3" indent="349249" algn="l" rtl="0">
              <a:lnSpc>
                <a:spcPct val="100000"/>
              </a:lnSpc>
              <a:spcBef>
                <a:spcPts val="600"/>
              </a:spcBef>
              <a:spcAft>
                <a:spcPts val="0"/>
              </a:spcAft>
              <a:buClr>
                <a:srgbClr val="18579B"/>
              </a:buClr>
              <a:buSzPct val="100000"/>
              <a:buNone/>
            </a:pPr>
            <a:endParaRPr sz="3600">
              <a:solidFill>
                <a:srgbClr val="18579B"/>
              </a:solidFill>
              <a:latin typeface="Calibri"/>
              <a:ea typeface="Calibri"/>
              <a:cs typeface="Calibri"/>
              <a:sym typeface="Calibri"/>
            </a:endParaRPr>
          </a:p>
        </p:txBody>
      </p:sp>
      <p:sp>
        <p:nvSpPr>
          <p:cNvPr id="620" name="Google Shape;620;p8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1"/>
          <p:cNvSpPr txBox="1">
            <a:spLocks noGrp="1"/>
          </p:cNvSpPr>
          <p:nvPr>
            <p:ph type="body" idx="1"/>
          </p:nvPr>
        </p:nvSpPr>
        <p:spPr>
          <a:xfrm>
            <a:off x="149021" y="679203"/>
            <a:ext cx="11512732" cy="631868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SzPts val="4800"/>
              <a:buFont typeface="Noto Sans Symbols"/>
              <a:buNone/>
            </a:pPr>
            <a:endParaRPr sz="4800" b="1">
              <a:latin typeface="Calibri"/>
              <a:ea typeface="Calibri"/>
              <a:cs typeface="Calibri"/>
              <a:sym typeface="Calibri"/>
            </a:endParaRPr>
          </a:p>
          <a:p>
            <a:pPr marL="719138" lvl="0" indent="-534988" algn="l" rtl="0">
              <a:lnSpc>
                <a:spcPct val="90000"/>
              </a:lnSpc>
              <a:spcBef>
                <a:spcPts val="0"/>
              </a:spcBef>
              <a:spcAft>
                <a:spcPts val="0"/>
              </a:spcAft>
              <a:buClr>
                <a:srgbClr val="18579B"/>
              </a:buClr>
              <a:buSzPts val="4400"/>
              <a:buFont typeface="Arial"/>
              <a:buChar char="•"/>
            </a:pPr>
            <a:r>
              <a:rPr lang="es" sz="4000">
                <a:latin typeface="Calibri"/>
                <a:ea typeface="Calibri"/>
                <a:cs typeface="Calibri"/>
                <a:sym typeface="Calibri"/>
              </a:rPr>
              <a:t> </a:t>
            </a:r>
            <a:r>
              <a:rPr lang="es" sz="4000" i="1">
                <a:latin typeface="Calibri"/>
                <a:ea typeface="Calibri"/>
                <a:cs typeface="Calibri"/>
                <a:sym typeface="Calibri"/>
              </a:rPr>
              <a:t>Al final de cada jugada (inmediatamente, en voz alta y con confianza llame:</a:t>
            </a:r>
            <a:endParaRPr/>
          </a:p>
          <a:p>
            <a:pPr marL="184150" lvl="0" indent="0" algn="l" rtl="0">
              <a:lnSpc>
                <a:spcPct val="90000"/>
              </a:lnSpc>
              <a:spcBef>
                <a:spcPts val="0"/>
              </a:spcBef>
              <a:spcAft>
                <a:spcPts val="0"/>
              </a:spcAft>
              <a:buClr>
                <a:srgbClr val="18579B"/>
              </a:buClr>
              <a:buSzPts val="880"/>
              <a:buFont typeface="Calibri"/>
              <a:buNone/>
            </a:pPr>
            <a:endParaRPr sz="800">
              <a:latin typeface="Calibri"/>
              <a:ea typeface="Calibri"/>
              <a:cs typeface="Calibri"/>
              <a:sym typeface="Calibri"/>
            </a:endParaRPr>
          </a:p>
          <a:p>
            <a:pPr marL="1608138" lvl="2" indent="-803275" algn="l" rtl="0">
              <a:lnSpc>
                <a:spcPct val="90000"/>
              </a:lnSpc>
              <a:spcBef>
                <a:spcPts val="0"/>
              </a:spcBef>
              <a:spcAft>
                <a:spcPts val="0"/>
              </a:spcAft>
              <a:buClr>
                <a:srgbClr val="18579B"/>
              </a:buClr>
              <a:buSzPts val="4000"/>
              <a:buFont typeface="Arial"/>
              <a:buChar char="•"/>
            </a:pPr>
            <a:r>
              <a:rPr lang="es" sz="4000">
                <a:latin typeface="Calibri"/>
                <a:ea typeface="Calibri"/>
                <a:cs typeface="Calibri"/>
                <a:sym typeface="Calibri"/>
              </a:rPr>
              <a:t>  </a:t>
            </a:r>
            <a:r>
              <a:rPr lang="es" sz="2800">
                <a:solidFill>
                  <a:srgbClr val="FF0000"/>
                </a:solidFill>
                <a:latin typeface="Calibri"/>
                <a:ea typeface="Calibri"/>
                <a:cs typeface="Calibri"/>
                <a:sym typeface="Calibri"/>
              </a:rPr>
              <a:t>“Punto” </a:t>
            </a:r>
            <a:r>
              <a:rPr lang="es" sz="2800">
                <a:latin typeface="Calibri"/>
                <a:ea typeface="Calibri"/>
                <a:cs typeface="Calibri"/>
                <a:sym typeface="Calibri"/>
              </a:rPr>
              <a:t>o</a:t>
            </a:r>
            <a:endParaRPr/>
          </a:p>
          <a:p>
            <a:pPr marL="1608138" lvl="2" indent="-803275" algn="l" rtl="0">
              <a:lnSpc>
                <a:spcPct val="90000"/>
              </a:lnSpc>
              <a:spcBef>
                <a:spcPts val="600"/>
              </a:spcBef>
              <a:spcAft>
                <a:spcPts val="0"/>
              </a:spcAft>
              <a:buClr>
                <a:srgbClr val="18579B"/>
              </a:buClr>
              <a:buSzPts val="2800"/>
              <a:buFont typeface="Arial"/>
              <a:buChar char="•"/>
            </a:pPr>
            <a:r>
              <a:rPr lang="es" sz="2800">
                <a:latin typeface="Calibri"/>
                <a:ea typeface="Calibri"/>
                <a:cs typeface="Calibri"/>
                <a:sym typeface="Calibri"/>
              </a:rPr>
              <a:t>  </a:t>
            </a:r>
            <a:r>
              <a:rPr lang="es" sz="2800">
                <a:solidFill>
                  <a:srgbClr val="FF0000"/>
                </a:solidFill>
                <a:latin typeface="Calibri"/>
                <a:ea typeface="Calibri"/>
                <a:cs typeface="Calibri"/>
                <a:sym typeface="Calibri"/>
              </a:rPr>
              <a:t>“Segundo Servicio/Segundo Servidor” </a:t>
            </a:r>
            <a:r>
              <a:rPr lang="es" sz="2800">
                <a:latin typeface="Calibri"/>
                <a:ea typeface="Calibri"/>
                <a:cs typeface="Calibri"/>
                <a:sym typeface="Calibri"/>
              </a:rPr>
              <a:t>o</a:t>
            </a:r>
            <a:endParaRPr/>
          </a:p>
          <a:p>
            <a:pPr marL="1608138" lvl="2" indent="-803275" algn="l" rtl="0">
              <a:lnSpc>
                <a:spcPct val="90000"/>
              </a:lnSpc>
              <a:spcBef>
                <a:spcPts val="600"/>
              </a:spcBef>
              <a:spcAft>
                <a:spcPts val="0"/>
              </a:spcAft>
              <a:buClr>
                <a:srgbClr val="18579B"/>
              </a:buClr>
              <a:buSzPts val="2800"/>
              <a:buFont typeface="Arial"/>
              <a:buChar char="•"/>
            </a:pPr>
            <a:r>
              <a:rPr lang="es" sz="2800">
                <a:latin typeface="Calibri"/>
                <a:ea typeface="Calibri"/>
                <a:cs typeface="Calibri"/>
                <a:sym typeface="Calibri"/>
              </a:rPr>
              <a:t>  </a:t>
            </a:r>
            <a:r>
              <a:rPr lang="es" sz="2800">
                <a:solidFill>
                  <a:srgbClr val="FF0000"/>
                </a:solidFill>
                <a:latin typeface="Calibri"/>
                <a:ea typeface="Calibri"/>
                <a:cs typeface="Calibri"/>
                <a:sym typeface="Calibri"/>
              </a:rPr>
              <a:t>"Lado hacia afuera"</a:t>
            </a:r>
            <a:endParaRPr sz="2800">
              <a:solidFill>
                <a:srgbClr val="FF0000"/>
              </a:solidFill>
              <a:latin typeface="Calibri"/>
              <a:ea typeface="Calibri"/>
              <a:cs typeface="Calibri"/>
              <a:sym typeface="Calibri"/>
            </a:endParaRPr>
          </a:p>
          <a:p>
            <a:pPr marL="1608138" lvl="2" indent="-739775" algn="l" rtl="0">
              <a:lnSpc>
                <a:spcPct val="90000"/>
              </a:lnSpc>
              <a:spcBef>
                <a:spcPts val="600"/>
              </a:spcBef>
              <a:spcAft>
                <a:spcPts val="0"/>
              </a:spcAft>
              <a:buClr>
                <a:srgbClr val="18579B"/>
              </a:buClr>
              <a:buSzPts val="1000"/>
              <a:buFont typeface="Arial"/>
              <a:buNone/>
            </a:pPr>
            <a:endParaRPr sz="1000">
              <a:solidFill>
                <a:srgbClr val="FF0000"/>
              </a:solidFill>
            </a:endParaRPr>
          </a:p>
          <a:p>
            <a:pPr marL="731520" lvl="0" indent="-731520" algn="l" rtl="0">
              <a:lnSpc>
                <a:spcPct val="90000"/>
              </a:lnSpc>
              <a:spcBef>
                <a:spcPts val="600"/>
              </a:spcBef>
              <a:spcAft>
                <a:spcPts val="0"/>
              </a:spcAft>
              <a:buClr>
                <a:srgbClr val="18579B"/>
              </a:buClr>
              <a:buSzPts val="3600"/>
              <a:buFont typeface="Arial"/>
              <a:buChar char="•"/>
            </a:pPr>
            <a:r>
              <a:rPr lang="es" sz="3600" i="1">
                <a:latin typeface="Calibri"/>
                <a:ea typeface="Calibri"/>
                <a:cs typeface="Calibri"/>
                <a:sym typeface="Calibri"/>
              </a:rPr>
              <a:t>Al </a:t>
            </a:r>
            <a:r>
              <a:rPr lang="es" sz="3600" i="1">
                <a:solidFill>
                  <a:srgbClr val="FF0000"/>
                </a:solidFill>
                <a:latin typeface="Calibri"/>
                <a:ea typeface="Calibri"/>
                <a:cs typeface="Calibri"/>
                <a:sym typeface="Calibri"/>
              </a:rPr>
              <a:t>final de cada jugada </a:t>
            </a:r>
            <a:r>
              <a:rPr lang="es" sz="3600" i="1">
                <a:latin typeface="Calibri"/>
                <a:ea typeface="Calibri"/>
                <a:cs typeface="Calibri"/>
                <a:sym typeface="Calibri"/>
              </a:rPr>
              <a:t>, si no </a:t>
            </a:r>
            <a:r>
              <a:rPr lang="es" sz="3600" i="1">
                <a:solidFill>
                  <a:srgbClr val="FF0000"/>
                </a:solidFill>
                <a:latin typeface="Calibri"/>
                <a:ea typeface="Calibri"/>
                <a:cs typeface="Calibri"/>
                <a:sym typeface="Calibri"/>
              </a:rPr>
              <a:t>escucha un canto de línea </a:t>
            </a:r>
            <a:r>
              <a:rPr lang="es" sz="3600" i="1">
                <a:latin typeface="Calibri"/>
                <a:ea typeface="Calibri"/>
                <a:cs typeface="Calibri"/>
                <a:sym typeface="Calibri"/>
              </a:rPr>
              <a:t>o </a:t>
            </a:r>
            <a:r>
              <a:rPr lang="es" sz="3600" i="1">
                <a:solidFill>
                  <a:srgbClr val="FF0000"/>
                </a:solidFill>
                <a:latin typeface="Calibri"/>
                <a:ea typeface="Calibri"/>
                <a:cs typeface="Calibri"/>
                <a:sym typeface="Calibri"/>
              </a:rPr>
              <a:t>no ve la señal de "fuera" de un jugador </a:t>
            </a:r>
            <a:r>
              <a:rPr lang="es" sz="3600" i="1">
                <a:latin typeface="Calibri"/>
                <a:ea typeface="Calibri"/>
                <a:cs typeface="Calibri"/>
                <a:sym typeface="Calibri"/>
              </a:rPr>
              <a:t>, </a:t>
            </a:r>
            <a:r>
              <a:rPr lang="es" sz="3600" i="1">
                <a:solidFill>
                  <a:srgbClr val="FF0000"/>
                </a:solidFill>
                <a:latin typeface="Calibri"/>
                <a:ea typeface="Calibri"/>
                <a:cs typeface="Calibri"/>
                <a:sym typeface="Calibri"/>
              </a:rPr>
              <a:t>no solicite al jugador que haga un canto de línea. </a:t>
            </a:r>
            <a:r>
              <a:rPr lang="es" sz="3600" i="1">
                <a:solidFill>
                  <a:srgbClr val="18579B"/>
                </a:solidFill>
              </a:rPr>
              <a:t>Calcule el marcador suponiendo que la bola estaba "adentro".</a:t>
            </a:r>
            <a:endParaRPr sz="3600" i="1">
              <a:solidFill>
                <a:srgbClr val="FF0000"/>
              </a:solidFill>
              <a:latin typeface="Calibri"/>
              <a:ea typeface="Calibri"/>
              <a:cs typeface="Calibri"/>
              <a:sym typeface="Calibri"/>
            </a:endParaRPr>
          </a:p>
        </p:txBody>
      </p:sp>
      <p:sp>
        <p:nvSpPr>
          <p:cNvPr id="626" name="Google Shape;626;p81"/>
          <p:cNvSpPr txBox="1"/>
          <p:nvPr/>
        </p:nvSpPr>
        <p:spPr>
          <a:xfrm>
            <a:off x="4171568" y="0"/>
            <a:ext cx="2772552" cy="769439"/>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durante el juego</a:t>
            </a:r>
            <a:endParaRPr/>
          </a:p>
        </p:txBody>
      </p:sp>
      <p:sp>
        <p:nvSpPr>
          <p:cNvPr id="627" name="Google Shape;627;p8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2"/>
          <p:cNvSpPr txBox="1"/>
          <p:nvPr/>
        </p:nvSpPr>
        <p:spPr>
          <a:xfrm>
            <a:off x="853126" y="139280"/>
            <a:ext cx="10902164" cy="769441"/>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ACCIONES QUE PUEDEN INTERRUMPIR EL JUEGO</a:t>
            </a:r>
            <a:endParaRPr/>
          </a:p>
        </p:txBody>
      </p:sp>
      <p:sp>
        <p:nvSpPr>
          <p:cNvPr id="633" name="Google Shape;633;p82"/>
          <p:cNvSpPr txBox="1"/>
          <p:nvPr/>
        </p:nvSpPr>
        <p:spPr>
          <a:xfrm>
            <a:off x="235670" y="908721"/>
            <a:ext cx="11956330" cy="584773"/>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0000"/>
              </a:buClr>
              <a:buSzPts val="1600"/>
              <a:buFont typeface="Source Sans Pro"/>
              <a:buNone/>
            </a:pPr>
            <a:r>
              <a:rPr lang="es" sz="1600" b="1" i="1" u="none" strike="noStrike" cap="none">
                <a:solidFill>
                  <a:srgbClr val="FF0000"/>
                </a:solidFill>
                <a:latin typeface="Source Sans Pro"/>
                <a:ea typeface="Source Sans Pro"/>
                <a:cs typeface="Source Sans Pro"/>
                <a:sym typeface="Source Sans Pro"/>
              </a:rPr>
              <a:t>Si la acción del jugador ocurre dentro del límite de tiempo y la pelota está en juego (después de que se anuncia el inicio del marcador), detenga el juego y responda.</a:t>
            </a:r>
            <a:endParaRPr sz="1600" b="1" i="1" u="none" strike="noStrike" cap="none">
              <a:solidFill>
                <a:srgbClr val="FF0000"/>
              </a:solidFill>
              <a:latin typeface="Source Sans Pro"/>
              <a:ea typeface="Source Sans Pro"/>
              <a:cs typeface="Source Sans Pro"/>
              <a:sym typeface="Source Sans Pro"/>
            </a:endParaRPr>
          </a:p>
        </p:txBody>
      </p:sp>
      <p:sp>
        <p:nvSpPr>
          <p:cNvPr id="634" name="Google Shape;634;p8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82</a:t>
            </a:fld>
            <a:endParaRPr/>
          </a:p>
        </p:txBody>
      </p:sp>
      <p:sp>
        <p:nvSpPr>
          <p:cNvPr id="635" name="Google Shape;635;p82"/>
          <p:cNvSpPr txBox="1"/>
          <p:nvPr/>
        </p:nvSpPr>
        <p:spPr>
          <a:xfrm>
            <a:off x="793119" y="5907126"/>
            <a:ext cx="10605760" cy="92332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s" sz="1800" b="1" i="1" u="none" strike="noStrike" cap="none">
                <a:solidFill>
                  <a:srgbClr val="FF0000"/>
                </a:solidFill>
                <a:latin typeface="Source Sans Pro"/>
                <a:ea typeface="Source Sans Pro"/>
                <a:cs typeface="Source Sans Pro"/>
                <a:sym typeface="Source Sans Pro"/>
              </a:rPr>
              <a:t>Si un jugador detiene el juego y solicita una corrección de la puntuación antes de la devolución del servicio, corrija una puntuación incorrecta y vuelva a jugar la jugada O cante una falta al jugador si la puntuación original cantada era correcta.</a:t>
            </a:r>
            <a:endParaRPr sz="1800" b="1" i="1" u="none" strike="noStrike" cap="none">
              <a:solidFill>
                <a:srgbClr val="FF0000"/>
              </a:solidFill>
              <a:latin typeface="Source Sans Pro"/>
              <a:ea typeface="Source Sans Pro"/>
              <a:cs typeface="Source Sans Pro"/>
              <a:sym typeface="Source Sans Pro"/>
            </a:endParaRPr>
          </a:p>
        </p:txBody>
      </p:sp>
      <p:pic>
        <p:nvPicPr>
          <p:cNvPr id="636" name="Google Shape;636;p82"/>
          <p:cNvPicPr preferRelativeResize="0"/>
          <p:nvPr/>
        </p:nvPicPr>
        <p:blipFill rotWithShape="1">
          <a:blip r:embed="rId3">
            <a:alphaModFix/>
          </a:blip>
          <a:srcRect/>
          <a:stretch/>
        </p:blipFill>
        <p:spPr>
          <a:xfrm>
            <a:off x="2444870" y="1244338"/>
            <a:ext cx="7681315" cy="459613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3"/>
          <p:cNvSpPr txBox="1"/>
          <p:nvPr/>
        </p:nvSpPr>
        <p:spPr>
          <a:xfrm>
            <a:off x="835709" y="148046"/>
            <a:ext cx="10902164" cy="769441"/>
          </a:xfrm>
          <a:prstGeom prst="rect">
            <a:avLst/>
          </a:prstGeom>
          <a:noFill/>
          <a:ln>
            <a:noFill/>
          </a:ln>
        </p:spPr>
        <p:txBody>
          <a:bodyPr spcFirstLastPara="1" wrap="square" lIns="45700" tIns="45700" rIns="45700" bIns="45700" anchor="t" anchorCtr="0">
            <a:spAutoFit/>
          </a:bodyPr>
          <a:lstStyle/>
          <a:p>
            <a:pPr marL="342900" marR="0" lvl="0" indent="-339725" algn="ctr" rtl="0">
              <a:lnSpc>
                <a:spcPct val="100000"/>
              </a:lnSpc>
              <a:spcBef>
                <a:spcPts val="0"/>
              </a:spcBef>
              <a:spcAft>
                <a:spcPts val="0"/>
              </a:spcAft>
              <a:buClr>
                <a:srgbClr val="18579B"/>
              </a:buClr>
              <a:buSzPts val="4400"/>
              <a:buFont typeface="Calibri"/>
              <a:buNone/>
            </a:pPr>
            <a:r>
              <a:rPr lang="es" sz="4400" b="1" i="0" u="none" strike="noStrike" cap="none">
                <a:solidFill>
                  <a:srgbClr val="18579B"/>
                </a:solidFill>
                <a:latin typeface="Calibri"/>
                <a:ea typeface="Calibri"/>
                <a:cs typeface="Calibri"/>
                <a:sym typeface="Calibri"/>
              </a:rPr>
              <a:t>ACCIONES DE APELACIÓN DE LLAMADA DE LÍNEA</a:t>
            </a:r>
            <a:endParaRPr/>
          </a:p>
        </p:txBody>
      </p:sp>
      <p:sp>
        <p:nvSpPr>
          <p:cNvPr id="642" name="Google Shape;642;p83"/>
          <p:cNvSpPr txBox="1"/>
          <p:nvPr/>
        </p:nvSpPr>
        <p:spPr>
          <a:xfrm>
            <a:off x="1132656" y="4910111"/>
            <a:ext cx="10308269" cy="64632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0000"/>
              </a:buClr>
              <a:buSzPts val="1800"/>
              <a:buFont typeface="Source Sans Pro"/>
              <a:buNone/>
            </a:pPr>
            <a:r>
              <a:rPr lang="es" sz="1800" b="1" i="1" u="none" strike="noStrike" cap="none">
                <a:solidFill>
                  <a:srgbClr val="FF0000"/>
                </a:solidFill>
                <a:latin typeface="Source Sans Pro"/>
                <a:ea typeface="Source Sans Pro"/>
                <a:cs typeface="Source Sans Pro"/>
                <a:sym typeface="Source Sans Pro"/>
              </a:rPr>
              <a:t>* Nota: Se produce un error de arbitraje cuando se anula o anula la decisión de "fuera" de un árbitro,</a:t>
            </a:r>
            <a:endParaRPr/>
          </a:p>
          <a:p>
            <a:pPr marL="0" marR="0" lvl="0" indent="0" algn="ctr" rtl="0">
              <a:lnSpc>
                <a:spcPct val="100000"/>
              </a:lnSpc>
              <a:spcBef>
                <a:spcPts val="0"/>
              </a:spcBef>
              <a:spcAft>
                <a:spcPts val="0"/>
              </a:spcAft>
              <a:buClr>
                <a:srgbClr val="FF0000"/>
              </a:buClr>
              <a:buSzPts val="1800"/>
              <a:buFont typeface="Source Sans Pro"/>
              <a:buNone/>
            </a:pPr>
            <a:r>
              <a:rPr lang="es" sz="1800" b="1" i="1" u="none" strike="noStrike" cap="none">
                <a:solidFill>
                  <a:srgbClr val="FF0000"/>
                </a:solidFill>
                <a:latin typeface="Source Sans Pro"/>
                <a:ea typeface="Source Sans Pro"/>
                <a:cs typeface="Source Sans Pro"/>
                <a:sym typeface="Source Sans Pro"/>
              </a:rPr>
              <a:t>dando como resultado que el oponente tenga la oportunidad de repetir la jugada.</a:t>
            </a:r>
            <a:endParaRPr/>
          </a:p>
        </p:txBody>
      </p:sp>
      <p:pic>
        <p:nvPicPr>
          <p:cNvPr id="643" name="Google Shape;643;p83"/>
          <p:cNvPicPr preferRelativeResize="0"/>
          <p:nvPr/>
        </p:nvPicPr>
        <p:blipFill rotWithShape="1">
          <a:blip r:embed="rId3">
            <a:alphaModFix/>
          </a:blip>
          <a:srcRect/>
          <a:stretch/>
        </p:blipFill>
        <p:spPr>
          <a:xfrm>
            <a:off x="1318635" y="1301560"/>
            <a:ext cx="9732541" cy="3079918"/>
          </a:xfrm>
          <a:prstGeom prst="rect">
            <a:avLst/>
          </a:prstGeom>
          <a:noFill/>
          <a:ln>
            <a:noFill/>
          </a:ln>
        </p:spPr>
      </p:pic>
      <p:sp>
        <p:nvSpPr>
          <p:cNvPr id="644" name="Google Shape;644;p8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txBox="1">
            <a:spLocks noGrp="1"/>
          </p:cNvSpPr>
          <p:nvPr>
            <p:ph type="body" idx="1"/>
          </p:nvPr>
        </p:nvSpPr>
        <p:spPr>
          <a:xfrm>
            <a:off x="250093" y="184112"/>
            <a:ext cx="11496430" cy="6673888"/>
          </a:xfrm>
          <a:prstGeom prst="rect">
            <a:avLst/>
          </a:prstGeom>
          <a:noFill/>
          <a:ln>
            <a:noFill/>
          </a:ln>
        </p:spPr>
        <p:txBody>
          <a:bodyPr spcFirstLastPara="1" wrap="square" lIns="45700" tIns="45700" rIns="45700" bIns="45700" anchor="t" anchorCtr="0">
            <a:noAutofit/>
          </a:bodyPr>
          <a:lstStyle/>
          <a:p>
            <a:pPr marL="0" lvl="0" indent="0" algn="ctr" rtl="0">
              <a:lnSpc>
                <a:spcPct val="90000"/>
              </a:lnSpc>
              <a:spcBef>
                <a:spcPts val="0"/>
              </a:spcBef>
              <a:spcAft>
                <a:spcPts val="0"/>
              </a:spcAft>
              <a:buSzPts val="4400"/>
              <a:buFont typeface="Noto Sans Symbols"/>
              <a:buNone/>
            </a:pPr>
            <a:r>
              <a:rPr lang="es" sz="4400" b="1" u="none"/>
              <a:t>Durante el juego </a:t>
            </a:r>
            <a:r>
              <a:rPr lang="es" sz="2800" b="0" u="none">
                <a:latin typeface="Calibri"/>
                <a:ea typeface="Calibri"/>
                <a:cs typeface="Calibri"/>
                <a:sym typeface="Calibri"/>
              </a:rPr>
              <a:t>(continuación)</a:t>
            </a:r>
            <a:endParaRPr sz="2000">
              <a:latin typeface="Calibri"/>
              <a:ea typeface="Calibri"/>
              <a:cs typeface="Calibri"/>
              <a:sym typeface="Calibri"/>
            </a:endParaRPr>
          </a:p>
          <a:p>
            <a:pPr marL="0" lvl="0" indent="0" algn="l" rtl="0">
              <a:lnSpc>
                <a:spcPct val="90000"/>
              </a:lnSpc>
              <a:spcBef>
                <a:spcPts val="2000"/>
              </a:spcBef>
              <a:spcAft>
                <a:spcPts val="0"/>
              </a:spcAft>
              <a:buSzPts val="4000"/>
              <a:buFont typeface="Noto Sans Symbols"/>
              <a:buNone/>
            </a:pPr>
            <a:r>
              <a:rPr lang="es" sz="4000" b="1" i="1">
                <a:latin typeface="Calibri"/>
                <a:ea typeface="Calibri"/>
                <a:cs typeface="Calibri"/>
                <a:sym typeface="Calibri"/>
              </a:rPr>
              <a:t>Cuando se golpea una volea:</a:t>
            </a:r>
            <a:endParaRPr sz="1000" b="1" i="1">
              <a:latin typeface="Calibri"/>
              <a:ea typeface="Calibri"/>
              <a:cs typeface="Calibri"/>
              <a:sym typeface="Calibri"/>
            </a:endParaRPr>
          </a:p>
          <a:p>
            <a:pPr marL="903288" lvl="0" indent="-719138" algn="l" rtl="0">
              <a:lnSpc>
                <a:spcPct val="90000"/>
              </a:lnSpc>
              <a:spcBef>
                <a:spcPts val="2000"/>
              </a:spcBef>
              <a:spcAft>
                <a:spcPts val="0"/>
              </a:spcAft>
              <a:buClr>
                <a:srgbClr val="18579B"/>
              </a:buClr>
              <a:buSzPts val="3960"/>
              <a:buFont typeface="Arial"/>
              <a:buChar char="•"/>
            </a:pPr>
            <a:r>
              <a:rPr lang="es" sz="3600">
                <a:solidFill>
                  <a:srgbClr val="FF0000"/>
                </a:solidFill>
                <a:latin typeface="Calibri"/>
                <a:ea typeface="Calibri"/>
                <a:cs typeface="Calibri"/>
                <a:sym typeface="Calibri"/>
              </a:rPr>
              <a:t>Concéntrese </a:t>
            </a:r>
            <a:r>
              <a:rPr lang="es" sz="3600">
                <a:latin typeface="Calibri"/>
                <a:ea typeface="Calibri"/>
                <a:cs typeface="Calibri"/>
                <a:sym typeface="Calibri"/>
              </a:rPr>
              <a:t>en </a:t>
            </a:r>
            <a:r>
              <a:rPr lang="es" sz="3600" b="1">
                <a:solidFill>
                  <a:srgbClr val="FF0000"/>
                </a:solidFill>
                <a:latin typeface="Calibri"/>
                <a:ea typeface="Calibri"/>
                <a:cs typeface="Calibri"/>
                <a:sym typeface="Calibri"/>
              </a:rPr>
              <a:t>la zona de no volea </a:t>
            </a:r>
            <a:r>
              <a:rPr lang="es" sz="3600"/>
              <a:t>( </a:t>
            </a:r>
            <a:r>
              <a:rPr lang="es" sz="3600">
                <a:latin typeface="Calibri"/>
                <a:ea typeface="Calibri"/>
                <a:cs typeface="Calibri"/>
                <a:sym typeface="Calibri"/>
              </a:rPr>
              <a:t>NVZ </a:t>
            </a:r>
            <a:endParaRPr/>
          </a:p>
          <a:p>
            <a:pPr marL="903288" lvl="0" indent="-719138" algn="l" rtl="0">
              <a:lnSpc>
                <a:spcPct val="90000"/>
              </a:lnSpc>
              <a:spcBef>
                <a:spcPts val="2000"/>
              </a:spcBef>
              <a:spcAft>
                <a:spcPts val="0"/>
              </a:spcAft>
              <a:buClr>
                <a:srgbClr val="18579B"/>
              </a:buClr>
              <a:buSzPts val="3960"/>
              <a:buFont typeface="Arial"/>
              <a:buChar char="•"/>
            </a:pPr>
            <a:r>
              <a:rPr lang="es" sz="3600">
                <a:solidFill>
                  <a:srgbClr val="FF0000"/>
                </a:solidFill>
                <a:latin typeface="Calibri"/>
                <a:ea typeface="Calibri"/>
                <a:cs typeface="Calibri"/>
                <a:sym typeface="Calibri"/>
              </a:rPr>
              <a:t>No </a:t>
            </a:r>
            <a:r>
              <a:rPr lang="es" sz="3600">
                <a:latin typeface="Calibri"/>
                <a:ea typeface="Calibri"/>
                <a:cs typeface="Calibri"/>
                <a:sym typeface="Calibri"/>
              </a:rPr>
              <a:t>siga </a:t>
            </a:r>
            <a:r>
              <a:rPr lang="es" sz="3600"/>
              <a:t>el </a:t>
            </a:r>
            <a:r>
              <a:rPr lang="es" sz="3600">
                <a:latin typeface="Calibri"/>
                <a:ea typeface="Calibri"/>
                <a:cs typeface="Calibri"/>
                <a:sym typeface="Calibri"/>
              </a:rPr>
              <a:t>vuelo </a:t>
            </a:r>
            <a:r>
              <a:rPr lang="es" sz="3600"/>
              <a:t>de </a:t>
            </a:r>
            <a:r>
              <a:rPr lang="es" sz="3600">
                <a:latin typeface="Calibri"/>
                <a:ea typeface="Calibri"/>
                <a:cs typeface="Calibri"/>
                <a:sym typeface="Calibri"/>
              </a:rPr>
              <a:t>la </a:t>
            </a:r>
            <a:r>
              <a:rPr lang="es" sz="3600"/>
              <a:t>pelota </a:t>
            </a:r>
            <a:r>
              <a:rPr lang="es" sz="3600">
                <a:latin typeface="Calibri"/>
                <a:ea typeface="Calibri"/>
                <a:cs typeface="Calibri"/>
                <a:sym typeface="Calibri"/>
              </a:rPr>
              <a:t>voleada </a:t>
            </a:r>
            <a:r>
              <a:rPr lang="es" sz="3600"/>
              <a:t>_ </a:t>
            </a:r>
            <a:r>
              <a:rPr lang="es" sz="3600">
                <a:latin typeface="Calibri"/>
                <a:ea typeface="Calibri"/>
                <a:cs typeface="Calibri"/>
                <a:sym typeface="Calibri"/>
              </a:rPr>
              <a:t>_</a:t>
            </a:r>
            <a:endParaRPr/>
          </a:p>
          <a:p>
            <a:pPr marL="903288" lvl="0" indent="-719138" algn="l" rtl="0">
              <a:lnSpc>
                <a:spcPct val="90000"/>
              </a:lnSpc>
              <a:spcBef>
                <a:spcPts val="2000"/>
              </a:spcBef>
              <a:spcAft>
                <a:spcPts val="0"/>
              </a:spcAft>
              <a:buClr>
                <a:srgbClr val="18579B"/>
              </a:buClr>
              <a:buSzPts val="3960"/>
              <a:buFont typeface="Arial"/>
              <a:buChar char="•"/>
            </a:pPr>
            <a:r>
              <a:rPr lang="es" sz="3600" b="1" i="1">
                <a:solidFill>
                  <a:srgbClr val="FF0000"/>
                </a:solidFill>
                <a:latin typeface="Calibri"/>
                <a:ea typeface="Calibri"/>
                <a:cs typeface="Calibri"/>
                <a:sym typeface="Calibri"/>
              </a:rPr>
              <a:t>Ver la NVZ es su principal </a:t>
            </a:r>
            <a:r>
              <a:rPr lang="es" sz="3600" b="1">
                <a:solidFill>
                  <a:srgbClr val="FF0000"/>
                </a:solidFill>
                <a:latin typeface="Calibri"/>
                <a:ea typeface="Calibri"/>
                <a:cs typeface="Calibri"/>
                <a:sym typeface="Calibri"/>
              </a:rPr>
              <a:t>responsabilidad</a:t>
            </a:r>
            <a:endParaRPr sz="3600" b="1">
              <a:solidFill>
                <a:srgbClr val="FF0000"/>
              </a:solidFill>
              <a:latin typeface="Calibri"/>
              <a:ea typeface="Calibri"/>
              <a:cs typeface="Calibri"/>
              <a:sym typeface="Calibri"/>
            </a:endParaRPr>
          </a:p>
          <a:p>
            <a:pPr marL="903288" lvl="0" indent="-719138" algn="l" rtl="0">
              <a:lnSpc>
                <a:spcPct val="90000"/>
              </a:lnSpc>
              <a:spcBef>
                <a:spcPts val="2000"/>
              </a:spcBef>
              <a:spcAft>
                <a:spcPts val="0"/>
              </a:spcAft>
              <a:buClr>
                <a:srgbClr val="18579B"/>
              </a:buClr>
              <a:buSzPts val="3960"/>
              <a:buFont typeface="Arial"/>
              <a:buChar char="•"/>
            </a:pPr>
            <a:r>
              <a:rPr lang="es" sz="3600"/>
              <a:t>Mantenga la cabeza estacionaria: </a:t>
            </a:r>
            <a:r>
              <a:rPr lang="es" sz="3600">
                <a:solidFill>
                  <a:srgbClr val="FF0000"/>
                </a:solidFill>
              </a:rPr>
              <a:t>mire con los ojos</a:t>
            </a:r>
            <a:endParaRPr sz="3600" b="1">
              <a:solidFill>
                <a:srgbClr val="FF0000"/>
              </a:solidFill>
              <a:latin typeface="Calibri"/>
              <a:ea typeface="Calibri"/>
              <a:cs typeface="Calibri"/>
              <a:sym typeface="Calibri"/>
            </a:endParaRPr>
          </a:p>
          <a:p>
            <a:pPr marL="903288" lvl="0" indent="-719138" algn="l" rtl="0">
              <a:lnSpc>
                <a:spcPct val="90000"/>
              </a:lnSpc>
              <a:spcBef>
                <a:spcPts val="2000"/>
              </a:spcBef>
              <a:spcAft>
                <a:spcPts val="0"/>
              </a:spcAft>
              <a:buClr>
                <a:srgbClr val="18579B"/>
              </a:buClr>
              <a:buSzPts val="3960"/>
              <a:buFont typeface="Arial"/>
              <a:buChar char="•"/>
            </a:pPr>
            <a:r>
              <a:rPr lang="es" sz="3600">
                <a:latin typeface="Calibri"/>
                <a:ea typeface="Calibri"/>
                <a:cs typeface="Calibri"/>
                <a:sym typeface="Calibri"/>
              </a:rPr>
              <a:t>Una vez que la pelota </a:t>
            </a:r>
            <a:r>
              <a:rPr lang="es" sz="3600">
                <a:solidFill>
                  <a:srgbClr val="18579B"/>
                </a:solidFill>
              </a:rPr>
              <a:t>rebote </a:t>
            </a:r>
            <a:r>
              <a:rPr lang="es" sz="3600">
                <a:solidFill>
                  <a:srgbClr val="18579B"/>
                </a:solidFill>
                <a:latin typeface="Calibri"/>
                <a:ea typeface="Calibri"/>
                <a:cs typeface="Calibri"/>
                <a:sym typeface="Calibri"/>
              </a:rPr>
              <a:t>, </a:t>
            </a:r>
            <a:r>
              <a:rPr lang="es" sz="3600">
                <a:solidFill>
                  <a:srgbClr val="FF0000"/>
                </a:solidFill>
                <a:latin typeface="Calibri"/>
                <a:ea typeface="Calibri"/>
                <a:cs typeface="Calibri"/>
                <a:sym typeface="Calibri"/>
              </a:rPr>
              <a:t>cambie </a:t>
            </a:r>
            <a:r>
              <a:rPr lang="es" sz="3600">
                <a:solidFill>
                  <a:srgbClr val="FF0000"/>
                </a:solidFill>
              </a:rPr>
              <a:t>su mirada </a:t>
            </a:r>
            <a:r>
              <a:rPr lang="es" sz="3600">
                <a:solidFill>
                  <a:srgbClr val="18579B"/>
                </a:solidFill>
              </a:rPr>
              <a:t>a la otra línea NVZ hasta </a:t>
            </a:r>
            <a:r>
              <a:rPr lang="es" sz="3600">
                <a:latin typeface="Calibri"/>
                <a:ea typeface="Calibri"/>
                <a:cs typeface="Calibri"/>
                <a:sym typeface="Calibri"/>
              </a:rPr>
              <a:t>el </a:t>
            </a:r>
            <a:r>
              <a:rPr lang="es" sz="3600"/>
              <a:t>siguiente </a:t>
            </a:r>
            <a:r>
              <a:rPr lang="es" sz="3600">
                <a:latin typeface="Calibri"/>
                <a:ea typeface="Calibri"/>
                <a:cs typeface="Calibri"/>
                <a:sym typeface="Calibri"/>
              </a:rPr>
              <a:t>rebote o </a:t>
            </a:r>
            <a:r>
              <a:rPr lang="es" sz="3600"/>
              <a:t>volea </a:t>
            </a:r>
            <a:r>
              <a:rPr lang="es" sz="3600">
                <a:latin typeface="Calibri"/>
                <a:ea typeface="Calibri"/>
                <a:cs typeface="Calibri"/>
                <a:sym typeface="Calibri"/>
              </a:rPr>
              <a:t>.</a:t>
            </a:r>
            <a:endParaRPr sz="3600">
              <a:latin typeface="Calibri"/>
              <a:ea typeface="Calibri"/>
              <a:cs typeface="Calibri"/>
              <a:sym typeface="Calibri"/>
            </a:endParaRPr>
          </a:p>
        </p:txBody>
      </p:sp>
      <p:sp>
        <p:nvSpPr>
          <p:cNvPr id="650" name="Google Shape;650;p8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5"/>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656" name="Google Shape;656;p85"/>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657" name="Google Shape;657;p85" title="The Most Complete Pickleball Non Volley Zone Rule Video - Pickleball 411"/>
          <p:cNvPicPr preferRelativeResize="0"/>
          <p:nvPr/>
        </p:nvPicPr>
        <p:blipFill rotWithShape="1">
          <a:blip r:embed="rId3">
            <a:alphaModFix/>
          </a:blip>
          <a:srcRect/>
          <a:stretch/>
        </p:blipFill>
        <p:spPr>
          <a:xfrm>
            <a:off x="1546288" y="890395"/>
            <a:ext cx="8986210" cy="5077209"/>
          </a:xfrm>
          <a:prstGeom prst="rect">
            <a:avLst/>
          </a:prstGeom>
          <a:noFill/>
          <a:ln>
            <a:noFill/>
          </a:ln>
        </p:spPr>
      </p:pic>
      <p:sp>
        <p:nvSpPr>
          <p:cNvPr id="658" name="Google Shape;658;p8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85</a:t>
            </a:fld>
            <a:endParaRPr/>
          </a:p>
        </p:txBody>
      </p:sp>
      <p:sp>
        <p:nvSpPr>
          <p:cNvPr id="659" name="Google Shape;659;p85"/>
          <p:cNvSpPr txBox="1"/>
          <p:nvPr/>
        </p:nvSpPr>
        <p:spPr>
          <a:xfrm>
            <a:off x="1546288" y="21471"/>
            <a:ext cx="841951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Observando la NVZ </a:t>
            </a:r>
            <a:r>
              <a:rPr lang="es" sz="2800" b="1" i="1" u="none" strike="noStrike" cap="none">
                <a:solidFill>
                  <a:srgbClr val="18579B"/>
                </a:solidFill>
                <a:latin typeface="Calibri"/>
                <a:ea typeface="Calibri"/>
                <a:cs typeface="Calibri"/>
                <a:sym typeface="Calibri"/>
              </a:rPr>
              <a:t>(enfoque del árbitro)</a:t>
            </a:r>
            <a:endParaRPr sz="2800" b="0" i="0" u="none" strike="noStrike" cap="none">
              <a:solidFill>
                <a:srgbClr val="000000"/>
              </a:solidFill>
              <a:latin typeface="Calibri"/>
              <a:ea typeface="Calibri"/>
              <a:cs typeface="Calibri"/>
              <a:sym typeface="Calibri"/>
            </a:endParaRPr>
          </a:p>
        </p:txBody>
      </p:sp>
      <p:sp>
        <p:nvSpPr>
          <p:cNvPr id="660" name="Google Shape;660;p85"/>
          <p:cNvSpPr txBox="1"/>
          <p:nvPr/>
        </p:nvSpPr>
        <p:spPr>
          <a:xfrm>
            <a:off x="-731520" y="5967604"/>
            <a:ext cx="13116559" cy="255454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Fallas de NVZ - Pickleball Canal 411</a:t>
            </a:r>
            <a:endParaRPr/>
          </a:p>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oxidado howes jennifer lucore &amp; alex hamner</a:t>
            </a:r>
            <a:endParaRPr/>
          </a:p>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(marca de tiempo: desde el inicio y luego se detiene a las 4:25)</a:t>
            </a:r>
            <a:endParaRPr/>
          </a:p>
          <a:p>
            <a:pPr marL="0" marR="0" lvl="0" indent="0" algn="ctr" rtl="0">
              <a:lnSpc>
                <a:spcPct val="100000"/>
              </a:lnSpc>
              <a:spcBef>
                <a:spcPts val="0"/>
              </a:spcBef>
              <a:spcAft>
                <a:spcPts val="0"/>
              </a:spcAft>
              <a:buClr>
                <a:srgbClr val="18579B"/>
              </a:buClr>
              <a:buSzPts val="1600"/>
              <a:buFont typeface="Source Sans Pro"/>
              <a:buNone/>
            </a:pP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
                                        <p:tgtEl>
                                          <p:spTgt spid="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86"/>
          <p:cNvSpPr txBox="1"/>
          <p:nvPr/>
        </p:nvSpPr>
        <p:spPr>
          <a:xfrm>
            <a:off x="1123405" y="1858803"/>
            <a:ext cx="9831977"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
        <p:nvSpPr>
          <p:cNvPr id="666" name="Google Shape;666;p86"/>
          <p:cNvSpPr txBox="1"/>
          <p:nvPr/>
        </p:nvSpPr>
        <p:spPr>
          <a:xfrm>
            <a:off x="7045235" y="6052366"/>
            <a:ext cx="5251268" cy="64633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667" name="Google Shape;667;p86" title="Who Won The Rally?  Team A or B? You Make The Call!"/>
          <p:cNvPicPr preferRelativeResize="0"/>
          <p:nvPr/>
        </p:nvPicPr>
        <p:blipFill rotWithShape="1">
          <a:blip r:embed="rId3">
            <a:alphaModFix/>
          </a:blip>
          <a:srcRect/>
          <a:stretch/>
        </p:blipFill>
        <p:spPr>
          <a:xfrm>
            <a:off x="1817991" y="847687"/>
            <a:ext cx="9137391" cy="5162626"/>
          </a:xfrm>
          <a:prstGeom prst="rect">
            <a:avLst/>
          </a:prstGeom>
          <a:noFill/>
          <a:ln>
            <a:noFill/>
          </a:ln>
        </p:spPr>
      </p:pic>
      <p:sp>
        <p:nvSpPr>
          <p:cNvPr id="668" name="Google Shape;668;p8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86</a:t>
            </a:fld>
            <a:endParaRPr/>
          </a:p>
        </p:txBody>
      </p:sp>
      <p:sp>
        <p:nvSpPr>
          <p:cNvPr id="669" name="Google Shape;669;p86"/>
          <p:cNvSpPr txBox="1"/>
          <p:nvPr/>
        </p:nvSpPr>
        <p:spPr>
          <a:xfrm>
            <a:off x="1817991" y="-42591"/>
            <a:ext cx="8419515" cy="76944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400"/>
              <a:buFont typeface="Calibri"/>
              <a:buNone/>
            </a:pPr>
            <a:r>
              <a:rPr lang="es" sz="4400" b="1" i="1" u="none" strike="noStrike" cap="none">
                <a:solidFill>
                  <a:srgbClr val="18579B"/>
                </a:solidFill>
                <a:latin typeface="Calibri"/>
                <a:ea typeface="Calibri"/>
                <a:cs typeface="Calibri"/>
                <a:sym typeface="Calibri"/>
              </a:rPr>
              <a:t>Observando la NVZ </a:t>
            </a:r>
            <a:r>
              <a:rPr lang="es" sz="2800" b="1" i="1" u="none" strike="noStrike" cap="none">
                <a:solidFill>
                  <a:srgbClr val="18579B"/>
                </a:solidFill>
                <a:latin typeface="Calibri"/>
                <a:ea typeface="Calibri"/>
                <a:cs typeface="Calibri"/>
                <a:sym typeface="Calibri"/>
              </a:rPr>
              <a:t>(enfoque del árbitro)</a:t>
            </a:r>
            <a:endParaRPr sz="2800" b="0" i="0" u="none" strike="noStrike" cap="none">
              <a:solidFill>
                <a:srgbClr val="000000"/>
              </a:solidFill>
              <a:latin typeface="Calibri"/>
              <a:ea typeface="Calibri"/>
              <a:cs typeface="Calibri"/>
              <a:sym typeface="Calibri"/>
            </a:endParaRPr>
          </a:p>
        </p:txBody>
      </p:sp>
      <p:sp>
        <p:nvSpPr>
          <p:cNvPr id="670" name="Google Shape;670;p86"/>
          <p:cNvSpPr txBox="1"/>
          <p:nvPr/>
        </p:nvSpPr>
        <p:spPr>
          <a:xfrm>
            <a:off x="1940560" y="6111214"/>
            <a:ext cx="8600887" cy="206210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Usted hace la llamada: ¿quién gana el mitin?</a:t>
            </a:r>
            <a:endParaRPr/>
          </a:p>
          <a:p>
            <a:pPr marL="0" marR="0" lvl="0" indent="0" algn="ctr" rtl="0">
              <a:lnSpc>
                <a:spcPct val="100000"/>
              </a:lnSpc>
              <a:spcBef>
                <a:spcPts val="0"/>
              </a:spcBef>
              <a:spcAft>
                <a:spcPts val="0"/>
              </a:spcAft>
              <a:buClr>
                <a:srgbClr val="18579B"/>
              </a:buClr>
              <a:buSzPts val="1600"/>
              <a:buFont typeface="Calibri"/>
              <a:buNone/>
            </a:pPr>
            <a:r>
              <a:rPr lang="es" sz="1600" b="0" i="1" u="none" strike="noStrike" cap="none">
                <a:solidFill>
                  <a:srgbClr val="18579B"/>
                </a:solidFill>
                <a:latin typeface="Calibri"/>
                <a:ea typeface="Calibri"/>
                <a:cs typeface="Calibri"/>
                <a:sym typeface="Calibri"/>
              </a:rPr>
              <a:t>¿Equipo A o B? ¿Y por qué?</a:t>
            </a:r>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Effect transition="in" filter="fade">
                                      <p:cBhvr>
                                        <p:cTn id="7" dur="1"/>
                                        <p:tgtEl>
                                          <p:spTgt spid="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7"/>
          <p:cNvSpPr txBox="1">
            <a:spLocks noGrp="1"/>
          </p:cNvSpPr>
          <p:nvPr>
            <p:ph type="body" idx="1"/>
          </p:nvPr>
        </p:nvSpPr>
        <p:spPr>
          <a:xfrm>
            <a:off x="1140178" y="175124"/>
            <a:ext cx="9750778" cy="6318680"/>
          </a:xfrm>
          <a:prstGeom prst="rect">
            <a:avLst/>
          </a:prstGeom>
          <a:noFill/>
          <a:ln>
            <a:noFill/>
          </a:ln>
        </p:spPr>
        <p:txBody>
          <a:bodyPr spcFirstLastPara="1" wrap="square" lIns="45700" tIns="45700" rIns="45700" bIns="45700" anchor="t" anchorCtr="0">
            <a:normAutofit/>
          </a:bodyPr>
          <a:lstStyle/>
          <a:p>
            <a:pPr marL="0" lvl="0" indent="0" algn="ctr" rtl="0">
              <a:lnSpc>
                <a:spcPct val="80000"/>
              </a:lnSpc>
              <a:spcBef>
                <a:spcPts val="0"/>
              </a:spcBef>
              <a:spcAft>
                <a:spcPts val="0"/>
              </a:spcAft>
              <a:buSzPts val="4800"/>
              <a:buFont typeface="Calibri"/>
              <a:buNone/>
            </a:pPr>
            <a:r>
              <a:rPr lang="es" b="1">
                <a:solidFill>
                  <a:srgbClr val="18579B"/>
                </a:solidFill>
              </a:rPr>
              <a:t>Más consejos NVZ</a:t>
            </a:r>
            <a:endParaRPr/>
          </a:p>
          <a:p>
            <a:pPr marL="536575" lvl="0" indent="-452438" algn="l" rtl="0">
              <a:lnSpc>
                <a:spcPct val="100000"/>
              </a:lnSpc>
              <a:spcBef>
                <a:spcPts val="2000"/>
              </a:spcBef>
              <a:spcAft>
                <a:spcPts val="0"/>
              </a:spcAft>
              <a:buClr>
                <a:srgbClr val="18579B"/>
              </a:buClr>
              <a:buSzPts val="3960"/>
              <a:buFont typeface="Arial"/>
              <a:buChar char="•"/>
            </a:pPr>
            <a:r>
              <a:rPr lang="es" sz="3600">
                <a:latin typeface="Calibri"/>
                <a:ea typeface="Calibri"/>
                <a:cs typeface="Calibri"/>
                <a:sym typeface="Calibri"/>
              </a:rPr>
              <a:t>Llame a las fallas de NVZ </a:t>
            </a:r>
            <a:r>
              <a:rPr lang="es" sz="3600" i="1">
                <a:solidFill>
                  <a:srgbClr val="FF0000"/>
                </a:solidFill>
                <a:latin typeface="Calibri"/>
                <a:ea typeface="Calibri"/>
                <a:cs typeface="Calibri"/>
                <a:sym typeface="Calibri"/>
              </a:rPr>
              <a:t>inmediatamente</a:t>
            </a:r>
            <a:endParaRPr/>
          </a:p>
          <a:p>
            <a:pPr marL="536575" lvl="0" indent="-452438" algn="l" rtl="0">
              <a:lnSpc>
                <a:spcPct val="100000"/>
              </a:lnSpc>
              <a:spcBef>
                <a:spcPts val="2000"/>
              </a:spcBef>
              <a:spcAft>
                <a:spcPts val="0"/>
              </a:spcAft>
              <a:buClr>
                <a:srgbClr val="18579B"/>
              </a:buClr>
              <a:buSzPts val="3960"/>
              <a:buFont typeface="Arial"/>
              <a:buChar char="•"/>
            </a:pPr>
            <a:r>
              <a:rPr lang="es" sz="3600">
                <a:latin typeface="Calibri"/>
                <a:ea typeface="Calibri"/>
                <a:cs typeface="Calibri"/>
                <a:sym typeface="Calibri"/>
              </a:rPr>
              <a:t>Cuando </a:t>
            </a:r>
            <a:r>
              <a:rPr lang="es" sz="3600" i="1">
                <a:solidFill>
                  <a:srgbClr val="FF0000"/>
                </a:solidFill>
                <a:latin typeface="Calibri"/>
                <a:ea typeface="Calibri"/>
                <a:cs typeface="Calibri"/>
                <a:sym typeface="Calibri"/>
              </a:rPr>
              <a:t>solo hay 1 equipo en la red </a:t>
            </a:r>
            <a:r>
              <a:rPr lang="es" sz="3600">
                <a:latin typeface="Calibri"/>
                <a:ea typeface="Calibri"/>
                <a:cs typeface="Calibri"/>
                <a:sym typeface="Calibri"/>
              </a:rPr>
              <a:t>, concéntrate en ellos.</a:t>
            </a:r>
            <a:endParaRPr/>
          </a:p>
          <a:p>
            <a:pPr marL="536575" lvl="0" indent="-452438" algn="l" rtl="0">
              <a:lnSpc>
                <a:spcPct val="100000"/>
              </a:lnSpc>
              <a:spcBef>
                <a:spcPts val="2000"/>
              </a:spcBef>
              <a:spcAft>
                <a:spcPts val="0"/>
              </a:spcAft>
              <a:buClr>
                <a:srgbClr val="18579B"/>
              </a:buClr>
              <a:buSzPts val="3960"/>
              <a:buFont typeface="Arial"/>
              <a:buChar char="•"/>
            </a:pPr>
            <a:r>
              <a:rPr lang="es" sz="3600"/>
              <a:t>Cuando los jugadores intenten un Erne, </a:t>
            </a:r>
            <a:r>
              <a:rPr lang="es" sz="3600" i="1">
                <a:solidFill>
                  <a:srgbClr val="FF0000"/>
                </a:solidFill>
              </a:rPr>
              <a:t>muévase hacia atrás si es posible </a:t>
            </a:r>
            <a:r>
              <a:rPr lang="es" sz="3600"/>
              <a:t>, pero mantenga </a:t>
            </a:r>
            <a:r>
              <a:rPr lang="es" sz="3600" i="1">
                <a:solidFill>
                  <a:srgbClr val="FF0000"/>
                </a:solidFill>
              </a:rPr>
              <a:t>el enfoque en sus pies.</a:t>
            </a:r>
            <a:endParaRPr/>
          </a:p>
          <a:p>
            <a:pPr marL="536575" lvl="0" indent="-452438" algn="l" rtl="0">
              <a:lnSpc>
                <a:spcPct val="100000"/>
              </a:lnSpc>
              <a:spcBef>
                <a:spcPts val="2000"/>
              </a:spcBef>
              <a:spcAft>
                <a:spcPts val="0"/>
              </a:spcAft>
              <a:buClr>
                <a:srgbClr val="18579B"/>
              </a:buClr>
              <a:buSzPts val="3960"/>
              <a:buFont typeface="Arial"/>
              <a:buChar char="•"/>
            </a:pPr>
            <a:r>
              <a:rPr lang="es" sz="3600"/>
              <a:t>Utilice su </a:t>
            </a:r>
            <a:r>
              <a:rPr lang="es" sz="3600" i="1">
                <a:solidFill>
                  <a:srgbClr val="FF0000"/>
                </a:solidFill>
              </a:rPr>
              <a:t>visión periférica </a:t>
            </a:r>
            <a:r>
              <a:rPr lang="es" sz="3600"/>
              <a:t>para buscar </a:t>
            </a:r>
            <a:r>
              <a:rPr lang="es" sz="3600" i="1">
                <a:solidFill>
                  <a:srgbClr val="FF0000"/>
                </a:solidFill>
              </a:rPr>
              <a:t>el plano de las fallas netas </a:t>
            </a:r>
            <a:r>
              <a:rPr lang="es" sz="3600"/>
              <a:t>.</a:t>
            </a:r>
            <a:endParaRPr/>
          </a:p>
          <a:p>
            <a:pPr marL="536575" lvl="0" indent="-200978" algn="l" rtl="0">
              <a:lnSpc>
                <a:spcPct val="100000"/>
              </a:lnSpc>
              <a:spcBef>
                <a:spcPts val="2000"/>
              </a:spcBef>
              <a:spcAft>
                <a:spcPts val="0"/>
              </a:spcAft>
              <a:buClr>
                <a:srgbClr val="18579B"/>
              </a:buClr>
              <a:buSzPts val="3960"/>
              <a:buFont typeface="Arial"/>
              <a:buNone/>
            </a:pPr>
            <a:endParaRPr/>
          </a:p>
        </p:txBody>
      </p:sp>
      <p:sp>
        <p:nvSpPr>
          <p:cNvPr id="676" name="Google Shape;676;p8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8"/>
          <p:cNvSpPr txBox="1">
            <a:spLocks noGrp="1"/>
          </p:cNvSpPr>
          <p:nvPr>
            <p:ph type="body" idx="1"/>
          </p:nvPr>
        </p:nvSpPr>
        <p:spPr>
          <a:xfrm>
            <a:off x="132080" y="307204"/>
            <a:ext cx="11988800" cy="6318680"/>
          </a:xfrm>
          <a:prstGeom prst="rect">
            <a:avLst/>
          </a:prstGeom>
          <a:noFill/>
          <a:ln>
            <a:noFill/>
          </a:ln>
        </p:spPr>
        <p:txBody>
          <a:bodyPr spcFirstLastPara="1" wrap="square" lIns="45700" tIns="45700" rIns="45700" bIns="45700" anchor="t" anchorCtr="0">
            <a:normAutofit/>
          </a:bodyPr>
          <a:lstStyle/>
          <a:p>
            <a:pPr marL="0" lvl="0" indent="0" algn="ctr" rtl="0">
              <a:lnSpc>
                <a:spcPct val="80000"/>
              </a:lnSpc>
              <a:spcBef>
                <a:spcPts val="0"/>
              </a:spcBef>
              <a:spcAft>
                <a:spcPts val="0"/>
              </a:spcAft>
              <a:buSzPts val="4800"/>
              <a:buFont typeface="Calibri"/>
              <a:buNone/>
            </a:pPr>
            <a:r>
              <a:rPr lang="es" b="1">
                <a:solidFill>
                  <a:srgbClr val="18579B"/>
                </a:solidFill>
              </a:rPr>
              <a:t>Más consejos NVZ</a:t>
            </a:r>
            <a:endParaRPr/>
          </a:p>
          <a:p>
            <a:pPr marL="536575" lvl="0" indent="-452438" algn="l" rtl="0">
              <a:lnSpc>
                <a:spcPct val="100000"/>
              </a:lnSpc>
              <a:spcBef>
                <a:spcPts val="2000"/>
              </a:spcBef>
              <a:spcAft>
                <a:spcPts val="0"/>
              </a:spcAft>
              <a:buClr>
                <a:srgbClr val="18579B"/>
              </a:buClr>
              <a:buSzPts val="3960"/>
              <a:buFont typeface="Arial"/>
              <a:buChar char="•"/>
            </a:pPr>
            <a:r>
              <a:rPr lang="es" sz="3600"/>
              <a:t>Manténgase enfocado en </a:t>
            </a:r>
            <a:r>
              <a:rPr lang="es" sz="3600" i="1">
                <a:solidFill>
                  <a:srgbClr val="FF0000"/>
                </a:solidFill>
              </a:rPr>
              <a:t>los pies de un jugador por un segundo extra </a:t>
            </a:r>
            <a:r>
              <a:rPr lang="es" sz="3600"/>
              <a:t>después de un no-call cercano (también conocido como: comprar zapatos) (zapatos de genio)</a:t>
            </a:r>
            <a:endParaRPr/>
          </a:p>
          <a:p>
            <a:pPr marL="536575" lvl="0" indent="-452438" algn="l" rtl="0">
              <a:lnSpc>
                <a:spcPct val="100000"/>
              </a:lnSpc>
              <a:spcBef>
                <a:spcPts val="2000"/>
              </a:spcBef>
              <a:spcAft>
                <a:spcPts val="0"/>
              </a:spcAft>
              <a:buClr>
                <a:srgbClr val="18579B"/>
              </a:buClr>
              <a:buSzPts val="3960"/>
              <a:buFont typeface="Arial"/>
              <a:buChar char="•"/>
            </a:pPr>
            <a:r>
              <a:rPr lang="es" sz="3600"/>
              <a:t>No se avergüence si no vio una pelota caer </a:t>
            </a:r>
            <a:r>
              <a:rPr lang="es" sz="3600">
                <a:solidFill>
                  <a:srgbClr val="FF0000"/>
                </a:solidFill>
              </a:rPr>
              <a:t>lejos de la NVZ </a:t>
            </a:r>
            <a:r>
              <a:rPr lang="es" sz="3600"/>
              <a:t>. Si no lo vio, diga </a:t>
            </a:r>
            <a:r>
              <a:rPr lang="es" sz="3600" i="1">
                <a:solidFill>
                  <a:srgbClr val="FF0000"/>
                </a:solidFill>
              </a:rPr>
              <a:t>"Por regla, la llamada se mantiene" </a:t>
            </a:r>
            <a:r>
              <a:rPr lang="es" sz="3600"/>
              <a:t>Si se da cuenta </a:t>
            </a:r>
            <a:r>
              <a:rPr lang="es" sz="3600" i="1">
                <a:solidFill>
                  <a:srgbClr val="FF0000"/>
                </a:solidFill>
              </a:rPr>
              <a:t>después del hecho </a:t>
            </a:r>
            <a:r>
              <a:rPr lang="es" sz="3600"/>
              <a:t>de que ocurrió una </a:t>
            </a:r>
            <a:r>
              <a:rPr lang="es" sz="3600" i="1">
                <a:solidFill>
                  <a:srgbClr val="FF0000"/>
                </a:solidFill>
              </a:rPr>
              <a:t>falla NVZ </a:t>
            </a:r>
            <a:r>
              <a:rPr lang="es" sz="3600"/>
              <a:t>uno o dos más tarde, </a:t>
            </a:r>
            <a:r>
              <a:rPr lang="es" sz="3600" i="1">
                <a:solidFill>
                  <a:srgbClr val="FF0000"/>
                </a:solidFill>
              </a:rPr>
              <a:t>llame la falla de todos modos.</a:t>
            </a:r>
            <a:endParaRPr/>
          </a:p>
          <a:p>
            <a:pPr marL="536575" lvl="0" indent="-452438" algn="l" rtl="0">
              <a:lnSpc>
                <a:spcPct val="100000"/>
              </a:lnSpc>
              <a:spcBef>
                <a:spcPts val="2000"/>
              </a:spcBef>
              <a:spcAft>
                <a:spcPts val="0"/>
              </a:spcAft>
              <a:buClr>
                <a:srgbClr val="18579B"/>
              </a:buClr>
              <a:buSzPts val="3960"/>
              <a:buFont typeface="Arial"/>
              <a:buChar char="•"/>
            </a:pPr>
            <a:r>
              <a:rPr lang="es" sz="3600"/>
              <a:t>No se avergüence si sanciona una </a:t>
            </a:r>
            <a:r>
              <a:rPr lang="es" sz="3600" i="1">
                <a:solidFill>
                  <a:srgbClr val="FF0000"/>
                </a:solidFill>
              </a:rPr>
              <a:t>falta de pie en una pelota que rebota </a:t>
            </a:r>
            <a:r>
              <a:rPr lang="es" sz="3600"/>
              <a:t>, ¡es fácil de hacer! Anuncie "corrección" y reproduzca el punto.</a:t>
            </a:r>
            <a:endParaRPr/>
          </a:p>
          <a:p>
            <a:pPr marL="536575" lvl="0" indent="-200978" algn="l" rtl="0">
              <a:lnSpc>
                <a:spcPct val="100000"/>
              </a:lnSpc>
              <a:spcBef>
                <a:spcPts val="2000"/>
              </a:spcBef>
              <a:spcAft>
                <a:spcPts val="0"/>
              </a:spcAft>
              <a:buClr>
                <a:srgbClr val="18579B"/>
              </a:buClr>
              <a:buSzPts val="3960"/>
              <a:buFont typeface="Arial"/>
              <a:buNone/>
            </a:pPr>
            <a:endParaRPr sz="3600"/>
          </a:p>
          <a:p>
            <a:pPr marL="536575" lvl="0" indent="-200978" algn="l" rtl="0">
              <a:lnSpc>
                <a:spcPct val="100000"/>
              </a:lnSpc>
              <a:spcBef>
                <a:spcPts val="2000"/>
              </a:spcBef>
              <a:spcAft>
                <a:spcPts val="0"/>
              </a:spcAft>
              <a:buClr>
                <a:srgbClr val="18579B"/>
              </a:buClr>
              <a:buSzPts val="3960"/>
              <a:buFont typeface="Arial"/>
              <a:buNone/>
            </a:pPr>
            <a:endParaRPr sz="3600"/>
          </a:p>
          <a:p>
            <a:pPr marL="536575" lvl="0" indent="-200978" algn="l" rtl="0">
              <a:lnSpc>
                <a:spcPct val="100000"/>
              </a:lnSpc>
              <a:spcBef>
                <a:spcPts val="2000"/>
              </a:spcBef>
              <a:spcAft>
                <a:spcPts val="0"/>
              </a:spcAft>
              <a:buClr>
                <a:srgbClr val="18579B"/>
              </a:buClr>
              <a:buSzPts val="3960"/>
              <a:buFont typeface="Arial"/>
              <a:buNone/>
            </a:pPr>
            <a:endParaRPr/>
          </a:p>
        </p:txBody>
      </p:sp>
      <p:sp>
        <p:nvSpPr>
          <p:cNvPr id="682" name="Google Shape;682;p8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9"/>
          <p:cNvSpPr txBox="1">
            <a:spLocks noGrp="1"/>
          </p:cNvSpPr>
          <p:nvPr>
            <p:ph type="body" idx="1"/>
          </p:nvPr>
        </p:nvSpPr>
        <p:spPr>
          <a:xfrm>
            <a:off x="132080" y="104004"/>
            <a:ext cx="11856720" cy="6318680"/>
          </a:xfrm>
          <a:prstGeom prst="rect">
            <a:avLst/>
          </a:prstGeom>
          <a:noFill/>
          <a:ln>
            <a:noFill/>
          </a:ln>
        </p:spPr>
        <p:txBody>
          <a:bodyPr spcFirstLastPara="1" wrap="square" lIns="45700" tIns="45700" rIns="45700" bIns="45700" anchor="t" anchorCtr="0">
            <a:normAutofit fontScale="77500" lnSpcReduction="20000"/>
          </a:bodyPr>
          <a:lstStyle/>
          <a:p>
            <a:pPr marL="0" lvl="0" indent="0" algn="ctr" rtl="0">
              <a:lnSpc>
                <a:spcPct val="80000"/>
              </a:lnSpc>
              <a:spcBef>
                <a:spcPts val="0"/>
              </a:spcBef>
              <a:spcAft>
                <a:spcPts val="0"/>
              </a:spcAft>
              <a:buSzPct val="129032"/>
              <a:buFont typeface="Calibri"/>
              <a:buNone/>
            </a:pPr>
            <a:endParaRPr b="1">
              <a:solidFill>
                <a:srgbClr val="18579B"/>
              </a:solidFill>
            </a:endParaRPr>
          </a:p>
          <a:p>
            <a:pPr marL="0" lvl="0" indent="0" algn="ctr" rtl="0">
              <a:lnSpc>
                <a:spcPct val="80000"/>
              </a:lnSpc>
              <a:spcBef>
                <a:spcPts val="0"/>
              </a:spcBef>
              <a:spcAft>
                <a:spcPts val="0"/>
              </a:spcAft>
              <a:buSzPct val="129032"/>
              <a:buFont typeface="Calibri"/>
              <a:buNone/>
            </a:pPr>
            <a:r>
              <a:rPr lang="es" b="1">
                <a:solidFill>
                  <a:srgbClr val="18579B"/>
                </a:solidFill>
              </a:rPr>
              <a:t>Más consejos NVZ – Momentum</a:t>
            </a:r>
            <a:endParaRPr/>
          </a:p>
          <a:p>
            <a:pPr marL="0" lvl="0" indent="0" algn="ctr" rtl="0">
              <a:lnSpc>
                <a:spcPct val="80000"/>
              </a:lnSpc>
              <a:spcBef>
                <a:spcPts val="0"/>
              </a:spcBef>
              <a:spcAft>
                <a:spcPts val="0"/>
              </a:spcAft>
              <a:buSzPct val="129032"/>
              <a:buFont typeface="Calibri"/>
              <a:buNone/>
            </a:pPr>
            <a:endParaRPr b="1">
              <a:solidFill>
                <a:srgbClr val="18579B"/>
              </a:solidFill>
            </a:endParaRPr>
          </a:p>
          <a:p>
            <a:pPr marL="536575" lvl="0" indent="-452438" algn="l" rtl="0">
              <a:lnSpc>
                <a:spcPct val="100000"/>
              </a:lnSpc>
              <a:spcBef>
                <a:spcPts val="2000"/>
              </a:spcBef>
              <a:spcAft>
                <a:spcPts val="0"/>
              </a:spcAft>
              <a:buClr>
                <a:srgbClr val="18579B"/>
              </a:buClr>
              <a:buSzPct val="141935"/>
              <a:buFont typeface="Arial"/>
              <a:buChar char="•"/>
            </a:pPr>
            <a:r>
              <a:rPr lang="es" sz="3600">
                <a:latin typeface="Calibri"/>
                <a:ea typeface="Calibri"/>
                <a:cs typeface="Calibri"/>
                <a:sym typeface="Calibri"/>
              </a:rPr>
              <a:t>Si un jugador golpea una volea y la pelota golpea a su oponente antes de que el impulso del jugador lo lleve a la NVZ, ¿es una falta del jugador? </a:t>
            </a:r>
            <a:r>
              <a:rPr lang="es" sz="3600">
                <a:solidFill>
                  <a:srgbClr val="FF0000"/>
                </a:solidFill>
                <a:latin typeface="Calibri"/>
                <a:ea typeface="Calibri"/>
                <a:cs typeface="Calibri"/>
                <a:sym typeface="Calibri"/>
              </a:rPr>
              <a:t>SÍ</a:t>
            </a:r>
            <a:endParaRPr/>
          </a:p>
          <a:p>
            <a:pPr marL="536575" lvl="0" indent="-452438" algn="l" rtl="0">
              <a:lnSpc>
                <a:spcPct val="100000"/>
              </a:lnSpc>
              <a:spcBef>
                <a:spcPts val="2000"/>
              </a:spcBef>
              <a:spcAft>
                <a:spcPts val="0"/>
              </a:spcAft>
              <a:buClr>
                <a:srgbClr val="18579B"/>
              </a:buClr>
              <a:buSzPct val="141935"/>
              <a:buFont typeface="Arial"/>
              <a:buChar char="•"/>
            </a:pPr>
            <a:r>
              <a:rPr lang="es" sz="3600">
                <a:latin typeface="Calibri"/>
                <a:ea typeface="Calibri"/>
                <a:cs typeface="Calibri"/>
                <a:sym typeface="Calibri"/>
              </a:rPr>
              <a:t>Si un jugador golpea una volea y la pelota golpea dentro de los límites de la cancha, luego golpea la valla trasera claramente antes de que el impulso del jugador lo lleve a la NVZ, ¿es una falta del jugador? </a:t>
            </a:r>
            <a:r>
              <a:rPr lang="es" sz="3600">
                <a:solidFill>
                  <a:srgbClr val="FF0000"/>
                </a:solidFill>
                <a:latin typeface="Calibri"/>
                <a:ea typeface="Calibri"/>
                <a:cs typeface="Calibri"/>
                <a:sym typeface="Calibri"/>
              </a:rPr>
              <a:t>SÍ</a:t>
            </a:r>
            <a:endParaRPr/>
          </a:p>
          <a:p>
            <a:pPr marL="536575" lvl="0" indent="-452438" algn="l" rtl="0">
              <a:lnSpc>
                <a:spcPct val="100000"/>
              </a:lnSpc>
              <a:spcBef>
                <a:spcPts val="2000"/>
              </a:spcBef>
              <a:spcAft>
                <a:spcPts val="0"/>
              </a:spcAft>
              <a:buClr>
                <a:srgbClr val="18579B"/>
              </a:buClr>
              <a:buSzPct val="141935"/>
              <a:buFont typeface="Arial"/>
              <a:buChar char="•"/>
            </a:pPr>
            <a:r>
              <a:rPr lang="es" sz="3600"/>
              <a:t>Si un jugador golpea una volea fuerte que su oponente devuelve al compañero del jugador y el compañero del jugador golpea un claro ganador entre sus oponentes, antes de que el impulso del primer jugador de su volea fuerte original haga que entren en la NVZ, ¿es culpa del pagador? </a:t>
            </a:r>
            <a:r>
              <a:rPr lang="es" sz="3600">
                <a:solidFill>
                  <a:srgbClr val="FF0000"/>
                </a:solidFill>
              </a:rPr>
              <a:t>SÍ</a:t>
            </a:r>
            <a:endParaRPr/>
          </a:p>
          <a:p>
            <a:pPr marL="536575" lvl="0" indent="-452438" algn="l" rtl="0">
              <a:lnSpc>
                <a:spcPct val="100000"/>
              </a:lnSpc>
              <a:spcBef>
                <a:spcPts val="2000"/>
              </a:spcBef>
              <a:spcAft>
                <a:spcPts val="0"/>
              </a:spcAft>
              <a:buClr>
                <a:srgbClr val="18579B"/>
              </a:buClr>
              <a:buSzPct val="141935"/>
              <a:buFont typeface="Arial"/>
              <a:buChar char="•"/>
            </a:pPr>
            <a:r>
              <a:rPr lang="es" sz="3600"/>
              <a:t>El servicio de un oponente apenas despeja la línea NVZ. El jugador que recibe corre para devolver este servicio corto (pero legal) y el impulso del jugador que recibe lo lleva a la NVZ, ¿si es una falta contra el jugador que recibe? </a:t>
            </a:r>
            <a:r>
              <a:rPr lang="es" sz="3600">
                <a:solidFill>
                  <a:srgbClr val="FF0000"/>
                </a:solidFill>
              </a:rPr>
              <a:t>NO</a:t>
            </a:r>
            <a:endParaRPr>
              <a:solidFill>
                <a:srgbClr val="FF0000"/>
              </a:solidFill>
            </a:endParaRPr>
          </a:p>
        </p:txBody>
      </p:sp>
      <p:sp>
        <p:nvSpPr>
          <p:cNvPr id="688" name="Google Shape;688;p8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body" idx="1"/>
          </p:nvPr>
        </p:nvSpPr>
        <p:spPr>
          <a:xfrm>
            <a:off x="1219200" y="444138"/>
            <a:ext cx="9753600" cy="6059318"/>
          </a:xfrm>
          <a:prstGeom prst="rect">
            <a:avLst/>
          </a:prstGeom>
          <a:noFill/>
          <a:ln>
            <a:noFill/>
          </a:ln>
        </p:spPr>
        <p:txBody>
          <a:bodyPr spcFirstLastPara="1" wrap="square" lIns="45700" tIns="45700" rIns="45700" bIns="45700" anchor="t" anchorCtr="0">
            <a:normAutofit fontScale="92500" lnSpcReduction="20000"/>
          </a:bodyPr>
          <a:lstStyle/>
          <a:p>
            <a:pPr marL="0" lvl="2" indent="685800" algn="ctr" rtl="0">
              <a:lnSpc>
                <a:spcPct val="100000"/>
              </a:lnSpc>
              <a:spcBef>
                <a:spcPts val="0"/>
              </a:spcBef>
              <a:spcAft>
                <a:spcPts val="0"/>
              </a:spcAft>
              <a:buSzPct val="100000"/>
              <a:buFont typeface="Noto Sans Symbols"/>
              <a:buNone/>
            </a:pPr>
            <a:r>
              <a:rPr lang="es" sz="6000"/>
              <a:t>Consistencia</a:t>
            </a:r>
            <a:endParaRPr sz="6000"/>
          </a:p>
          <a:p>
            <a:pPr marL="0" lvl="2" indent="685800" algn="ctr" rtl="0">
              <a:lnSpc>
                <a:spcPct val="100000"/>
              </a:lnSpc>
              <a:spcBef>
                <a:spcPts val="600"/>
              </a:spcBef>
              <a:spcAft>
                <a:spcPts val="0"/>
              </a:spcAft>
              <a:buSzPct val="100000"/>
              <a:buFont typeface="Noto Sans Symbols"/>
              <a:buNone/>
            </a:pPr>
            <a:endParaRPr sz="2800"/>
          </a:p>
          <a:p>
            <a:pPr marL="903288" lvl="2" indent="-719138" algn="l" rtl="0">
              <a:lnSpc>
                <a:spcPct val="100000"/>
              </a:lnSpc>
              <a:spcBef>
                <a:spcPts val="600"/>
              </a:spcBef>
              <a:spcAft>
                <a:spcPts val="0"/>
              </a:spcAft>
              <a:buClr>
                <a:srgbClr val="18579B"/>
              </a:buClr>
              <a:buSzPct val="100000"/>
              <a:buFont typeface="Arial"/>
              <a:buChar char="•"/>
            </a:pPr>
            <a:r>
              <a:rPr lang="es" sz="3200" b="1"/>
              <a:t>Los jugadores merecen </a:t>
            </a:r>
            <a:r>
              <a:rPr lang="es" sz="3200" b="1" i="1"/>
              <a:t>consistencia</a:t>
            </a:r>
            <a:endParaRPr/>
          </a:p>
          <a:p>
            <a:pPr marL="1240474" lvl="3" indent="-719138" algn="l" rtl="0">
              <a:lnSpc>
                <a:spcPct val="100000"/>
              </a:lnSpc>
              <a:spcBef>
                <a:spcPts val="600"/>
              </a:spcBef>
              <a:spcAft>
                <a:spcPts val="0"/>
              </a:spcAft>
              <a:buClr>
                <a:srgbClr val="18579B"/>
              </a:buClr>
              <a:buSzPct val="100000"/>
              <a:buFont typeface="Arial"/>
              <a:buChar char="•"/>
            </a:pPr>
            <a:r>
              <a:rPr lang="es" sz="2800" i="1"/>
              <a:t>Árbitros haciendo lo mismo, de la misma manera, al mismo tiempo</a:t>
            </a:r>
            <a:endParaRPr sz="2000"/>
          </a:p>
          <a:p>
            <a:pPr marL="903288" lvl="2" indent="-719138" algn="l" rtl="0">
              <a:lnSpc>
                <a:spcPct val="100000"/>
              </a:lnSpc>
              <a:spcBef>
                <a:spcPts val="600"/>
              </a:spcBef>
              <a:spcAft>
                <a:spcPts val="0"/>
              </a:spcAft>
              <a:buClr>
                <a:srgbClr val="18579B"/>
              </a:buClr>
              <a:buSzPct val="100000"/>
              <a:buFont typeface="Arial"/>
              <a:buChar char="•"/>
            </a:pPr>
            <a:r>
              <a:rPr lang="es" sz="3200" b="1">
                <a:latin typeface="Calibri"/>
                <a:ea typeface="Calibri"/>
                <a:cs typeface="Calibri"/>
                <a:sym typeface="Calibri"/>
              </a:rPr>
              <a:t>La práctica es clave</a:t>
            </a:r>
            <a:endParaRPr/>
          </a:p>
          <a:p>
            <a:pPr marL="184150" lvl="2" indent="0" algn="l" rtl="0">
              <a:lnSpc>
                <a:spcPct val="100000"/>
              </a:lnSpc>
              <a:spcBef>
                <a:spcPts val="600"/>
              </a:spcBef>
              <a:spcAft>
                <a:spcPts val="0"/>
              </a:spcAft>
              <a:buClr>
                <a:srgbClr val="18579B"/>
              </a:buClr>
              <a:buSzPct val="100000"/>
              <a:buNone/>
            </a:pPr>
            <a:endParaRPr sz="1900" i="1"/>
          </a:p>
          <a:p>
            <a:pPr marL="521336" lvl="3" indent="0" algn="ctr" rtl="0">
              <a:lnSpc>
                <a:spcPct val="100000"/>
              </a:lnSpc>
              <a:spcBef>
                <a:spcPts val="600"/>
              </a:spcBef>
              <a:spcAft>
                <a:spcPts val="0"/>
              </a:spcAft>
              <a:buClr>
                <a:srgbClr val="18579B"/>
              </a:buClr>
              <a:buSzPct val="100000"/>
              <a:buNone/>
            </a:pPr>
            <a:r>
              <a:rPr lang="es" sz="6000" b="1">
                <a:latin typeface="Calibri"/>
                <a:ea typeface="Calibri"/>
                <a:cs typeface="Calibri"/>
                <a:sym typeface="Calibri"/>
              </a:rPr>
              <a:t>Profesionalismo</a:t>
            </a:r>
            <a:endParaRPr/>
          </a:p>
          <a:p>
            <a:pPr marL="903288" lvl="2" indent="-719138" algn="l" rtl="0">
              <a:lnSpc>
                <a:spcPct val="100000"/>
              </a:lnSpc>
              <a:spcBef>
                <a:spcPts val="600"/>
              </a:spcBef>
              <a:spcAft>
                <a:spcPts val="0"/>
              </a:spcAft>
              <a:buClr>
                <a:srgbClr val="18579B"/>
              </a:buClr>
              <a:buSzPct val="100000"/>
              <a:buFont typeface="Arial"/>
              <a:buChar char="•"/>
            </a:pPr>
            <a:r>
              <a:rPr lang="es" sz="3200" b="1"/>
              <a:t>Código de conducta</a:t>
            </a:r>
            <a:endParaRPr/>
          </a:p>
          <a:p>
            <a:pPr marL="1240474" lvl="3" indent="-719138" algn="l" rtl="0">
              <a:lnSpc>
                <a:spcPct val="100000"/>
              </a:lnSpc>
              <a:spcBef>
                <a:spcPts val="600"/>
              </a:spcBef>
              <a:spcAft>
                <a:spcPts val="0"/>
              </a:spcAft>
              <a:buClr>
                <a:srgbClr val="18579B"/>
              </a:buClr>
              <a:buSzPct val="100000"/>
              <a:buFont typeface="Arial"/>
              <a:buChar char="•"/>
            </a:pPr>
            <a:r>
              <a:rPr lang="es" sz="2800" i="1"/>
              <a:t>Imparcialidad</a:t>
            </a:r>
            <a:endParaRPr/>
          </a:p>
          <a:p>
            <a:pPr marL="1240474" lvl="3" indent="-719138" algn="l" rtl="0">
              <a:lnSpc>
                <a:spcPct val="100000"/>
              </a:lnSpc>
              <a:spcBef>
                <a:spcPts val="600"/>
              </a:spcBef>
              <a:spcAft>
                <a:spcPts val="0"/>
              </a:spcAft>
              <a:buClr>
                <a:srgbClr val="18579B"/>
              </a:buClr>
              <a:buSzPct val="100000"/>
              <a:buFont typeface="Arial"/>
              <a:buChar char="•"/>
            </a:pPr>
            <a:r>
              <a:rPr lang="es" sz="2800" i="1">
                <a:latin typeface="Calibri"/>
                <a:ea typeface="Calibri"/>
                <a:cs typeface="Calibri"/>
                <a:sym typeface="Calibri"/>
              </a:rPr>
              <a:t>Respeto</a:t>
            </a:r>
            <a:endParaRPr/>
          </a:p>
          <a:p>
            <a:pPr marL="1240474" lvl="3" indent="-719138" algn="l" rtl="0">
              <a:lnSpc>
                <a:spcPct val="100000"/>
              </a:lnSpc>
              <a:spcBef>
                <a:spcPts val="600"/>
              </a:spcBef>
              <a:spcAft>
                <a:spcPts val="0"/>
              </a:spcAft>
              <a:buClr>
                <a:srgbClr val="18579B"/>
              </a:buClr>
              <a:buSzPct val="100000"/>
              <a:buFont typeface="Arial"/>
              <a:buChar char="•"/>
            </a:pPr>
            <a:r>
              <a:rPr lang="es" sz="2800" i="1">
                <a:latin typeface="Calibri"/>
                <a:ea typeface="Calibri"/>
                <a:cs typeface="Calibri"/>
                <a:sym typeface="Calibri"/>
              </a:rPr>
              <a:t>Justicia</a:t>
            </a:r>
            <a:endParaRPr/>
          </a:p>
          <a:p>
            <a:pPr marL="1240474" lvl="3" indent="-719138" algn="l" rtl="0">
              <a:lnSpc>
                <a:spcPct val="100000"/>
              </a:lnSpc>
              <a:spcBef>
                <a:spcPts val="600"/>
              </a:spcBef>
              <a:spcAft>
                <a:spcPts val="0"/>
              </a:spcAft>
              <a:buClr>
                <a:srgbClr val="18579B"/>
              </a:buClr>
              <a:buSzPct val="100000"/>
              <a:buFont typeface="Arial"/>
              <a:buChar char="•"/>
            </a:pPr>
            <a:r>
              <a:rPr lang="es" sz="2800" i="1"/>
              <a:t>Transparencia</a:t>
            </a:r>
            <a:endParaRPr sz="2800" i="1">
              <a:latin typeface="Calibri"/>
              <a:ea typeface="Calibri"/>
              <a:cs typeface="Calibri"/>
              <a:sym typeface="Calibri"/>
            </a:endParaRPr>
          </a:p>
          <a:p>
            <a:pPr marL="521336" lvl="3" indent="0" algn="ctr" rtl="0">
              <a:lnSpc>
                <a:spcPct val="100000"/>
              </a:lnSpc>
              <a:spcBef>
                <a:spcPts val="600"/>
              </a:spcBef>
              <a:spcAft>
                <a:spcPts val="0"/>
              </a:spcAft>
              <a:buClr>
                <a:srgbClr val="18579B"/>
              </a:buClr>
              <a:buSzPct val="100000"/>
              <a:buNone/>
            </a:pPr>
            <a:endParaRPr sz="6000" b="1" i="1">
              <a:latin typeface="Calibri"/>
              <a:ea typeface="Calibri"/>
              <a:cs typeface="Calibri"/>
              <a:sym typeface="Calibri"/>
            </a:endParaRPr>
          </a:p>
        </p:txBody>
      </p:sp>
      <p:sp>
        <p:nvSpPr>
          <p:cNvPr id="117" name="Google Shape;117;p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0"/>
          <p:cNvSpPr txBox="1">
            <a:spLocks noGrp="1"/>
          </p:cNvSpPr>
          <p:nvPr>
            <p:ph type="body" idx="1"/>
          </p:nvPr>
        </p:nvSpPr>
        <p:spPr>
          <a:xfrm>
            <a:off x="1270000" y="539321"/>
            <a:ext cx="9708444" cy="6318680"/>
          </a:xfrm>
          <a:prstGeom prst="rect">
            <a:avLst/>
          </a:prstGeom>
          <a:noFill/>
          <a:ln>
            <a:noFill/>
          </a:ln>
        </p:spPr>
        <p:txBody>
          <a:bodyPr spcFirstLastPara="1" wrap="square" lIns="45700" tIns="45700" rIns="45700" bIns="45700" anchor="t" anchorCtr="0">
            <a:noAutofit/>
          </a:bodyPr>
          <a:lstStyle/>
          <a:p>
            <a:pPr marL="184150" lvl="1" indent="0" algn="ctr" rtl="0">
              <a:lnSpc>
                <a:spcPct val="100000"/>
              </a:lnSpc>
              <a:spcBef>
                <a:spcPts val="0"/>
              </a:spcBef>
              <a:spcAft>
                <a:spcPts val="0"/>
              </a:spcAft>
              <a:buClr>
                <a:srgbClr val="18579B"/>
              </a:buClr>
              <a:buSzPts val="4400"/>
              <a:buNone/>
            </a:pPr>
            <a:r>
              <a:rPr lang="es" b="1">
                <a:latin typeface="Calibri"/>
                <a:ea typeface="Calibri"/>
                <a:cs typeface="Calibri"/>
                <a:sym typeface="Calibri"/>
              </a:rPr>
              <a:t>Moviendo el clip y marcando el lado hacia afuera</a:t>
            </a:r>
            <a:endParaRPr/>
          </a:p>
          <a:p>
            <a:pPr marL="184150" lvl="1" indent="0" algn="ctr" rtl="0">
              <a:lnSpc>
                <a:spcPct val="100000"/>
              </a:lnSpc>
              <a:spcBef>
                <a:spcPts val="2000"/>
              </a:spcBef>
              <a:spcAft>
                <a:spcPts val="0"/>
              </a:spcAft>
              <a:buClr>
                <a:srgbClr val="18579B"/>
              </a:buClr>
              <a:buSzPts val="1100"/>
              <a:buNone/>
            </a:pPr>
            <a:endParaRPr sz="1000"/>
          </a:p>
          <a:p>
            <a:pPr marL="715963" lvl="1" indent="-531813" algn="l" rtl="0">
              <a:lnSpc>
                <a:spcPct val="100000"/>
              </a:lnSpc>
              <a:spcBef>
                <a:spcPts val="2000"/>
              </a:spcBef>
              <a:spcAft>
                <a:spcPts val="0"/>
              </a:spcAft>
              <a:buClr>
                <a:srgbClr val="18579B"/>
              </a:buClr>
              <a:buSzPts val="3960"/>
              <a:buFont typeface="Arial"/>
              <a:buChar char="•"/>
            </a:pPr>
            <a:r>
              <a:rPr lang="es" sz="3600">
                <a:latin typeface="Calibri"/>
                <a:ea typeface="Calibri"/>
                <a:cs typeface="Calibri"/>
                <a:sym typeface="Calibri"/>
              </a:rPr>
              <a:t>Mover clip de servidor en:</a:t>
            </a:r>
            <a:endParaRPr/>
          </a:p>
          <a:p>
            <a:pPr marL="994293" lvl="2" indent="-336549" algn="l" rtl="0">
              <a:lnSpc>
                <a:spcPct val="100000"/>
              </a:lnSpc>
              <a:spcBef>
                <a:spcPts val="600"/>
              </a:spcBef>
              <a:spcAft>
                <a:spcPts val="0"/>
              </a:spcAft>
              <a:buClr>
                <a:srgbClr val="18579B"/>
              </a:buClr>
              <a:buSzPts val="3960"/>
              <a:buFont typeface="Courier New"/>
              <a:buChar char="o"/>
            </a:pPr>
            <a:r>
              <a:rPr lang="es" sz="3600">
                <a:latin typeface="Calibri"/>
                <a:ea typeface="Calibri"/>
                <a:cs typeface="Calibri"/>
                <a:sym typeface="Calibri"/>
              </a:rPr>
              <a:t>Cada </a:t>
            </a:r>
            <a:r>
              <a:rPr lang="es" sz="3600" i="1">
                <a:solidFill>
                  <a:srgbClr val="FF0000"/>
                </a:solidFill>
                <a:latin typeface="Calibri"/>
                <a:ea typeface="Calibri"/>
                <a:cs typeface="Calibri"/>
                <a:sym typeface="Calibri"/>
              </a:rPr>
              <a:t>cambio de servidor</a:t>
            </a:r>
            <a:endParaRPr/>
          </a:p>
          <a:p>
            <a:pPr marL="994293" lvl="2" indent="-336549" algn="l" rtl="0">
              <a:lnSpc>
                <a:spcPct val="100000"/>
              </a:lnSpc>
              <a:spcBef>
                <a:spcPts val="600"/>
              </a:spcBef>
              <a:spcAft>
                <a:spcPts val="0"/>
              </a:spcAft>
              <a:buClr>
                <a:srgbClr val="18579B"/>
              </a:buClr>
              <a:buSzPts val="3960"/>
              <a:buFont typeface="Courier New"/>
              <a:buChar char="o"/>
            </a:pPr>
            <a:r>
              <a:rPr lang="es" sz="3600">
                <a:latin typeface="Calibri"/>
                <a:ea typeface="Calibri"/>
                <a:cs typeface="Calibri"/>
                <a:sym typeface="Calibri"/>
              </a:rPr>
              <a:t>cada </a:t>
            </a:r>
            <a:r>
              <a:rPr lang="es" sz="3600" i="1">
                <a:solidFill>
                  <a:srgbClr val="FF0000"/>
                </a:solidFill>
                <a:latin typeface="Calibri"/>
                <a:ea typeface="Calibri"/>
                <a:cs typeface="Calibri"/>
                <a:sym typeface="Calibri"/>
              </a:rPr>
              <a:t>lado hacia afuera</a:t>
            </a:r>
            <a:endParaRPr sz="3600" i="1">
              <a:solidFill>
                <a:srgbClr val="FF0000"/>
              </a:solidFill>
              <a:latin typeface="Calibri"/>
              <a:ea typeface="Calibri"/>
              <a:cs typeface="Calibri"/>
              <a:sym typeface="Calibri"/>
            </a:endParaRPr>
          </a:p>
          <a:p>
            <a:pPr marL="657744" lvl="2" indent="0" algn="l" rtl="0">
              <a:lnSpc>
                <a:spcPct val="100000"/>
              </a:lnSpc>
              <a:spcBef>
                <a:spcPts val="600"/>
              </a:spcBef>
              <a:spcAft>
                <a:spcPts val="0"/>
              </a:spcAft>
              <a:buClr>
                <a:srgbClr val="18579B"/>
              </a:buClr>
              <a:buSzPts val="2200"/>
              <a:buNone/>
            </a:pPr>
            <a:endParaRPr sz="2000">
              <a:latin typeface="Calibri"/>
              <a:ea typeface="Calibri"/>
              <a:cs typeface="Calibri"/>
              <a:sym typeface="Calibri"/>
            </a:endParaRPr>
          </a:p>
          <a:p>
            <a:pPr marL="715963" lvl="1" indent="-531813" algn="l" rtl="0">
              <a:lnSpc>
                <a:spcPct val="100000"/>
              </a:lnSpc>
              <a:spcBef>
                <a:spcPts val="2000"/>
              </a:spcBef>
              <a:spcAft>
                <a:spcPts val="0"/>
              </a:spcAft>
              <a:buClr>
                <a:srgbClr val="18579B"/>
              </a:buClr>
              <a:buSzPts val="3960"/>
              <a:buFont typeface="Arial"/>
              <a:buChar char="•"/>
            </a:pPr>
            <a:r>
              <a:rPr lang="es" sz="3600">
                <a:latin typeface="Calibri"/>
                <a:ea typeface="Calibri"/>
                <a:cs typeface="Calibri"/>
                <a:sym typeface="Calibri"/>
              </a:rPr>
              <a:t>Marque cada lado hacia afuera a medida que ocurre:</a:t>
            </a:r>
            <a:endParaRPr sz="3600">
              <a:latin typeface="Calibri"/>
              <a:ea typeface="Calibri"/>
              <a:cs typeface="Calibri"/>
              <a:sym typeface="Calibri"/>
            </a:endParaRPr>
          </a:p>
          <a:p>
            <a:pPr marL="994293" lvl="2" indent="-336549" algn="l" rtl="0">
              <a:lnSpc>
                <a:spcPct val="100000"/>
              </a:lnSpc>
              <a:spcBef>
                <a:spcPts val="600"/>
              </a:spcBef>
              <a:spcAft>
                <a:spcPts val="0"/>
              </a:spcAft>
              <a:buClr>
                <a:srgbClr val="18579B"/>
              </a:buClr>
              <a:buSzPts val="3960"/>
              <a:buFont typeface="Courier New"/>
              <a:buChar char="o"/>
            </a:pPr>
            <a:r>
              <a:rPr lang="es" sz="3600">
                <a:latin typeface="Calibri"/>
                <a:ea typeface="Calibri"/>
                <a:cs typeface="Calibri"/>
                <a:sym typeface="Calibri"/>
              </a:rPr>
              <a:t>  </a:t>
            </a:r>
            <a:r>
              <a:rPr lang="es" sz="3600" i="1">
                <a:solidFill>
                  <a:srgbClr val="FF0000"/>
                </a:solidFill>
                <a:latin typeface="Calibri"/>
                <a:ea typeface="Calibri"/>
                <a:cs typeface="Calibri"/>
                <a:sym typeface="Calibri"/>
              </a:rPr>
              <a:t>Línea vertical </a:t>
            </a:r>
            <a:r>
              <a:rPr lang="es" sz="3600">
                <a:latin typeface="Calibri"/>
                <a:ea typeface="Calibri"/>
                <a:cs typeface="Calibri"/>
                <a:sym typeface="Calibri"/>
              </a:rPr>
              <a:t>a </a:t>
            </a:r>
            <a:r>
              <a:rPr lang="es" sz="3600" i="1">
                <a:solidFill>
                  <a:srgbClr val="FF0000"/>
                </a:solidFill>
                <a:latin typeface="Calibri"/>
                <a:ea typeface="Calibri"/>
                <a:cs typeface="Calibri"/>
                <a:sym typeface="Calibri"/>
              </a:rPr>
              <a:t>la derecha del último punto puntuado</a:t>
            </a:r>
            <a:endParaRPr/>
          </a:p>
          <a:p>
            <a:pPr marL="657744" lvl="2" indent="0" algn="l" rtl="0">
              <a:lnSpc>
                <a:spcPct val="100000"/>
              </a:lnSpc>
              <a:spcBef>
                <a:spcPts val="600"/>
              </a:spcBef>
              <a:spcAft>
                <a:spcPts val="0"/>
              </a:spcAft>
              <a:buClr>
                <a:srgbClr val="18579B"/>
              </a:buClr>
              <a:buSzPts val="3960"/>
              <a:buNone/>
            </a:pPr>
            <a:r>
              <a:rPr lang="es" sz="3600" b="1" i="1">
                <a:latin typeface="Calibri"/>
                <a:ea typeface="Calibri"/>
                <a:cs typeface="Calibri"/>
                <a:sym typeface="Calibri"/>
              </a:rPr>
              <a:t>     </a:t>
            </a:r>
            <a:r>
              <a:rPr lang="es" sz="3200" i="1">
                <a:solidFill>
                  <a:srgbClr val="FF0000"/>
                </a:solidFill>
                <a:latin typeface="Calibri"/>
                <a:ea typeface="Calibri"/>
                <a:cs typeface="Calibri"/>
                <a:sym typeface="Calibri"/>
              </a:rPr>
              <a:t>(incluyendo 0)</a:t>
            </a:r>
            <a:endParaRPr sz="3200" i="1">
              <a:solidFill>
                <a:srgbClr val="FF0000"/>
              </a:solidFill>
              <a:latin typeface="Calibri"/>
              <a:ea typeface="Calibri"/>
              <a:cs typeface="Calibri"/>
              <a:sym typeface="Calibri"/>
            </a:endParaRPr>
          </a:p>
        </p:txBody>
      </p:sp>
      <p:sp>
        <p:nvSpPr>
          <p:cNvPr id="694" name="Google Shape;694;p90"/>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1"/>
          <p:cNvSpPr txBox="1">
            <a:spLocks noGrp="1"/>
          </p:cNvSpPr>
          <p:nvPr>
            <p:ph type="body" idx="1"/>
          </p:nvPr>
        </p:nvSpPr>
        <p:spPr>
          <a:xfrm>
            <a:off x="1371600" y="228600"/>
            <a:ext cx="9448800" cy="6629401"/>
          </a:xfrm>
          <a:prstGeom prst="rect">
            <a:avLst/>
          </a:prstGeom>
          <a:noFill/>
          <a:ln>
            <a:noFill/>
          </a:ln>
        </p:spPr>
        <p:txBody>
          <a:bodyPr spcFirstLastPara="1" wrap="square" lIns="45700" tIns="45700" rIns="45700" bIns="45700" anchor="t" anchorCtr="0">
            <a:noAutofit/>
          </a:bodyPr>
          <a:lstStyle/>
          <a:p>
            <a:pPr marL="349250" lvl="0" indent="-349250" algn="ctr" rtl="0">
              <a:lnSpc>
                <a:spcPct val="100000"/>
              </a:lnSpc>
              <a:spcBef>
                <a:spcPts val="0"/>
              </a:spcBef>
              <a:spcAft>
                <a:spcPts val="0"/>
              </a:spcAft>
              <a:buClr>
                <a:srgbClr val="18579B"/>
              </a:buClr>
              <a:buSzPts val="3960"/>
              <a:buFont typeface="Calibri"/>
              <a:buNone/>
            </a:pPr>
            <a:r>
              <a:rPr lang="es" sz="3600" b="1">
                <a:solidFill>
                  <a:srgbClr val="18579B"/>
                </a:solidFill>
                <a:latin typeface="Calibri"/>
                <a:ea typeface="Calibri"/>
                <a:cs typeface="Calibri"/>
                <a:sym typeface="Calibri"/>
              </a:rPr>
              <a:t>Cuando el equipo no anota en la primera posesión del juego, marque la línea vertical entre "0 y 1"</a:t>
            </a:r>
            <a:endParaRPr/>
          </a:p>
          <a:p>
            <a:pPr marL="0" lvl="0" indent="0" algn="ctr" rtl="0">
              <a:lnSpc>
                <a:spcPct val="100000"/>
              </a:lnSpc>
              <a:spcBef>
                <a:spcPts val="2000"/>
              </a:spcBef>
              <a:spcAft>
                <a:spcPts val="0"/>
              </a:spcAft>
              <a:buSzPts val="3600"/>
              <a:buFont typeface="Noto Sans Symbols"/>
              <a:buNone/>
            </a:pPr>
            <a:endParaRPr sz="3600">
              <a:latin typeface="Calibri"/>
              <a:ea typeface="Calibri"/>
              <a:cs typeface="Calibri"/>
              <a:sym typeface="Calibri"/>
            </a:endParaRPr>
          </a:p>
        </p:txBody>
      </p:sp>
      <p:pic>
        <p:nvPicPr>
          <p:cNvPr id="700" name="Google Shape;700;p91" descr="Figure 7_2021.png"/>
          <p:cNvPicPr preferRelativeResize="0"/>
          <p:nvPr/>
        </p:nvPicPr>
        <p:blipFill rotWithShape="1">
          <a:blip r:embed="rId3">
            <a:alphaModFix/>
          </a:blip>
          <a:srcRect/>
          <a:stretch/>
        </p:blipFill>
        <p:spPr>
          <a:xfrm>
            <a:off x="1872343" y="1337877"/>
            <a:ext cx="8105740" cy="5437391"/>
          </a:xfrm>
          <a:prstGeom prst="rect">
            <a:avLst/>
          </a:prstGeom>
          <a:noFill/>
          <a:ln>
            <a:noFill/>
          </a:ln>
        </p:spPr>
      </p:pic>
      <p:sp>
        <p:nvSpPr>
          <p:cNvPr id="701" name="Google Shape;701;p91"/>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2"/>
          <p:cNvSpPr txBox="1">
            <a:spLocks noGrp="1"/>
          </p:cNvSpPr>
          <p:nvPr>
            <p:ph type="body" idx="1"/>
          </p:nvPr>
        </p:nvSpPr>
        <p:spPr>
          <a:xfrm>
            <a:off x="1241778" y="307204"/>
            <a:ext cx="9750778" cy="6318680"/>
          </a:xfrm>
          <a:prstGeom prst="rect">
            <a:avLst/>
          </a:prstGeom>
          <a:noFill/>
          <a:ln>
            <a:noFill/>
          </a:ln>
        </p:spPr>
        <p:txBody>
          <a:bodyPr spcFirstLastPara="1" wrap="square" lIns="45700" tIns="45700" rIns="45700" bIns="45700" anchor="t" anchorCtr="0">
            <a:normAutofit/>
          </a:bodyPr>
          <a:lstStyle/>
          <a:p>
            <a:pPr marL="84137" lvl="0" indent="0" algn="ctr" rtl="0">
              <a:lnSpc>
                <a:spcPct val="100000"/>
              </a:lnSpc>
              <a:spcBef>
                <a:spcPts val="0"/>
              </a:spcBef>
              <a:spcAft>
                <a:spcPts val="0"/>
              </a:spcAft>
              <a:buClr>
                <a:srgbClr val="18579B"/>
              </a:buClr>
              <a:buSzPts val="4400"/>
              <a:buFont typeface="Calibri"/>
              <a:buNone/>
            </a:pPr>
            <a:r>
              <a:rPr lang="es" sz="4000" b="1"/>
              <a:t>Marcar puntos en la hoja de puntuación</a:t>
            </a:r>
            <a:endParaRPr/>
          </a:p>
          <a:p>
            <a:pPr marL="84137" lvl="0" indent="0" algn="ctr" rtl="0">
              <a:lnSpc>
                <a:spcPct val="100000"/>
              </a:lnSpc>
              <a:spcBef>
                <a:spcPts val="2000"/>
              </a:spcBef>
              <a:spcAft>
                <a:spcPts val="0"/>
              </a:spcAft>
              <a:buClr>
                <a:srgbClr val="18579B"/>
              </a:buClr>
              <a:buSzPts val="2200"/>
              <a:buFont typeface="Calibri"/>
              <a:buNone/>
            </a:pPr>
            <a:endParaRPr sz="2000"/>
          </a:p>
          <a:p>
            <a:pPr marL="536575" lvl="0" indent="-452438" algn="l" rtl="0">
              <a:lnSpc>
                <a:spcPct val="100000"/>
              </a:lnSpc>
              <a:spcBef>
                <a:spcPts val="2000"/>
              </a:spcBef>
              <a:spcAft>
                <a:spcPts val="0"/>
              </a:spcAft>
              <a:buClr>
                <a:srgbClr val="18579B"/>
              </a:buClr>
              <a:buSzPts val="3960"/>
              <a:buFont typeface="Arial"/>
              <a:buChar char="•"/>
            </a:pPr>
            <a:r>
              <a:rPr lang="es" sz="3600">
                <a:latin typeface="Calibri"/>
                <a:ea typeface="Calibri"/>
                <a:cs typeface="Calibri"/>
                <a:sym typeface="Calibri"/>
              </a:rPr>
              <a:t>Registre cada resultado de Rally </a:t>
            </a:r>
            <a:r>
              <a:rPr lang="es" sz="3600" i="1">
                <a:solidFill>
                  <a:srgbClr val="FF0000"/>
                </a:solidFill>
                <a:latin typeface="Calibri"/>
                <a:ea typeface="Calibri"/>
                <a:cs typeface="Calibri"/>
                <a:sym typeface="Calibri"/>
              </a:rPr>
              <a:t>a medida que ocurre</a:t>
            </a:r>
            <a:endParaRPr/>
          </a:p>
          <a:p>
            <a:pPr marL="536575" lvl="0" indent="-452438" algn="l" rtl="0">
              <a:lnSpc>
                <a:spcPct val="100000"/>
              </a:lnSpc>
              <a:spcBef>
                <a:spcPts val="2000"/>
              </a:spcBef>
              <a:spcAft>
                <a:spcPts val="0"/>
              </a:spcAft>
              <a:buClr>
                <a:srgbClr val="18579B"/>
              </a:buClr>
              <a:buSzPts val="3960"/>
              <a:buFont typeface="Arial"/>
              <a:buChar char="•"/>
            </a:pPr>
            <a:r>
              <a:rPr lang="es" sz="3600">
                <a:latin typeface="Calibri"/>
                <a:ea typeface="Calibri"/>
                <a:cs typeface="Calibri"/>
                <a:sym typeface="Calibri"/>
              </a:rPr>
              <a:t>Usar </a:t>
            </a:r>
            <a:r>
              <a:rPr lang="es" sz="3600" i="1">
                <a:solidFill>
                  <a:srgbClr val="FF0000"/>
                </a:solidFill>
                <a:latin typeface="Calibri"/>
                <a:ea typeface="Calibri"/>
                <a:cs typeface="Calibri"/>
                <a:sym typeface="Calibri"/>
              </a:rPr>
              <a:t>diagonales alternas </a:t>
            </a:r>
            <a:r>
              <a:rPr lang="es" sz="3600">
                <a:latin typeface="Calibri"/>
                <a:ea typeface="Calibri"/>
                <a:cs typeface="Calibri"/>
                <a:sym typeface="Calibri"/>
              </a:rPr>
              <a:t>en el cuadro de puntuación según el servidor:</a:t>
            </a:r>
            <a:endParaRPr sz="3600">
              <a:latin typeface="Calibri"/>
              <a:ea typeface="Calibri"/>
              <a:cs typeface="Calibri"/>
              <a:sym typeface="Calibri"/>
            </a:endParaRPr>
          </a:p>
          <a:p>
            <a:pPr marL="1024889" lvl="2" indent="-339088" algn="l" rtl="0">
              <a:lnSpc>
                <a:spcPct val="100000"/>
              </a:lnSpc>
              <a:spcBef>
                <a:spcPts val="600"/>
              </a:spcBef>
              <a:spcAft>
                <a:spcPts val="0"/>
              </a:spcAft>
              <a:buClr>
                <a:srgbClr val="18579B"/>
              </a:buClr>
              <a:buSzPts val="3960"/>
              <a:buFont typeface="Arial"/>
              <a:buChar char="•"/>
            </a:pPr>
            <a:r>
              <a:rPr lang="es" sz="3600">
                <a:latin typeface="Calibri"/>
                <a:ea typeface="Calibri"/>
                <a:cs typeface="Calibri"/>
                <a:sym typeface="Calibri"/>
              </a:rPr>
              <a:t>1er servidor Puntos = </a:t>
            </a:r>
            <a:r>
              <a:rPr lang="es" sz="3600" baseline="30000">
                <a:latin typeface="Calibri"/>
                <a:ea typeface="Calibri"/>
                <a:cs typeface="Calibri"/>
                <a:sym typeface="Calibri"/>
              </a:rPr>
              <a:t>barra </a:t>
            </a:r>
            <a:r>
              <a:rPr lang="es" sz="3600" i="1">
                <a:solidFill>
                  <a:srgbClr val="FF0000"/>
                </a:solidFill>
                <a:latin typeface="Calibri"/>
                <a:ea typeface="Calibri"/>
                <a:cs typeface="Calibri"/>
                <a:sym typeface="Calibri"/>
              </a:rPr>
              <a:t>inclinada</a:t>
            </a:r>
            <a:endParaRPr/>
          </a:p>
          <a:p>
            <a:pPr marL="1743075" lvl="3" indent="-571500" algn="l" rtl="0">
              <a:lnSpc>
                <a:spcPct val="100000"/>
              </a:lnSpc>
              <a:spcBef>
                <a:spcPts val="600"/>
              </a:spcBef>
              <a:spcAft>
                <a:spcPts val="0"/>
              </a:spcAft>
              <a:buClr>
                <a:srgbClr val="18579B"/>
              </a:buClr>
              <a:buSzPts val="3960"/>
              <a:buFont typeface="Arial"/>
              <a:buChar char="•"/>
            </a:pPr>
            <a:r>
              <a:rPr lang="es" sz="3600">
                <a:latin typeface="Calibri"/>
                <a:ea typeface="Calibri"/>
                <a:cs typeface="Calibri"/>
                <a:sym typeface="Calibri"/>
              </a:rPr>
              <a:t>Superior derecha a inferior izquierda </a:t>
            </a:r>
            <a:r>
              <a:rPr lang="es" sz="3600">
                <a:solidFill>
                  <a:srgbClr val="FF0000"/>
                </a:solidFill>
                <a:latin typeface="Calibri"/>
                <a:ea typeface="Calibri"/>
                <a:cs typeface="Calibri"/>
                <a:sym typeface="Calibri"/>
              </a:rPr>
              <a:t>( </a:t>
            </a:r>
            <a:r>
              <a:rPr lang="es" sz="3600" b="1">
                <a:solidFill>
                  <a:srgbClr val="FF0000"/>
                </a:solidFill>
                <a:latin typeface="Calibri"/>
                <a:ea typeface="Calibri"/>
                <a:cs typeface="Calibri"/>
                <a:sym typeface="Calibri"/>
              </a:rPr>
              <a:t>/ </a:t>
            </a:r>
            <a:r>
              <a:rPr lang="es" sz="3600">
                <a:solidFill>
                  <a:srgbClr val="FF0000"/>
                </a:solidFill>
                <a:latin typeface="Calibri"/>
                <a:ea typeface="Calibri"/>
                <a:cs typeface="Calibri"/>
                <a:sym typeface="Calibri"/>
              </a:rPr>
              <a:t>)</a:t>
            </a:r>
            <a:r>
              <a:rPr lang="es" sz="3600">
                <a:latin typeface="Calibri"/>
                <a:ea typeface="Calibri"/>
                <a:cs typeface="Calibri"/>
                <a:sym typeface="Calibri"/>
              </a:rPr>
              <a:t> </a:t>
            </a:r>
            <a:r>
              <a:rPr lang="es" sz="2000">
                <a:latin typeface="Calibri"/>
                <a:ea typeface="Calibri"/>
                <a:cs typeface="Calibri"/>
                <a:sym typeface="Calibri"/>
              </a:rPr>
              <a:t>(por clip numerado)</a:t>
            </a:r>
            <a:endParaRPr sz="2000">
              <a:latin typeface="Calibri"/>
              <a:ea typeface="Calibri"/>
              <a:cs typeface="Calibri"/>
              <a:sym typeface="Calibri"/>
            </a:endParaRPr>
          </a:p>
          <a:p>
            <a:pPr marL="1024889" lvl="2" indent="-339088" algn="l" rtl="0">
              <a:lnSpc>
                <a:spcPct val="100000"/>
              </a:lnSpc>
              <a:spcBef>
                <a:spcPts val="600"/>
              </a:spcBef>
              <a:spcAft>
                <a:spcPts val="0"/>
              </a:spcAft>
              <a:buClr>
                <a:srgbClr val="18579B"/>
              </a:buClr>
              <a:buSzPts val="3960"/>
              <a:buFont typeface="Arial"/>
              <a:buChar char="•"/>
            </a:pPr>
            <a:r>
              <a:rPr lang="es" sz="3600">
                <a:latin typeface="Calibri"/>
                <a:ea typeface="Calibri"/>
                <a:cs typeface="Calibri"/>
                <a:sym typeface="Calibri"/>
              </a:rPr>
              <a:t>2 </a:t>
            </a:r>
            <a:r>
              <a:rPr lang="es" sz="3600" baseline="30000">
                <a:latin typeface="Calibri"/>
                <a:ea typeface="Calibri"/>
                <a:cs typeface="Calibri"/>
                <a:sym typeface="Calibri"/>
              </a:rPr>
              <a:t>nd </a:t>
            </a:r>
            <a:r>
              <a:rPr lang="es" sz="3600">
                <a:latin typeface="Calibri"/>
                <a:ea typeface="Calibri"/>
                <a:cs typeface="Calibri"/>
                <a:sym typeface="Calibri"/>
              </a:rPr>
              <a:t>Server Points = </a:t>
            </a:r>
            <a:r>
              <a:rPr lang="es" sz="3600" i="1">
                <a:solidFill>
                  <a:srgbClr val="FF0000"/>
                </a:solidFill>
                <a:latin typeface="Calibri"/>
                <a:ea typeface="Calibri"/>
                <a:cs typeface="Calibri"/>
                <a:sym typeface="Calibri"/>
              </a:rPr>
              <a:t>barra invertida</a:t>
            </a:r>
            <a:endParaRPr sz="3600" i="1">
              <a:solidFill>
                <a:srgbClr val="FF0000"/>
              </a:solidFill>
              <a:latin typeface="Calibri"/>
              <a:ea typeface="Calibri"/>
              <a:cs typeface="Calibri"/>
              <a:sym typeface="Calibri"/>
            </a:endParaRPr>
          </a:p>
          <a:p>
            <a:pPr marL="1827211" lvl="3" indent="-571500" algn="l" rtl="0">
              <a:lnSpc>
                <a:spcPct val="100000"/>
              </a:lnSpc>
              <a:spcBef>
                <a:spcPts val="600"/>
              </a:spcBef>
              <a:spcAft>
                <a:spcPts val="0"/>
              </a:spcAft>
              <a:buClr>
                <a:srgbClr val="18579B"/>
              </a:buClr>
              <a:buSzPts val="3960"/>
              <a:buFont typeface="Arial"/>
              <a:buChar char="•"/>
            </a:pPr>
            <a:r>
              <a:rPr lang="es" sz="3600">
                <a:latin typeface="Calibri"/>
                <a:ea typeface="Calibri"/>
                <a:cs typeface="Calibri"/>
                <a:sym typeface="Calibri"/>
              </a:rPr>
              <a:t>Superior izquierda a inferior derecha </a:t>
            </a:r>
            <a:r>
              <a:rPr lang="es" sz="3600">
                <a:solidFill>
                  <a:srgbClr val="FF0000"/>
                </a:solidFill>
                <a:latin typeface="Calibri"/>
                <a:ea typeface="Calibri"/>
                <a:cs typeface="Calibri"/>
                <a:sym typeface="Calibri"/>
              </a:rPr>
              <a:t>( </a:t>
            </a:r>
            <a:r>
              <a:rPr lang="es" sz="3600" b="1">
                <a:solidFill>
                  <a:srgbClr val="FF0000"/>
                </a:solidFill>
                <a:latin typeface="Calibri"/>
                <a:ea typeface="Calibri"/>
                <a:cs typeface="Calibri"/>
                <a:sym typeface="Calibri"/>
              </a:rPr>
              <a:t>\ </a:t>
            </a:r>
            <a:r>
              <a:rPr lang="es" sz="3600">
                <a:solidFill>
                  <a:srgbClr val="FF0000"/>
                </a:solidFill>
                <a:latin typeface="Calibri"/>
                <a:ea typeface="Calibri"/>
                <a:cs typeface="Calibri"/>
                <a:sym typeface="Calibri"/>
              </a:rPr>
              <a:t>)</a:t>
            </a:r>
            <a:r>
              <a:rPr lang="es" sz="3600">
                <a:latin typeface="Calibri"/>
                <a:ea typeface="Calibri"/>
                <a:cs typeface="Calibri"/>
                <a:sym typeface="Calibri"/>
              </a:rPr>
              <a:t> </a:t>
            </a:r>
            <a:r>
              <a:rPr lang="es" sz="2000">
                <a:latin typeface="Calibri"/>
                <a:ea typeface="Calibri"/>
                <a:cs typeface="Calibri"/>
                <a:sym typeface="Calibri"/>
              </a:rPr>
              <a:t>(por clip numerado)</a:t>
            </a:r>
            <a:endParaRPr sz="3600">
              <a:latin typeface="Calibri"/>
              <a:ea typeface="Calibri"/>
              <a:cs typeface="Calibri"/>
              <a:sym typeface="Calibri"/>
            </a:endParaRPr>
          </a:p>
        </p:txBody>
      </p:sp>
      <p:sp>
        <p:nvSpPr>
          <p:cNvPr id="707" name="Google Shape;707;p92"/>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3"/>
          <p:cNvSpPr txBox="1">
            <a:spLocks noGrp="1"/>
          </p:cNvSpPr>
          <p:nvPr>
            <p:ph type="body" idx="1"/>
          </p:nvPr>
        </p:nvSpPr>
        <p:spPr>
          <a:xfrm>
            <a:off x="898769" y="253218"/>
            <a:ext cx="10339885" cy="6604781"/>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SzPts val="4000"/>
              <a:buFont typeface="Noto Sans Symbols"/>
              <a:buNone/>
            </a:pPr>
            <a:r>
              <a:rPr lang="es" sz="4000" i="1">
                <a:latin typeface="Calibri"/>
                <a:ea typeface="Calibri"/>
                <a:cs typeface="Calibri"/>
                <a:sym typeface="Calibri"/>
              </a:rPr>
              <a:t>Recursos para árbitros y jueces de línea de Pickleball de EE. UU.</a:t>
            </a:r>
            <a:endParaRPr sz="4000" i="1">
              <a:latin typeface="Calibri"/>
              <a:ea typeface="Calibri"/>
              <a:cs typeface="Calibri"/>
              <a:sym typeface="Calibri"/>
            </a:endParaRPr>
          </a:p>
          <a:p>
            <a:pPr marL="0" lvl="0" indent="0" algn="ctr" rtl="0">
              <a:lnSpc>
                <a:spcPct val="100000"/>
              </a:lnSpc>
              <a:spcBef>
                <a:spcPts val="2000"/>
              </a:spcBef>
              <a:spcAft>
                <a:spcPts val="0"/>
              </a:spcAft>
              <a:buSzPts val="4800"/>
              <a:buFont typeface="Calibri"/>
              <a:buNone/>
            </a:pPr>
            <a:endParaRPr>
              <a:solidFill>
                <a:srgbClr val="FF0000"/>
              </a:solidFill>
            </a:endParaRPr>
          </a:p>
        </p:txBody>
      </p:sp>
      <p:pic>
        <p:nvPicPr>
          <p:cNvPr id="713" name="Google Shape;713;p93"/>
          <p:cNvPicPr preferRelativeResize="0"/>
          <p:nvPr/>
        </p:nvPicPr>
        <p:blipFill rotWithShape="1">
          <a:blip r:embed="rId3">
            <a:alphaModFix/>
          </a:blip>
          <a:srcRect/>
          <a:stretch/>
        </p:blipFill>
        <p:spPr>
          <a:xfrm>
            <a:off x="0" y="1126787"/>
            <a:ext cx="12192000" cy="4604426"/>
          </a:xfrm>
          <a:prstGeom prst="rect">
            <a:avLst/>
          </a:prstGeom>
          <a:noFill/>
          <a:ln>
            <a:noFill/>
          </a:ln>
        </p:spPr>
      </p:pic>
      <p:sp>
        <p:nvSpPr>
          <p:cNvPr id="714" name="Google Shape;714;p93"/>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4"/>
          <p:cNvSpPr txBox="1">
            <a:spLocks noGrp="1"/>
          </p:cNvSpPr>
          <p:nvPr>
            <p:ph type="body" idx="1"/>
          </p:nvPr>
        </p:nvSpPr>
        <p:spPr>
          <a:xfrm>
            <a:off x="898770" y="0"/>
            <a:ext cx="10339885" cy="6604781"/>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SzPts val="4000"/>
              <a:buFont typeface="Noto Sans Symbols"/>
              <a:buNone/>
            </a:pPr>
            <a:r>
              <a:rPr lang="es" sz="4000" i="1">
                <a:latin typeface="Calibri"/>
                <a:ea typeface="Calibri"/>
                <a:cs typeface="Calibri"/>
                <a:sym typeface="Calibri"/>
              </a:rPr>
              <a:t>Recursos para árbitros y jueces de línea de Pickleball de EE. UU.</a:t>
            </a:r>
            <a:endParaRPr sz="4000" i="1">
              <a:latin typeface="Calibri"/>
              <a:ea typeface="Calibri"/>
              <a:cs typeface="Calibri"/>
              <a:sym typeface="Calibri"/>
            </a:endParaRPr>
          </a:p>
          <a:p>
            <a:pPr marL="0" lvl="0" indent="0" algn="ctr" rtl="0">
              <a:lnSpc>
                <a:spcPct val="100000"/>
              </a:lnSpc>
              <a:spcBef>
                <a:spcPts val="2000"/>
              </a:spcBef>
              <a:spcAft>
                <a:spcPts val="0"/>
              </a:spcAft>
              <a:buSzPts val="4800"/>
              <a:buFont typeface="Calibri"/>
              <a:buNone/>
            </a:pPr>
            <a:endParaRPr>
              <a:solidFill>
                <a:srgbClr val="FF0000"/>
              </a:solidFill>
            </a:endParaRPr>
          </a:p>
        </p:txBody>
      </p:sp>
      <p:sp>
        <p:nvSpPr>
          <p:cNvPr id="720" name="Google Shape;720;p94"/>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94</a:t>
            </a:fld>
            <a:endParaRPr/>
          </a:p>
        </p:txBody>
      </p:sp>
      <p:pic>
        <p:nvPicPr>
          <p:cNvPr id="721" name="Google Shape;721;p94"/>
          <p:cNvPicPr preferRelativeResize="0"/>
          <p:nvPr/>
        </p:nvPicPr>
        <p:blipFill rotWithShape="1">
          <a:blip r:embed="rId3">
            <a:alphaModFix/>
          </a:blip>
          <a:srcRect/>
          <a:stretch/>
        </p:blipFill>
        <p:spPr>
          <a:xfrm>
            <a:off x="266503" y="615297"/>
            <a:ext cx="11584838" cy="559161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5"/>
          <p:cNvSpPr txBox="1">
            <a:spLocks noGrp="1"/>
          </p:cNvSpPr>
          <p:nvPr>
            <p:ph type="body" idx="1"/>
          </p:nvPr>
        </p:nvSpPr>
        <p:spPr>
          <a:xfrm>
            <a:off x="340659" y="0"/>
            <a:ext cx="11751640" cy="6604781"/>
          </a:xfrm>
          <a:prstGeom prst="rect">
            <a:avLst/>
          </a:prstGeom>
          <a:noFill/>
          <a:ln>
            <a:noFill/>
          </a:ln>
        </p:spPr>
        <p:txBody>
          <a:bodyPr spcFirstLastPara="1" wrap="square" lIns="45700" tIns="45700" rIns="45700" bIns="45700" anchor="t" anchorCtr="0">
            <a:normAutofit fontScale="92500" lnSpcReduction="20000"/>
          </a:bodyPr>
          <a:lstStyle/>
          <a:p>
            <a:pPr marL="0" lvl="0" indent="0" algn="ctr" rtl="0">
              <a:lnSpc>
                <a:spcPct val="100000"/>
              </a:lnSpc>
              <a:spcBef>
                <a:spcPts val="0"/>
              </a:spcBef>
              <a:spcAft>
                <a:spcPts val="0"/>
              </a:spcAft>
              <a:buSzPts val="4000"/>
              <a:buFont typeface="Noto Sans Symbols"/>
              <a:buNone/>
            </a:pPr>
            <a:r>
              <a:rPr lang="es" sz="4000" i="1">
                <a:latin typeface="Calibri"/>
                <a:ea typeface="Calibri"/>
                <a:cs typeface="Calibri"/>
                <a:sym typeface="Calibri"/>
              </a:rPr>
              <a:t>Recursos para árbitros y jueces de línea de Pickleball de EE. UU.</a:t>
            </a:r>
            <a:endParaRPr/>
          </a:p>
          <a:p>
            <a:pPr marL="0" lvl="0" indent="0" algn="l" rtl="0">
              <a:lnSpc>
                <a:spcPct val="100000"/>
              </a:lnSpc>
              <a:spcBef>
                <a:spcPts val="600"/>
              </a:spcBef>
              <a:spcAft>
                <a:spcPts val="0"/>
              </a:spcAft>
              <a:buSzPts val="2800"/>
              <a:buFont typeface="Noto Sans Symbols"/>
              <a:buNone/>
            </a:pPr>
            <a:r>
              <a:rPr lang="es" sz="2800" i="1"/>
              <a:t>Recursos adicionales en línea para árbitros/árbitros en formación:</a:t>
            </a:r>
            <a:endParaRPr/>
          </a:p>
          <a:p>
            <a:pPr marL="0" lvl="0" indent="0" algn="l" rtl="0">
              <a:lnSpc>
                <a:spcPct val="100000"/>
              </a:lnSpc>
              <a:spcBef>
                <a:spcPts val="600"/>
              </a:spcBef>
              <a:spcAft>
                <a:spcPts val="0"/>
              </a:spcAft>
              <a:buSzPts val="2400"/>
              <a:buFont typeface="Noto Sans Symbols"/>
              <a:buNone/>
            </a:pPr>
            <a:r>
              <a:rPr lang="es" sz="2400" i="1">
                <a:latin typeface="Calibri"/>
                <a:ea typeface="Calibri"/>
                <a:cs typeface="Calibri"/>
                <a:sym typeface="Calibri"/>
              </a:rPr>
              <a:t>Grupos de Facebook:</a:t>
            </a:r>
            <a:endParaRPr/>
          </a:p>
          <a:p>
            <a:pPr marL="571500" lvl="0" indent="-571500" algn="l" rtl="0">
              <a:lnSpc>
                <a:spcPct val="100000"/>
              </a:lnSpc>
              <a:spcBef>
                <a:spcPts val="600"/>
              </a:spcBef>
              <a:spcAft>
                <a:spcPts val="0"/>
              </a:spcAft>
              <a:buSzPts val="2400"/>
              <a:buFont typeface="Arial"/>
              <a:buChar char="•"/>
            </a:pPr>
            <a:r>
              <a:rPr lang="es" sz="2400" i="1">
                <a:latin typeface="Calibri"/>
                <a:ea typeface="Calibri"/>
                <a:cs typeface="Calibri"/>
                <a:sym typeface="Calibri"/>
              </a:rPr>
              <a:t>Árbitros de pickleball en formación</a:t>
            </a:r>
            <a:endParaRPr/>
          </a:p>
          <a:p>
            <a:pPr marL="571500" lvl="0" indent="-571500" algn="l" rtl="0">
              <a:lnSpc>
                <a:spcPct val="100000"/>
              </a:lnSpc>
              <a:spcBef>
                <a:spcPts val="600"/>
              </a:spcBef>
              <a:spcAft>
                <a:spcPts val="0"/>
              </a:spcAft>
              <a:buSzPts val="2400"/>
              <a:buFont typeface="Arial"/>
              <a:buChar char="•"/>
            </a:pPr>
            <a:r>
              <a:rPr lang="es" sz="2400" i="1"/>
              <a:t>Pregúntele a los árbitros (Pickleball)</a:t>
            </a:r>
            <a:endParaRPr/>
          </a:p>
          <a:p>
            <a:pPr marL="571500" lvl="0" indent="-571500" algn="l" rtl="0">
              <a:lnSpc>
                <a:spcPct val="100000"/>
              </a:lnSpc>
              <a:spcBef>
                <a:spcPts val="600"/>
              </a:spcBef>
              <a:spcAft>
                <a:spcPts val="0"/>
              </a:spcAft>
              <a:buSzPts val="2400"/>
              <a:buFont typeface="Arial"/>
              <a:buChar char="•"/>
            </a:pPr>
            <a:r>
              <a:rPr lang="es" sz="2400" i="1">
                <a:latin typeface="Calibri"/>
                <a:ea typeface="Calibri"/>
                <a:cs typeface="Calibri"/>
                <a:sym typeface="Calibri"/>
              </a:rPr>
              <a:t>Consejos de árbitro de Pickleball</a:t>
            </a:r>
            <a:endParaRPr/>
          </a:p>
          <a:p>
            <a:pPr marL="0" lvl="0" indent="0" algn="l" rtl="0">
              <a:lnSpc>
                <a:spcPct val="100000"/>
              </a:lnSpc>
              <a:spcBef>
                <a:spcPts val="600"/>
              </a:spcBef>
              <a:spcAft>
                <a:spcPts val="0"/>
              </a:spcAft>
              <a:buSzPts val="2400"/>
              <a:buFont typeface="Calibri"/>
              <a:buNone/>
            </a:pPr>
            <a:r>
              <a:rPr lang="es" sz="2400" i="1"/>
              <a:t>Compilación creciente de recursos</a:t>
            </a:r>
            <a:endParaRPr/>
          </a:p>
          <a:p>
            <a:pPr marL="0" lvl="0" indent="0" algn="l" rtl="0">
              <a:lnSpc>
                <a:spcPct val="100000"/>
              </a:lnSpc>
              <a:spcBef>
                <a:spcPts val="600"/>
              </a:spcBef>
              <a:spcAft>
                <a:spcPts val="0"/>
              </a:spcAft>
              <a:buSzPts val="2400"/>
              <a:buFont typeface="Calibri"/>
              <a:buNone/>
            </a:pPr>
            <a:r>
              <a:rPr lang="es" sz="2400" i="1"/>
              <a:t>-Árbitros de pickleball en formación</a:t>
            </a:r>
            <a:endParaRPr sz="2400" i="1">
              <a:latin typeface="Calibri"/>
              <a:ea typeface="Calibri"/>
              <a:cs typeface="Calibri"/>
              <a:sym typeface="Calibri"/>
            </a:endParaRPr>
          </a:p>
          <a:p>
            <a:pPr marL="0" lvl="0" indent="0" algn="l" rtl="0">
              <a:lnSpc>
                <a:spcPct val="100000"/>
              </a:lnSpc>
              <a:spcBef>
                <a:spcPts val="600"/>
              </a:spcBef>
              <a:spcAft>
                <a:spcPts val="0"/>
              </a:spcAft>
              <a:buSzPts val="2400"/>
              <a:buFont typeface="Noto Sans Symbols"/>
              <a:buNone/>
            </a:pPr>
            <a:r>
              <a:rPr lang="es" sz="2400" i="1"/>
              <a:t>Llamadas de zoom semanales/regulares</a:t>
            </a:r>
            <a:endParaRPr/>
          </a:p>
          <a:p>
            <a:pPr marL="571500" lvl="0" indent="-571500" algn="l" rtl="0">
              <a:lnSpc>
                <a:spcPct val="100000"/>
              </a:lnSpc>
              <a:spcBef>
                <a:spcPts val="600"/>
              </a:spcBef>
              <a:spcAft>
                <a:spcPts val="0"/>
              </a:spcAft>
              <a:buSzPts val="2400"/>
              <a:buFont typeface="Arial"/>
              <a:buChar char="•"/>
            </a:pPr>
            <a:r>
              <a:rPr lang="es" sz="2400" i="1"/>
              <a:t>El árbitro semanal de CR Nancy Kaplan Zoom llama (abierto a todos) - Lunes 4:30 p.m. PT</a:t>
            </a:r>
            <a:endParaRPr/>
          </a:p>
          <a:p>
            <a:pPr marL="571500" lvl="0" indent="-571500" algn="l" rtl="0">
              <a:lnSpc>
                <a:spcPct val="100000"/>
              </a:lnSpc>
              <a:spcBef>
                <a:spcPts val="600"/>
              </a:spcBef>
              <a:spcAft>
                <a:spcPts val="0"/>
              </a:spcAft>
              <a:buSzPts val="2400"/>
              <a:buFont typeface="Arial"/>
              <a:buChar char="•"/>
            </a:pPr>
            <a:r>
              <a:rPr lang="es" sz="2400" i="1"/>
              <a:t>Llamadas de zoom del árbitro (casi) semanal de CR Bob Swisshelm: martes a las 5:00 p. m. (hora del Pacífico)</a:t>
            </a:r>
            <a:endParaRPr/>
          </a:p>
          <a:p>
            <a:pPr marL="571500" lvl="0" indent="-571500" algn="l" rtl="0">
              <a:lnSpc>
                <a:spcPct val="100000"/>
              </a:lnSpc>
              <a:spcBef>
                <a:spcPts val="600"/>
              </a:spcBef>
              <a:spcAft>
                <a:spcPts val="0"/>
              </a:spcAft>
              <a:buSzPts val="2400"/>
              <a:buFont typeface="Arial"/>
              <a:buChar char="•"/>
            </a:pPr>
            <a:r>
              <a:rPr lang="es" sz="2400" i="1"/>
              <a:t>Serie Zoom mensual "In the Ref Tent" de CR Melody Woodsum: miércoles a las 5:00 p. m. (hora del Pacífico)</a:t>
            </a:r>
            <a:endParaRPr/>
          </a:p>
          <a:p>
            <a:pPr marL="0" lvl="0" indent="0" algn="l" rtl="0">
              <a:lnSpc>
                <a:spcPct val="100000"/>
              </a:lnSpc>
              <a:spcBef>
                <a:spcPts val="600"/>
              </a:spcBef>
              <a:spcAft>
                <a:spcPts val="0"/>
              </a:spcAft>
              <a:buSzPts val="2400"/>
              <a:buFont typeface="Calibri"/>
              <a:buNone/>
            </a:pPr>
            <a:r>
              <a:rPr lang="es" sz="2400" i="1"/>
              <a:t>PRA - Serie de videos de la Asociación de árbitros profesionales a través de YouTube</a:t>
            </a:r>
            <a:endParaRPr/>
          </a:p>
          <a:p>
            <a:pPr marL="342900" lvl="0" indent="-342900" algn="l" rtl="0">
              <a:lnSpc>
                <a:spcPct val="100000"/>
              </a:lnSpc>
              <a:spcBef>
                <a:spcPts val="600"/>
              </a:spcBef>
              <a:spcAft>
                <a:spcPts val="0"/>
              </a:spcAft>
              <a:buSzPts val="2400"/>
              <a:buFont typeface="Arial"/>
              <a:buChar char="•"/>
            </a:pPr>
            <a:r>
              <a:rPr lang="es" sz="2400" i="1"/>
              <a:t>Buscar “Videos de árbitros de la PRA”</a:t>
            </a:r>
            <a:endParaRPr/>
          </a:p>
          <a:p>
            <a:pPr marL="0" lvl="0" indent="0" algn="l" rtl="0">
              <a:lnSpc>
                <a:spcPct val="100000"/>
              </a:lnSpc>
              <a:spcBef>
                <a:spcPts val="600"/>
              </a:spcBef>
              <a:spcAft>
                <a:spcPts val="0"/>
              </a:spcAft>
              <a:buSzPts val="2400"/>
              <a:buFont typeface="Calibri"/>
              <a:buNone/>
            </a:pPr>
            <a:endParaRPr sz="2400" i="1"/>
          </a:p>
          <a:p>
            <a:pPr marL="0" lvl="0" indent="0" algn="l" rtl="0">
              <a:lnSpc>
                <a:spcPct val="100000"/>
              </a:lnSpc>
              <a:spcBef>
                <a:spcPts val="600"/>
              </a:spcBef>
              <a:spcAft>
                <a:spcPts val="0"/>
              </a:spcAft>
              <a:buSzPts val="2400"/>
              <a:buFont typeface="Calibri"/>
              <a:buNone/>
            </a:pPr>
            <a:endParaRPr sz="2400" i="1"/>
          </a:p>
          <a:p>
            <a:pPr marL="0" lvl="0" indent="0" algn="l" rtl="0">
              <a:lnSpc>
                <a:spcPct val="100000"/>
              </a:lnSpc>
              <a:spcBef>
                <a:spcPts val="2000"/>
              </a:spcBef>
              <a:spcAft>
                <a:spcPts val="0"/>
              </a:spcAft>
              <a:buSzPts val="4000"/>
              <a:buFont typeface="Noto Sans Symbols"/>
              <a:buNone/>
            </a:pPr>
            <a:endParaRPr sz="4000" i="1">
              <a:latin typeface="Calibri"/>
              <a:ea typeface="Calibri"/>
              <a:cs typeface="Calibri"/>
              <a:sym typeface="Calibri"/>
            </a:endParaRPr>
          </a:p>
          <a:p>
            <a:pPr marL="0" lvl="0" indent="0" algn="ctr" rtl="0">
              <a:lnSpc>
                <a:spcPct val="100000"/>
              </a:lnSpc>
              <a:spcBef>
                <a:spcPts val="2000"/>
              </a:spcBef>
              <a:spcAft>
                <a:spcPts val="0"/>
              </a:spcAft>
              <a:buSzPts val="4800"/>
              <a:buFont typeface="Calibri"/>
              <a:buNone/>
            </a:pPr>
            <a:endParaRPr>
              <a:solidFill>
                <a:srgbClr val="FF0000"/>
              </a:solidFill>
            </a:endParaRPr>
          </a:p>
        </p:txBody>
      </p:sp>
      <p:sp>
        <p:nvSpPr>
          <p:cNvPr id="727" name="Google Shape;727;p95"/>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95</a:t>
            </a:fld>
            <a:endParaRPr/>
          </a:p>
        </p:txBody>
      </p:sp>
      <p:pic>
        <p:nvPicPr>
          <p:cNvPr id="728" name="Google Shape;728;p95"/>
          <p:cNvPicPr preferRelativeResize="0"/>
          <p:nvPr/>
        </p:nvPicPr>
        <p:blipFill rotWithShape="1">
          <a:blip r:embed="rId3">
            <a:alphaModFix/>
          </a:blip>
          <a:srcRect/>
          <a:stretch/>
        </p:blipFill>
        <p:spPr>
          <a:xfrm>
            <a:off x="5580403" y="1314968"/>
            <a:ext cx="2077640" cy="250500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6"/>
          <p:cNvSpPr txBox="1"/>
          <p:nvPr/>
        </p:nvSpPr>
        <p:spPr>
          <a:xfrm>
            <a:off x="1087895" y="1290632"/>
            <a:ext cx="9831977" cy="360098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9600"/>
              <a:buFont typeface="Calibri"/>
              <a:buNone/>
            </a:pPr>
            <a:r>
              <a:rPr lang="es" sz="9600" b="0" i="1" u="none" strike="noStrike" cap="none">
                <a:solidFill>
                  <a:srgbClr val="18579B"/>
                </a:solidFill>
                <a:latin typeface="Calibri"/>
                <a:ea typeface="Calibri"/>
                <a:cs typeface="Calibri"/>
                <a:sym typeface="Calibri"/>
              </a:rPr>
              <a:t>Fin del día 1 - Preguntas</a:t>
            </a: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18579B"/>
              </a:buClr>
              <a:buSzPts val="1800"/>
              <a:buFont typeface="Source Sans Pro"/>
              <a:buNone/>
            </a:pPr>
            <a:endParaRPr sz="1800" b="0" i="0" u="none" strike="noStrike" cap="none">
              <a:solidFill>
                <a:srgbClr val="000000"/>
              </a:solidFill>
              <a:latin typeface="Source Sans Pro"/>
              <a:ea typeface="Source Sans Pro"/>
              <a:cs typeface="Source Sans Pro"/>
              <a:sym typeface="Source Sans Pro"/>
            </a:endParaRPr>
          </a:p>
        </p:txBody>
      </p:sp>
      <p:pic>
        <p:nvPicPr>
          <p:cNvPr id="734" name="Google Shape;734;p96" descr="Picture 3"/>
          <p:cNvPicPr preferRelativeResize="0"/>
          <p:nvPr/>
        </p:nvPicPr>
        <p:blipFill rotWithShape="1">
          <a:blip r:embed="rId3">
            <a:alphaModFix/>
          </a:blip>
          <a:srcRect/>
          <a:stretch/>
        </p:blipFill>
        <p:spPr>
          <a:xfrm>
            <a:off x="4702471" y="5114681"/>
            <a:ext cx="2282271" cy="1430382"/>
          </a:xfrm>
          <a:prstGeom prst="rect">
            <a:avLst/>
          </a:prstGeom>
          <a:noFill/>
          <a:ln>
            <a:noFill/>
          </a:ln>
        </p:spPr>
      </p:pic>
      <p:sp>
        <p:nvSpPr>
          <p:cNvPr id="735" name="Google Shape;735;p96"/>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7"/>
          <p:cNvSpPr txBox="1"/>
          <p:nvPr/>
        </p:nvSpPr>
        <p:spPr>
          <a:xfrm>
            <a:off x="124287" y="731162"/>
            <a:ext cx="11993732" cy="3785652"/>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8000"/>
              <a:buFont typeface="Source Sans Pro"/>
              <a:buNone/>
            </a:pPr>
            <a:r>
              <a:rPr lang="es" sz="8000" b="1" i="0" u="none" strike="noStrike" cap="none">
                <a:solidFill>
                  <a:srgbClr val="18579B"/>
                </a:solidFill>
                <a:latin typeface="Source Sans Pro"/>
                <a:ea typeface="Source Sans Pro"/>
                <a:cs typeface="Source Sans Pro"/>
                <a:sym typeface="Source Sans Pro"/>
              </a:rPr>
              <a:t>Pickleball oficiante</a:t>
            </a:r>
            <a:endParaRPr/>
          </a:p>
          <a:p>
            <a:pPr marL="0" marR="0" lvl="0" indent="0" algn="ctr" rtl="0">
              <a:lnSpc>
                <a:spcPct val="100000"/>
              </a:lnSpc>
              <a:spcBef>
                <a:spcPts val="0"/>
              </a:spcBef>
              <a:spcAft>
                <a:spcPts val="0"/>
              </a:spcAft>
              <a:buClr>
                <a:srgbClr val="18579B"/>
              </a:buClr>
              <a:buSzPts val="8000"/>
              <a:buFont typeface="Source Sans Pro"/>
              <a:buNone/>
            </a:pPr>
            <a:r>
              <a:rPr lang="es" sz="8000" b="1" i="0" u="none" strike="noStrike" cap="none">
                <a:solidFill>
                  <a:srgbClr val="18579B"/>
                </a:solidFill>
                <a:latin typeface="Source Sans Pro"/>
                <a:ea typeface="Source Sans Pro"/>
                <a:cs typeface="Source Sans Pro"/>
                <a:sym typeface="Source Sans Pro"/>
              </a:rPr>
              <a:t>2023</a:t>
            </a:r>
            <a:endParaRPr/>
          </a:p>
          <a:p>
            <a:pPr marL="0" marR="0" lvl="0" indent="0" algn="ctr" rtl="0">
              <a:lnSpc>
                <a:spcPct val="100000"/>
              </a:lnSpc>
              <a:spcBef>
                <a:spcPts val="0"/>
              </a:spcBef>
              <a:spcAft>
                <a:spcPts val="0"/>
              </a:spcAft>
              <a:buClr>
                <a:srgbClr val="FF0000"/>
              </a:buClr>
              <a:buSzPts val="8000"/>
              <a:buFont typeface="Source Sans Pro"/>
              <a:buNone/>
            </a:pPr>
            <a:r>
              <a:rPr lang="es" sz="8000" b="1" i="0" u="none" strike="noStrike" cap="none">
                <a:solidFill>
                  <a:srgbClr val="FF0000"/>
                </a:solidFill>
                <a:latin typeface="Source Sans Pro"/>
                <a:ea typeface="Source Sans Pro"/>
                <a:cs typeface="Source Sans Pro"/>
                <a:sym typeface="Source Sans Pro"/>
              </a:rPr>
              <a:t>Dia 2</a:t>
            </a:r>
            <a:endParaRPr sz="1800" b="0" i="0" u="none" strike="noStrike" cap="none">
              <a:solidFill>
                <a:srgbClr val="FF0000"/>
              </a:solidFill>
              <a:latin typeface="Source Sans Pro"/>
              <a:ea typeface="Source Sans Pro"/>
              <a:cs typeface="Source Sans Pro"/>
              <a:sym typeface="Source Sans Pro"/>
            </a:endParaRPr>
          </a:p>
        </p:txBody>
      </p:sp>
      <p:sp>
        <p:nvSpPr>
          <p:cNvPr id="741" name="Google Shape;741;p97"/>
          <p:cNvSpPr txBox="1"/>
          <p:nvPr/>
        </p:nvSpPr>
        <p:spPr>
          <a:xfrm>
            <a:off x="8588631" y="6203334"/>
            <a:ext cx="2437436" cy="64633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s" sz="1800" b="0" i="0" u="none" strike="noStrike" cap="none">
                <a:solidFill>
                  <a:srgbClr val="000000"/>
                </a:solidFill>
                <a:latin typeface="Times New Roman"/>
                <a:ea typeface="Times New Roman"/>
                <a:cs typeface="Times New Roman"/>
                <a:sym typeface="Times New Roman"/>
              </a:rPr>
              <a:t>© 2023 Estados Unidos Pickleball</a:t>
            </a:r>
            <a:endParaRPr/>
          </a:p>
          <a:p>
            <a:pPr marL="0" marR="0" lvl="0" indent="0" algn="l" rtl="0">
              <a:lnSpc>
                <a:spcPct val="100000"/>
              </a:lnSpc>
              <a:spcBef>
                <a:spcPts val="0"/>
              </a:spcBef>
              <a:spcAft>
                <a:spcPts val="0"/>
              </a:spcAft>
              <a:buClr>
                <a:srgbClr val="000000"/>
              </a:buClr>
              <a:buSzPts val="1800"/>
              <a:buFont typeface="Times New Roman"/>
              <a:buNone/>
            </a:pPr>
            <a:endParaRPr sz="1800" b="0" i="0" u="none" strike="noStrike" cap="none">
              <a:solidFill>
                <a:srgbClr val="000000"/>
              </a:solidFill>
              <a:latin typeface="Source Sans Pro"/>
              <a:ea typeface="Source Sans Pro"/>
              <a:cs typeface="Source Sans Pro"/>
              <a:sym typeface="Source Sans Pro"/>
            </a:endParaRPr>
          </a:p>
        </p:txBody>
      </p:sp>
      <p:pic>
        <p:nvPicPr>
          <p:cNvPr id="742" name="Google Shape;742;p97" descr="Picture 6"/>
          <p:cNvPicPr preferRelativeResize="0"/>
          <p:nvPr/>
        </p:nvPicPr>
        <p:blipFill rotWithShape="1">
          <a:blip r:embed="rId3">
            <a:alphaModFix/>
          </a:blip>
          <a:srcRect/>
          <a:stretch/>
        </p:blipFill>
        <p:spPr>
          <a:xfrm>
            <a:off x="1258958" y="4305129"/>
            <a:ext cx="3124605" cy="1958303"/>
          </a:xfrm>
          <a:prstGeom prst="rect">
            <a:avLst/>
          </a:prstGeom>
          <a:noFill/>
          <a:ln>
            <a:noFill/>
          </a:ln>
        </p:spPr>
      </p:pic>
      <p:sp>
        <p:nvSpPr>
          <p:cNvPr id="743" name="Google Shape;743;p97"/>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3600"/>
              <a:buFont typeface="Source Sans Pro"/>
              <a:buNone/>
            </a:pPr>
            <a:fld id="{00000000-1234-1234-1234-123412341234}" type="slidenum">
              <a:rPr lang="en-US"/>
              <a:t>97</a:t>
            </a:fld>
            <a:endParaRPr/>
          </a:p>
        </p:txBody>
      </p:sp>
      <p:sp>
        <p:nvSpPr>
          <p:cNvPr id="744" name="Google Shape;744;p97"/>
          <p:cNvSpPr txBox="1"/>
          <p:nvPr/>
        </p:nvSpPr>
        <p:spPr>
          <a:xfrm>
            <a:off x="5597406" y="5170206"/>
            <a:ext cx="5209116" cy="646329"/>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0000"/>
              </a:buClr>
              <a:buSzPts val="3600"/>
              <a:buFont typeface="Source Sans Pro"/>
              <a:buNone/>
            </a:pPr>
            <a:r>
              <a:rPr lang="es" sz="3600" b="1" i="0" u="none" strike="noStrike" cap="none">
                <a:solidFill>
                  <a:srgbClr val="FF0000"/>
                </a:solidFill>
                <a:latin typeface="Source Sans Pro"/>
                <a:ea typeface="Source Sans Pro"/>
                <a:cs typeface="Source Sans Pro"/>
                <a:sym typeface="Source Sans Pro"/>
              </a:rPr>
              <a:t>“RECORDATORIO DE REGISTRO”</a:t>
            </a:r>
            <a:endParaRPr sz="1800" b="1" i="0" u="none" strike="noStrike" cap="none">
              <a:solidFill>
                <a:srgbClr val="FF0000"/>
              </a:solidFill>
              <a:latin typeface="Source Sans Pro"/>
              <a:ea typeface="Source Sans Pro"/>
              <a:cs typeface="Source Sans Pro"/>
              <a:sym typeface="Source Sans Pr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98"/>
          <p:cNvSpPr txBox="1"/>
          <p:nvPr/>
        </p:nvSpPr>
        <p:spPr>
          <a:xfrm>
            <a:off x="890950" y="1660766"/>
            <a:ext cx="11222900" cy="3908762"/>
          </a:xfrm>
          <a:prstGeom prst="rect">
            <a:avLst/>
          </a:prstGeom>
          <a:noFill/>
          <a:ln>
            <a:noFill/>
          </a:ln>
        </p:spPr>
        <p:txBody>
          <a:bodyPr spcFirstLastPara="1" wrap="square" lIns="45700" tIns="45700" rIns="45700" bIns="45700" anchor="t" anchorCtr="0">
            <a:spAutoFit/>
          </a:bodyPr>
          <a:lstStyle/>
          <a:p>
            <a:pPr marL="184150" marR="0" lvl="0" indent="0" algn="l" rtl="0">
              <a:lnSpc>
                <a:spcPct val="100000"/>
              </a:lnSpc>
              <a:spcBef>
                <a:spcPts val="0"/>
              </a:spcBef>
              <a:spcAft>
                <a:spcPts val="0"/>
              </a:spcAft>
              <a:buClr>
                <a:srgbClr val="18579B"/>
              </a:buClr>
              <a:buSzPts val="2400"/>
              <a:buFont typeface="Source Sans Pro"/>
              <a:buNone/>
            </a:pPr>
            <a:endParaRPr sz="2400" b="0" i="0" u="none" strike="noStrike" cap="none">
              <a:solidFill>
                <a:srgbClr val="0066FF"/>
              </a:solidFill>
              <a:latin typeface="Calibri"/>
              <a:ea typeface="Calibri"/>
              <a:cs typeface="Calibri"/>
              <a:sym typeface="Calibri"/>
            </a:endParaRPr>
          </a:p>
          <a:p>
            <a:pPr marL="184150" marR="0" lvl="0" indent="0" algn="l" rtl="0">
              <a:lnSpc>
                <a:spcPct val="100000"/>
              </a:lnSpc>
              <a:spcBef>
                <a:spcPts val="0"/>
              </a:spcBef>
              <a:spcAft>
                <a:spcPts val="0"/>
              </a:spcAft>
              <a:buClr>
                <a:srgbClr val="FF0000"/>
              </a:buClr>
              <a:buSzPts val="2400"/>
              <a:buFont typeface="Calibri"/>
              <a:buNone/>
            </a:pPr>
            <a:r>
              <a:rPr lang="es" sz="2400" b="1" i="1" u="none" strike="noStrike" cap="none">
                <a:solidFill>
                  <a:srgbClr val="FF0000"/>
                </a:solidFill>
                <a:latin typeface="Calibri"/>
                <a:ea typeface="Calibri"/>
                <a:cs typeface="Calibri"/>
                <a:sym typeface="Calibri"/>
              </a:rPr>
              <a:t>Dia 2:</a:t>
            </a:r>
            <a:endParaRPr/>
          </a:p>
          <a:p>
            <a:pPr marL="755650" marR="0" lvl="0" indent="-571500" algn="l" rtl="0">
              <a:lnSpc>
                <a:spcPct val="100000"/>
              </a:lnSpc>
              <a:spcBef>
                <a:spcPts val="0"/>
              </a:spcBef>
              <a:spcAft>
                <a:spcPts val="0"/>
              </a:spcAft>
              <a:buClr>
                <a:srgbClr val="FF0000"/>
              </a:buClr>
              <a:buSzPts val="2400"/>
              <a:buFont typeface="Arial"/>
              <a:buChar char="•"/>
            </a:pPr>
            <a:r>
              <a:rPr lang="es" sz="2400" b="0" i="1" u="none" strike="noStrike" cap="none">
                <a:solidFill>
                  <a:srgbClr val="FF0000"/>
                </a:solidFill>
                <a:latin typeface="Calibri"/>
                <a:ea typeface="Calibri"/>
                <a:cs typeface="Calibri"/>
                <a:sym typeface="Calibri"/>
              </a:rPr>
              <a:t>    </a:t>
            </a:r>
            <a:r>
              <a:rPr lang="es" sz="2400" b="1" i="1" u="none" strike="noStrike" cap="none">
                <a:solidFill>
                  <a:srgbClr val="FF0000"/>
                </a:solidFill>
                <a:latin typeface="Calibri"/>
                <a:ea typeface="Calibri"/>
                <a:cs typeface="Calibri"/>
                <a:sym typeface="Calibri"/>
              </a:rPr>
              <a:t>Seguimiento del día 1 y prueba </a:t>
            </a:r>
            <a:r>
              <a:rPr lang="es" sz="2400" b="0" i="1" u="none" strike="noStrike" cap="none">
                <a:solidFill>
                  <a:srgbClr val="FF0000"/>
                </a:solidFill>
                <a:latin typeface="Calibri"/>
                <a:ea typeface="Calibri"/>
                <a:cs typeface="Calibri"/>
                <a:sym typeface="Calibri"/>
              </a:rPr>
              <a:t>(diapositivas 97 a 103)</a:t>
            </a:r>
            <a:endParaRPr/>
          </a:p>
          <a:p>
            <a:pPr marL="755650" marR="0" lvl="0" indent="-571500" algn="l" rtl="0">
              <a:lnSpc>
                <a:spcPct val="100000"/>
              </a:lnSpc>
              <a:spcBef>
                <a:spcPts val="0"/>
              </a:spcBef>
              <a:spcAft>
                <a:spcPts val="0"/>
              </a:spcAft>
              <a:buClr>
                <a:srgbClr val="FF0000"/>
              </a:buClr>
              <a:buSzPts val="2400"/>
              <a:buFont typeface="Arial"/>
              <a:buChar char="•"/>
            </a:pPr>
            <a:r>
              <a:rPr lang="es" sz="2400" b="0" i="1" u="none" strike="noStrike" cap="none">
                <a:solidFill>
                  <a:srgbClr val="FF0000"/>
                </a:solidFill>
                <a:latin typeface="Calibri"/>
                <a:ea typeface="Calibri"/>
                <a:cs typeface="Calibri"/>
                <a:sym typeface="Calibri"/>
              </a:rPr>
              <a:t>    </a:t>
            </a:r>
            <a:r>
              <a:rPr lang="es" sz="2400" b="1" i="1" u="none" strike="noStrike" cap="none">
                <a:solidFill>
                  <a:srgbClr val="FF0000"/>
                </a:solidFill>
                <a:latin typeface="Calibri"/>
                <a:ea typeface="Calibri"/>
                <a:cs typeface="Calibri"/>
                <a:sym typeface="Calibri"/>
              </a:rPr>
              <a:t>Sección 4: Arbitraje de un partido (jugada de dobles) </a:t>
            </a:r>
            <a:r>
              <a:rPr lang="es" sz="2400" b="0" i="1" u="none" strike="noStrike" cap="none">
                <a:solidFill>
                  <a:srgbClr val="FF0000"/>
                </a:solidFill>
                <a:latin typeface="Calibri"/>
                <a:ea typeface="Calibri"/>
                <a:cs typeface="Calibri"/>
                <a:sym typeface="Calibri"/>
              </a:rPr>
              <a:t>(diapositivas 103 a 141)</a:t>
            </a:r>
            <a:endParaRPr/>
          </a:p>
          <a:p>
            <a:pPr marL="755650" marR="0" lvl="0" indent="-571500" algn="l" rtl="0">
              <a:lnSpc>
                <a:spcPct val="100000"/>
              </a:lnSpc>
              <a:spcBef>
                <a:spcPts val="0"/>
              </a:spcBef>
              <a:spcAft>
                <a:spcPts val="0"/>
              </a:spcAft>
              <a:buClr>
                <a:srgbClr val="FF0000"/>
              </a:buClr>
              <a:buSzPts val="2400"/>
              <a:buFont typeface="Arial"/>
              <a:buChar char="•"/>
            </a:pPr>
            <a:r>
              <a:rPr lang="es" sz="2400" b="1" i="1" u="none" strike="noStrike" cap="none">
                <a:solidFill>
                  <a:srgbClr val="FF0000"/>
                </a:solidFill>
                <a:latin typeface="Calibri"/>
                <a:ea typeface="Calibri"/>
                <a:cs typeface="Calibri"/>
                <a:sym typeface="Calibri"/>
              </a:rPr>
              <a:t>Sección 5: Situaciones clave y violaciones de las reglas </a:t>
            </a:r>
            <a:r>
              <a:rPr lang="es" sz="2400" b="0" i="1" u="none" strike="noStrike" cap="none">
                <a:solidFill>
                  <a:srgbClr val="FF0000"/>
                </a:solidFill>
                <a:latin typeface="Calibri"/>
                <a:ea typeface="Calibri"/>
                <a:cs typeface="Calibri"/>
                <a:sym typeface="Calibri"/>
              </a:rPr>
              <a:t>(diapositivas 142 a 185)</a:t>
            </a:r>
            <a:endParaRPr/>
          </a:p>
          <a:p>
            <a:pPr marL="755650" marR="0" lvl="0" indent="-571500" algn="l" rtl="0">
              <a:lnSpc>
                <a:spcPct val="100000"/>
              </a:lnSpc>
              <a:spcBef>
                <a:spcPts val="0"/>
              </a:spcBef>
              <a:spcAft>
                <a:spcPts val="0"/>
              </a:spcAft>
              <a:buClr>
                <a:srgbClr val="FF0000"/>
              </a:buClr>
              <a:buSzPts val="2400"/>
              <a:buFont typeface="Arial"/>
              <a:buChar char="•"/>
            </a:pPr>
            <a:r>
              <a:rPr lang="es" sz="2400" b="1" i="1" u="none" strike="noStrike" cap="none">
                <a:solidFill>
                  <a:srgbClr val="FF0000"/>
                </a:solidFill>
                <a:latin typeface="Calibri"/>
                <a:ea typeface="Calibri"/>
                <a:cs typeface="Calibri"/>
                <a:sym typeface="Calibri"/>
              </a:rPr>
              <a:t>Fin del día 2: recursos y preguntas </a:t>
            </a:r>
            <a:r>
              <a:rPr lang="es" sz="2400" b="0" i="1" u="none" strike="noStrike" cap="none">
                <a:solidFill>
                  <a:srgbClr val="FF0000"/>
                </a:solidFill>
                <a:latin typeface="Calibri"/>
                <a:ea typeface="Calibri"/>
                <a:cs typeface="Calibri"/>
                <a:sym typeface="Calibri"/>
              </a:rPr>
              <a:t>(diapositivas 186 - 187)</a:t>
            </a:r>
            <a:endParaRPr/>
          </a:p>
          <a:p>
            <a:pPr marL="184150" marR="0" lvl="0" indent="0" algn="l" rtl="0">
              <a:lnSpc>
                <a:spcPct val="100000"/>
              </a:lnSpc>
              <a:spcBef>
                <a:spcPts val="0"/>
              </a:spcBef>
              <a:spcAft>
                <a:spcPts val="0"/>
              </a:spcAft>
              <a:buClr>
                <a:srgbClr val="18579B"/>
              </a:buClr>
              <a:buSzPts val="2400"/>
              <a:buFont typeface="Source Sans Pro"/>
              <a:buNone/>
            </a:pPr>
            <a:endParaRPr sz="2400" b="0" i="0" u="none" strike="noStrike" cap="none">
              <a:solidFill>
                <a:srgbClr val="18579B"/>
              </a:solidFill>
              <a:latin typeface="Calibri"/>
              <a:ea typeface="Calibri"/>
              <a:cs typeface="Calibri"/>
              <a:sym typeface="Calibri"/>
            </a:endParaRPr>
          </a:p>
          <a:p>
            <a:pPr marL="987425" marR="0" lvl="0" indent="-676275" algn="l" rtl="0">
              <a:lnSpc>
                <a:spcPct val="100000"/>
              </a:lnSpc>
              <a:spcBef>
                <a:spcPts val="0"/>
              </a:spcBef>
              <a:spcAft>
                <a:spcPts val="0"/>
              </a:spcAft>
              <a:buClr>
                <a:srgbClr val="18579B"/>
              </a:buClr>
              <a:buSzPts val="2000"/>
              <a:buFont typeface="Arial"/>
              <a:buNone/>
            </a:pPr>
            <a:endParaRPr sz="2000" b="0" i="0" u="none" strike="noStrike" cap="none">
              <a:solidFill>
                <a:srgbClr val="FF0000"/>
              </a:solidFill>
              <a:latin typeface="Calibri"/>
              <a:ea typeface="Calibri"/>
              <a:cs typeface="Calibri"/>
              <a:sym typeface="Calibri"/>
            </a:endParaRPr>
          </a:p>
          <a:p>
            <a:pPr marL="755650" marR="0" lvl="0" indent="-4445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a:p>
            <a:pPr marL="755650" marR="0" lvl="0" indent="-444500" algn="l" rtl="0">
              <a:lnSpc>
                <a:spcPct val="100000"/>
              </a:lnSpc>
              <a:spcBef>
                <a:spcPts val="0"/>
              </a:spcBef>
              <a:spcAft>
                <a:spcPts val="0"/>
              </a:spcAft>
              <a:buClr>
                <a:srgbClr val="18579B"/>
              </a:buClr>
              <a:buSzPts val="2000"/>
              <a:buFont typeface="Arial"/>
              <a:buNone/>
            </a:pPr>
            <a:endParaRPr sz="2000" b="0" i="1" u="none" strike="noStrike" cap="none">
              <a:solidFill>
                <a:srgbClr val="18579B"/>
              </a:solidFill>
              <a:latin typeface="Calibri"/>
              <a:ea typeface="Calibri"/>
              <a:cs typeface="Calibri"/>
              <a:sym typeface="Calibri"/>
            </a:endParaRPr>
          </a:p>
          <a:p>
            <a:pPr marL="755650" marR="0" lvl="0" indent="-444500" algn="l" rtl="0">
              <a:lnSpc>
                <a:spcPct val="100000"/>
              </a:lnSpc>
              <a:spcBef>
                <a:spcPts val="0"/>
              </a:spcBef>
              <a:spcAft>
                <a:spcPts val="0"/>
              </a:spcAft>
              <a:buClr>
                <a:srgbClr val="18579B"/>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750" name="Google Shape;750;p98"/>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98</a:t>
            </a:fld>
            <a:endParaRPr sz="3600" b="0" i="0" u="none" strike="noStrike" cap="none">
              <a:solidFill>
                <a:srgbClr val="FFFFFF"/>
              </a:solidFill>
              <a:latin typeface="Source Sans Pro"/>
              <a:ea typeface="Source Sans Pro"/>
              <a:cs typeface="Source Sans Pro"/>
              <a:sym typeface="Source Sans Pro"/>
            </a:endParaRPr>
          </a:p>
        </p:txBody>
      </p:sp>
      <p:sp>
        <p:nvSpPr>
          <p:cNvPr id="751" name="Google Shape;751;p98"/>
          <p:cNvSpPr txBox="1"/>
          <p:nvPr/>
        </p:nvSpPr>
        <p:spPr>
          <a:xfrm>
            <a:off x="1782182" y="-86415"/>
            <a:ext cx="6895476" cy="961800"/>
          </a:xfrm>
          <a:prstGeom prst="rect">
            <a:avLst/>
          </a:prstGeom>
          <a:noFill/>
          <a:ln>
            <a:noFill/>
          </a:ln>
        </p:spPr>
        <p:txBody>
          <a:bodyPr spcFirstLastPara="1" wrap="square" lIns="45700" tIns="45700" rIns="45700" bIns="45700" anchor="t" anchorCtr="0">
            <a:spAutoFit/>
          </a:bodyPr>
          <a:lstStyle/>
          <a:p>
            <a:pPr marL="18415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Esquema general del curso - Día 2</a:t>
            </a:r>
            <a:endParaRPr/>
          </a:p>
          <a:p>
            <a:pPr marL="184150" marR="0" lvl="0" indent="0" algn="ctr" rtl="0">
              <a:lnSpc>
                <a:spcPct val="100000"/>
              </a:lnSpc>
              <a:spcBef>
                <a:spcPts val="0"/>
              </a:spcBef>
              <a:spcAft>
                <a:spcPts val="0"/>
              </a:spcAft>
              <a:buClr>
                <a:srgbClr val="18579B"/>
              </a:buClr>
              <a:buSzPts val="1650"/>
              <a:buFont typeface="Calibri"/>
              <a:buNone/>
            </a:pPr>
            <a:r>
              <a:rPr lang="es" sz="1650" b="1" i="1" u="none" strike="noStrike" cap="none">
                <a:solidFill>
                  <a:srgbClr val="18579B"/>
                </a:solidFill>
                <a:latin typeface="Calibri"/>
                <a:ea typeface="Calibri"/>
                <a:cs typeface="Calibri"/>
                <a:sym typeface="Calibri"/>
              </a:rPr>
              <a:t>(Las referencias de la sección corresponden al Manual de arbitraje de USAP)</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99"/>
          <p:cNvSpPr txBox="1">
            <a:spLocks noGrp="1"/>
          </p:cNvSpPr>
          <p:nvPr>
            <p:ph type="sldNum" idx="12"/>
          </p:nvPr>
        </p:nvSpPr>
        <p:spPr>
          <a:xfrm>
            <a:off x="11238655" y="6139461"/>
            <a:ext cx="612686" cy="63754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FFFFFF"/>
              </a:buClr>
              <a:buSzPts val="3600"/>
              <a:buFont typeface="Source Sans Pro"/>
              <a:buNone/>
            </a:pPr>
            <a:fld id="{00000000-1234-1234-1234-123412341234}" type="slidenum">
              <a:rPr lang="en-US" sz="3600" b="0" i="0" u="none" strike="noStrike" cap="none">
                <a:solidFill>
                  <a:srgbClr val="FFFFFF"/>
                </a:solidFill>
                <a:latin typeface="Source Sans Pro"/>
                <a:ea typeface="Source Sans Pro"/>
                <a:cs typeface="Source Sans Pro"/>
                <a:sym typeface="Source Sans Pro"/>
              </a:rPr>
              <a:t>99</a:t>
            </a:fld>
            <a:endParaRPr sz="3600" b="0" i="0" u="none" strike="noStrike" cap="none">
              <a:solidFill>
                <a:srgbClr val="FFFFFF"/>
              </a:solidFill>
              <a:latin typeface="Source Sans Pro"/>
              <a:ea typeface="Source Sans Pro"/>
              <a:cs typeface="Source Sans Pro"/>
              <a:sym typeface="Source Sans Pro"/>
            </a:endParaRPr>
          </a:p>
        </p:txBody>
      </p:sp>
      <p:sp>
        <p:nvSpPr>
          <p:cNvPr id="757" name="Google Shape;757;p99"/>
          <p:cNvSpPr txBox="1"/>
          <p:nvPr/>
        </p:nvSpPr>
        <p:spPr>
          <a:xfrm>
            <a:off x="1042586" y="239281"/>
            <a:ext cx="10528419" cy="77251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18579B"/>
              </a:buClr>
              <a:buSzPts val="4000"/>
              <a:buFont typeface="Calibri"/>
              <a:buNone/>
            </a:pPr>
            <a:r>
              <a:rPr lang="es" sz="4000" b="1" i="1" u="none" strike="noStrike" cap="none">
                <a:solidFill>
                  <a:srgbClr val="18579B"/>
                </a:solidFill>
                <a:latin typeface="Calibri"/>
                <a:ea typeface="Calibri"/>
                <a:cs typeface="Calibri"/>
                <a:sym typeface="Calibri"/>
              </a:rPr>
              <a:t>Seguimiento desde el día 1</a:t>
            </a:r>
            <a:endParaRPr sz="4000" b="1" i="1" u="none" strike="noStrike" cap="none">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Source Sans Pro"/>
              <a:buNone/>
            </a:pPr>
            <a:endParaRPr sz="1200" b="1" i="1" u="none" strike="noStrike" cap="none">
              <a:solidFill>
                <a:srgbClr val="18579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Source Sans Pro"/>
              <a:buNone/>
            </a:pPr>
            <a:endParaRPr sz="1200" b="0" i="0" u="none" strike="noStrike" cap="none">
              <a:solidFill>
                <a:srgbClr val="18579B"/>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Correo electrónico anoche con preguntas de chat respondidas</a:t>
            </a:r>
            <a:endParaRPr/>
          </a:p>
          <a:p>
            <a:pPr marL="457200" marR="0" lvl="0" indent="-304800" algn="l" rtl="0">
              <a:lnSpc>
                <a:spcPct val="100000"/>
              </a:lnSpc>
              <a:spcBef>
                <a:spcPts val="0"/>
              </a:spcBef>
              <a:spcAft>
                <a:spcPts val="0"/>
              </a:spcAft>
              <a:buClr>
                <a:srgbClr val="000000"/>
              </a:buClr>
              <a:buSzPts val="2400"/>
              <a:buFont typeface="Arial"/>
              <a:buNone/>
            </a:pPr>
            <a:endParaRPr sz="2400" b="0" i="0" u="none" strike="noStrike" cap="none">
              <a:solidFill>
                <a:srgbClr val="18579B"/>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Próximas revisiones del Manual de arbitraje y el Libro de casos: qué hacer entre ahora y el 31/1/23 publicación proyectada en el sitio web de USAP</a:t>
            </a:r>
            <a:endParaRPr/>
          </a:p>
          <a:p>
            <a:pPr marL="457200" marR="0" lvl="0" indent="-304800" algn="l" rtl="0">
              <a:lnSpc>
                <a:spcPct val="100000"/>
              </a:lnSpc>
              <a:spcBef>
                <a:spcPts val="0"/>
              </a:spcBef>
              <a:spcAft>
                <a:spcPts val="0"/>
              </a:spcAft>
              <a:buClr>
                <a:srgbClr val="000000"/>
              </a:buClr>
              <a:buSzPts val="2400"/>
              <a:buFont typeface="Arial"/>
              <a:buNone/>
            </a:pPr>
            <a:endParaRPr sz="2400" b="0" i="0" u="none" strike="noStrike" cap="none">
              <a:solidFill>
                <a:srgbClr val="18579B"/>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Impartir efecto en el saque</a:t>
            </a:r>
            <a:endParaRPr/>
          </a:p>
          <a:p>
            <a:pPr marL="457200" marR="0" lvl="0" indent="-304800" algn="l" rtl="0">
              <a:lnSpc>
                <a:spcPct val="100000"/>
              </a:lnSpc>
              <a:spcBef>
                <a:spcPts val="0"/>
              </a:spcBef>
              <a:spcAft>
                <a:spcPts val="0"/>
              </a:spcAft>
              <a:buClr>
                <a:srgbClr val="000000"/>
              </a:buClr>
              <a:buSzPts val="2400"/>
              <a:buFont typeface="Arial"/>
              <a:buNone/>
            </a:pPr>
            <a:endParaRPr sz="2400" b="0" i="0" u="none" strike="noStrike" cap="none">
              <a:solidFill>
                <a:srgbClr val="18579B"/>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Envíe un correo electrónico esta tarde con la tarea para esta noche antes de la clase de mañana: ignore el primero sin el archivo adjunto pero con un útil video de remodelación de la cocina.</a:t>
            </a:r>
            <a:endParaRPr/>
          </a:p>
          <a:p>
            <a:pPr marL="457200" marR="0" lvl="0" indent="-304800" algn="l" rtl="0">
              <a:lnSpc>
                <a:spcPct val="100000"/>
              </a:lnSpc>
              <a:spcBef>
                <a:spcPts val="0"/>
              </a:spcBef>
              <a:spcAft>
                <a:spcPts val="0"/>
              </a:spcAft>
              <a:buClr>
                <a:srgbClr val="000000"/>
              </a:buClr>
              <a:buSzPts val="2400"/>
              <a:buFont typeface="Arial"/>
              <a:buNone/>
            </a:pPr>
            <a:endParaRPr sz="2400" b="0" i="0" u="none" strike="noStrike" cap="none">
              <a:solidFill>
                <a:srgbClr val="18579B"/>
              </a:solidFill>
              <a:latin typeface="Calibri"/>
              <a:ea typeface="Calibri"/>
              <a:cs typeface="Calibri"/>
              <a:sym typeface="Calibri"/>
            </a:endParaRPr>
          </a:p>
          <a:p>
            <a:pPr marL="457200" marR="0" lvl="0" indent="-457200" algn="l" rtl="0">
              <a:lnSpc>
                <a:spcPct val="100000"/>
              </a:lnSpc>
              <a:spcBef>
                <a:spcPts val="0"/>
              </a:spcBef>
              <a:spcAft>
                <a:spcPts val="0"/>
              </a:spcAft>
              <a:buClr>
                <a:srgbClr val="18579B"/>
              </a:buClr>
              <a:buSzPts val="2400"/>
              <a:buFont typeface="Arial"/>
              <a:buChar char="•"/>
            </a:pPr>
            <a:r>
              <a:rPr lang="es" sz="2400" b="0" i="0" u="none" strike="noStrike" cap="none">
                <a:solidFill>
                  <a:srgbClr val="18579B"/>
                </a:solidFill>
                <a:latin typeface="Calibri"/>
                <a:ea typeface="Calibri"/>
                <a:cs typeface="Calibri"/>
                <a:sym typeface="Calibri"/>
              </a:rPr>
              <a:t>Póngase al día con el último conjunto de diapositivas de anoche: procedimientos estándar de tiempo fuera</a:t>
            </a:r>
            <a:endParaRPr/>
          </a:p>
          <a:p>
            <a:pPr marL="457200" marR="0" lvl="0" indent="-304800" algn="l" rtl="0">
              <a:lnSpc>
                <a:spcPct val="100000"/>
              </a:lnSpc>
              <a:spcBef>
                <a:spcPts val="0"/>
              </a:spcBef>
              <a:spcAft>
                <a:spcPts val="0"/>
              </a:spcAft>
              <a:buClr>
                <a:srgbClr val="000000"/>
              </a:buClr>
              <a:buSzPts val="2400"/>
              <a:buFont typeface="Arial"/>
              <a:buNone/>
            </a:pPr>
            <a:endParaRPr sz="2400" b="0" i="0" u="none" strike="noStrike" cap="none">
              <a:solidFill>
                <a:srgbClr val="18579B"/>
              </a:solidFill>
              <a:latin typeface="Calibri"/>
              <a:ea typeface="Calibri"/>
              <a:cs typeface="Calibri"/>
              <a:sym typeface="Calibri"/>
            </a:endParaRPr>
          </a:p>
          <a:p>
            <a:pPr marL="0" marR="0" lvl="1" indent="0" algn="ctr" rtl="0">
              <a:lnSpc>
                <a:spcPct val="100000"/>
              </a:lnSpc>
              <a:spcBef>
                <a:spcPts val="0"/>
              </a:spcBef>
              <a:spcAft>
                <a:spcPts val="0"/>
              </a:spcAft>
              <a:buClr>
                <a:srgbClr val="FF0000"/>
              </a:buClr>
              <a:buSzPts val="2400"/>
              <a:buFont typeface="Calibri"/>
              <a:buNone/>
            </a:pPr>
            <a:r>
              <a:rPr lang="es" sz="2400" b="1" i="1" u="none" strike="noStrike" cap="none">
                <a:solidFill>
                  <a:srgbClr val="FF0000"/>
                </a:solidFill>
                <a:latin typeface="Calibri"/>
                <a:ea typeface="Calibri"/>
                <a:cs typeface="Calibri"/>
                <a:sym typeface="Calibri"/>
              </a:rPr>
              <a:t>PERO PRIMERO UNA PRUEBA</a:t>
            </a:r>
            <a:endParaRPr/>
          </a:p>
          <a:p>
            <a:pPr marL="457200" marR="0" lvl="0" indent="-254000" algn="l" rtl="0">
              <a:lnSpc>
                <a:spcPct val="100000"/>
              </a:lnSpc>
              <a:spcBef>
                <a:spcPts val="0"/>
              </a:spcBef>
              <a:spcAft>
                <a:spcPts val="0"/>
              </a:spcAft>
              <a:buClr>
                <a:srgbClr val="000000"/>
              </a:buClr>
              <a:buSzPts val="3200"/>
              <a:buFont typeface="Arial"/>
              <a:buNone/>
            </a:pPr>
            <a:endParaRPr sz="3200" b="0" i="0" u="none" strike="noStrike" cap="none">
              <a:solidFill>
                <a:srgbClr val="18579B"/>
              </a:solidFill>
              <a:latin typeface="Calibri"/>
              <a:ea typeface="Calibri"/>
              <a:cs typeface="Calibri"/>
              <a:sym typeface="Calibri"/>
            </a:endParaRPr>
          </a:p>
          <a:p>
            <a:pPr marL="457200" marR="0" lvl="0" indent="-254000" algn="l" rtl="0">
              <a:lnSpc>
                <a:spcPct val="100000"/>
              </a:lnSpc>
              <a:spcBef>
                <a:spcPts val="0"/>
              </a:spcBef>
              <a:spcAft>
                <a:spcPts val="0"/>
              </a:spcAft>
              <a:buClr>
                <a:srgbClr val="000000"/>
              </a:buClr>
              <a:buSzPts val="3200"/>
              <a:buFont typeface="Arial"/>
              <a:buNone/>
            </a:pPr>
            <a:endParaRPr sz="3200" b="0" i="0" u="none" strike="noStrike" cap="none">
              <a:solidFill>
                <a:srgbClr val="18579B"/>
              </a:solidFill>
              <a:latin typeface="Calibri"/>
              <a:ea typeface="Calibri"/>
              <a:cs typeface="Calibri"/>
              <a:sym typeface="Calibri"/>
            </a:endParaRPr>
          </a:p>
          <a:p>
            <a:pPr marL="457200" marR="0" lvl="0" indent="-254000" algn="l" rtl="0">
              <a:lnSpc>
                <a:spcPct val="100000"/>
              </a:lnSpc>
              <a:spcBef>
                <a:spcPts val="0"/>
              </a:spcBef>
              <a:spcAft>
                <a:spcPts val="0"/>
              </a:spcAft>
              <a:buClr>
                <a:srgbClr val="000000"/>
              </a:buClr>
              <a:buSzPts val="3200"/>
              <a:buFont typeface="Arial"/>
              <a:buNone/>
            </a:pPr>
            <a:endParaRPr sz="3200" b="1" i="1" u="none" strike="noStrike" cap="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18100</Words>
  <Application>Microsoft Office PowerPoint</Application>
  <PresentationFormat>Personalizado</PresentationFormat>
  <Paragraphs>2268</Paragraphs>
  <Slides>277</Slides>
  <Notes>277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277</vt:i4>
      </vt:variant>
    </vt:vector>
  </HeadingPairs>
  <TitlesOfParts>
    <vt:vector size="285" baseType="lpstr">
      <vt:lpstr>Arial</vt:lpstr>
      <vt:lpstr>Noto Sans Symbols</vt:lpstr>
      <vt:lpstr>Times New Roman</vt:lpstr>
      <vt:lpstr>Source Sans Pro</vt:lpstr>
      <vt:lpstr>Courier New</vt:lpstr>
      <vt:lpstr>Calibri</vt:lpstr>
      <vt:lpstr>Cambria</vt:lpstr>
      <vt:lpstr>Breeze</vt:lpstr>
      <vt:lpstr>Presentación de PowerPoint</vt:lpstr>
      <vt:lpstr>     Entrenamiento de árbitros 2023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Responsabilidades primarias</vt:lpstr>
      <vt:lpstr>Responsabilidades principales (continuación)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Herramientas básicas de arbitraje</vt:lpstr>
      <vt:lpstr>Herramientas básicas de arbitraje (continuación)</vt:lpstr>
      <vt:lpstr>Presentación de PowerPoint</vt:lpstr>
      <vt:lpstr>Presentación de PowerPoint</vt:lpstr>
      <vt:lpstr>Presentación de PowerPoint</vt:lpstr>
      <vt:lpstr>Procedimientos básicos de arbitraje</vt:lpstr>
      <vt:lpstr>Procedimientos básicos de arbitraje</vt:lpstr>
      <vt:lpstr>Procedimientos básicos de arbitraje (continuación)</vt:lpstr>
      <vt:lpstr>en la corte</vt:lpstr>
      <vt:lpstr>Presentación de PowerPoint</vt:lpstr>
      <vt:lpstr>Informe previo al partido</vt:lpstr>
      <vt:lpstr>Presentación de PowerPoint</vt:lpstr>
      <vt:lpstr>Informe previo al partido</vt:lpstr>
      <vt:lpstr>Informe previo al partido (continuación)</vt:lpstr>
      <vt:lpstr>Informe previo al partido (continuación)</vt:lpstr>
      <vt:lpstr>Informe previo al partido (continuación)</vt:lpstr>
      <vt:lpstr>Informe previo al partido (continuación)</vt:lpstr>
      <vt:lpstr>Informe previo al partido (continuación)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Preguntas correctas del servidor/receptor/posición</vt:lpstr>
      <vt:lpstr>Preguntas correctas del servidor/receptor/posición</vt:lpstr>
      <vt:lpstr>Preguntas correctas del servidor/receptor/posición</vt:lpstr>
      <vt:lpstr>Preguntas de puntuación</vt:lpstr>
      <vt:lpstr>Preguntas de puntuación (continuación)</vt:lpstr>
      <vt:lpstr>Preguntas de puntuación (continuación)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Marcar la hoja de puntuación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Procedimientos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Entre juegos (continuación) </vt:lpstr>
      <vt:lpstr>Presentación de PowerPoint</vt:lpstr>
      <vt:lpstr>Presentación de PowerPoint</vt:lpstr>
      <vt:lpstr>Presentación de PowerPoint</vt:lpstr>
      <vt:lpstr>Presentación de PowerPoint</vt:lpstr>
      <vt:lpstr>Presentación de PowerPoint</vt:lpstr>
      <vt:lpstr>Presentación de PowerPoint</vt:lpstr>
      <vt:lpstr>Fin del cambio</vt:lpstr>
      <vt:lpstr>Presentación de PowerPoint</vt:lpstr>
      <vt:lpstr>Presentación de PowerPoint</vt:lpstr>
      <vt:lpstr>Presentación de PowerPoint</vt:lpstr>
      <vt:lpstr>Presentación de PowerPoint</vt:lpstr>
      <vt:lpstr>Fin del partido</vt:lpstr>
      <vt:lpstr>Presentación de PowerPoint</vt:lpstr>
      <vt:lpstr>  Servidor fuera de posición o servidor incorrecto</vt:lpstr>
      <vt:lpstr>Receptor incorrecto</vt:lpstr>
      <vt:lpstr>Presentación de PowerPoint</vt:lpstr>
      <vt:lpstr>Presentación de PowerPoint</vt:lpstr>
      <vt:lpstr>Presentación de PowerPoint</vt:lpstr>
      <vt:lpstr>Presentación de PowerPoint</vt:lpstr>
      <vt:lpstr>Apilamiento - Equipo de servicio</vt:lpstr>
      <vt:lpstr>Apilamiento - Equipo receptor</vt:lpstr>
      <vt:lpstr>Cambio - Equipo receptor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Preparación del jugador Ene/Feb 2022 Revista Pickleball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Llamando a la puntuación equivocada  Ene/Feb 2022 Revista Pickleball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Marsha</dc:creator>
  <cp:lastModifiedBy>Juankar .</cp:lastModifiedBy>
  <cp:revision>4</cp:revision>
  <dcterms:created xsi:type="dcterms:W3CDTF">2021-02-11T03:13:44Z</dcterms:created>
  <dcterms:modified xsi:type="dcterms:W3CDTF">2023-02-15T18:02:05Z</dcterms:modified>
</cp:coreProperties>
</file>